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notesSlides/notesSlide1.xml" ContentType="application/vnd.openxmlformats-officedocument.presentationml.notesSlide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notesSlides/notesSlide2.xml" ContentType="application/vnd.openxmlformats-officedocument.presentationml.notesSlide+xml"/>
  <Override PartName="/ppt/tags/tag27.xml" ContentType="application/vnd.openxmlformats-officedocument.presentationml.tags+xml"/>
  <Override PartName="/ppt/notesSlides/notesSlide3.xml" ContentType="application/vnd.openxmlformats-officedocument.presentationml.notesSlide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notesSlides/notesSlide4.xml" ContentType="application/vnd.openxmlformats-officedocument.presentationml.notesSlide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notesSlides/notesSlide5.xml" ContentType="application/vnd.openxmlformats-officedocument.presentationml.notesSlide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notesSlides/notesSlide6.xml" ContentType="application/vnd.openxmlformats-officedocument.presentationml.notesSlide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notesSlides/notesSlide7.xml" ContentType="application/vnd.openxmlformats-officedocument.presentationml.notesSlide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notesSlides/notesSlide8.xml" ContentType="application/vnd.openxmlformats-officedocument.presentationml.notesSlide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notesSlides/notesSlide9.xml" ContentType="application/vnd.openxmlformats-officedocument.presentationml.notesSlide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notesSlides/notesSlide10.xml" ContentType="application/vnd.openxmlformats-officedocument.presentationml.notesSlide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notesSlides/notesSlide11.xml" ContentType="application/vnd.openxmlformats-officedocument.presentationml.notesSlide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notesSlides/notesSlide12.xml" ContentType="application/vnd.openxmlformats-officedocument.presentationml.notesSlide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notesSlides/notesSlide13.xml" ContentType="application/vnd.openxmlformats-officedocument.presentationml.notesSlide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notesSlides/notesSlide14.xml" ContentType="application/vnd.openxmlformats-officedocument.presentationml.notesSlide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notesSlides/notesSlide15.xml" ContentType="application/vnd.openxmlformats-officedocument.presentationml.notesSlide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notesSlides/notesSlide16.xml" ContentType="application/vnd.openxmlformats-officedocument.presentationml.notesSlide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notesSlides/notesSlide17.xml" ContentType="application/vnd.openxmlformats-officedocument.presentationml.notesSlide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notesSlides/notesSlide18.xml" ContentType="application/vnd.openxmlformats-officedocument.presentationml.notesSlide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notesSlides/notesSlide19.xml" ContentType="application/vnd.openxmlformats-officedocument.presentationml.notesSlide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notesSlides/notesSlide22.xml" ContentType="application/vnd.openxmlformats-officedocument.presentationml.notesSlide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notesSlides/notesSlide23.xml" ContentType="application/vnd.openxmlformats-officedocument.presentationml.notesSlide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notesSlides/notesSlide24.xml" ContentType="application/vnd.openxmlformats-officedocument.presentationml.notesSlide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1" r:id="rId1"/>
  </p:sldMasterIdLst>
  <p:notesMasterIdLst>
    <p:notesMasterId r:id="rId70"/>
  </p:notesMasterIdLst>
  <p:handoutMasterIdLst>
    <p:handoutMasterId r:id="rId71"/>
  </p:handoutMasterIdLst>
  <p:sldIdLst>
    <p:sldId id="387" r:id="rId2"/>
    <p:sldId id="583" r:id="rId3"/>
    <p:sldId id="584" r:id="rId4"/>
    <p:sldId id="579" r:id="rId5"/>
    <p:sldId id="585" r:id="rId6"/>
    <p:sldId id="587" r:id="rId7"/>
    <p:sldId id="473" r:id="rId8"/>
    <p:sldId id="553" r:id="rId9"/>
    <p:sldId id="588" r:id="rId10"/>
    <p:sldId id="459" r:id="rId11"/>
    <p:sldId id="460" r:id="rId12"/>
    <p:sldId id="589" r:id="rId13"/>
    <p:sldId id="461" r:id="rId14"/>
    <p:sldId id="590" r:id="rId15"/>
    <p:sldId id="591" r:id="rId16"/>
    <p:sldId id="592" r:id="rId17"/>
    <p:sldId id="463" r:id="rId18"/>
    <p:sldId id="464" r:id="rId19"/>
    <p:sldId id="593" r:id="rId20"/>
    <p:sldId id="465" r:id="rId21"/>
    <p:sldId id="466" r:id="rId22"/>
    <p:sldId id="467" r:id="rId23"/>
    <p:sldId id="594" r:id="rId24"/>
    <p:sldId id="597" r:id="rId25"/>
    <p:sldId id="598" r:id="rId26"/>
    <p:sldId id="469" r:id="rId27"/>
    <p:sldId id="596" r:id="rId28"/>
    <p:sldId id="599" r:id="rId29"/>
    <p:sldId id="470" r:id="rId30"/>
    <p:sldId id="471" r:id="rId31"/>
    <p:sldId id="558" r:id="rId32"/>
    <p:sldId id="559" r:id="rId33"/>
    <p:sldId id="566" r:id="rId34"/>
    <p:sldId id="600" r:id="rId35"/>
    <p:sldId id="601" r:id="rId36"/>
    <p:sldId id="561" r:id="rId37"/>
    <p:sldId id="560" r:id="rId38"/>
    <p:sldId id="562" r:id="rId39"/>
    <p:sldId id="563" r:id="rId40"/>
    <p:sldId id="567" r:id="rId41"/>
    <p:sldId id="580" r:id="rId42"/>
    <p:sldId id="581" r:id="rId43"/>
    <p:sldId id="568" r:id="rId44"/>
    <p:sldId id="569" r:id="rId45"/>
    <p:sldId id="602" r:id="rId46"/>
    <p:sldId id="605" r:id="rId47"/>
    <p:sldId id="604" r:id="rId48"/>
    <p:sldId id="606" r:id="rId49"/>
    <p:sldId id="603" r:id="rId50"/>
    <p:sldId id="571" r:id="rId51"/>
    <p:sldId id="607" r:id="rId52"/>
    <p:sldId id="572" r:id="rId53"/>
    <p:sldId id="608" r:id="rId54"/>
    <p:sldId id="573" r:id="rId55"/>
    <p:sldId id="609" r:id="rId56"/>
    <p:sldId id="610" r:id="rId57"/>
    <p:sldId id="574" r:id="rId58"/>
    <p:sldId id="612" r:id="rId59"/>
    <p:sldId id="611" r:id="rId60"/>
    <p:sldId id="575" r:id="rId61"/>
    <p:sldId id="613" r:id="rId62"/>
    <p:sldId id="576" r:id="rId63"/>
    <p:sldId id="556" r:id="rId64"/>
    <p:sldId id="614" r:id="rId65"/>
    <p:sldId id="615" r:id="rId66"/>
    <p:sldId id="557" r:id="rId67"/>
    <p:sldId id="577" r:id="rId68"/>
    <p:sldId id="578" r:id="rId69"/>
  </p:sldIdLst>
  <p:sldSz cx="9144000" cy="6858000" type="screen4x3"/>
  <p:notesSz cx="6729413" cy="9861550"/>
  <p:custDataLst>
    <p:tags r:id="rId72"/>
  </p:custDataLst>
  <p:defaultTextStyle>
    <a:defPPr>
      <a:defRPr lang="en-US"/>
    </a:defPPr>
    <a:lvl1pPr algn="ctr" rtl="0" fontAlgn="base">
      <a:spcBef>
        <a:spcPct val="20000"/>
      </a:spcBef>
      <a:spcAft>
        <a:spcPct val="0"/>
      </a:spcAft>
      <a:buClr>
        <a:schemeClr val="bg2"/>
      </a:buClr>
      <a:buSzPct val="75000"/>
      <a:buFont typeface="Wingdings" pitchFamily="-112" charset="2"/>
      <a:buChar char="n"/>
      <a:defRPr sz="2400" kern="1200">
        <a:solidFill>
          <a:schemeClr val="tx1"/>
        </a:solidFill>
        <a:latin typeface="Times New Roman" pitchFamily="-112" charset="0"/>
        <a:ea typeface="+mn-ea"/>
        <a:cs typeface="+mn-cs"/>
      </a:defRPr>
    </a:lvl1pPr>
    <a:lvl2pPr marL="457200" algn="ctr" rtl="0" fontAlgn="base">
      <a:spcBef>
        <a:spcPct val="20000"/>
      </a:spcBef>
      <a:spcAft>
        <a:spcPct val="0"/>
      </a:spcAft>
      <a:buClr>
        <a:schemeClr val="bg2"/>
      </a:buClr>
      <a:buSzPct val="75000"/>
      <a:buFont typeface="Wingdings" pitchFamily="-112" charset="2"/>
      <a:buChar char="n"/>
      <a:defRPr sz="2400" kern="1200">
        <a:solidFill>
          <a:schemeClr val="tx1"/>
        </a:solidFill>
        <a:latin typeface="Times New Roman" pitchFamily="-112" charset="0"/>
        <a:ea typeface="+mn-ea"/>
        <a:cs typeface="+mn-cs"/>
      </a:defRPr>
    </a:lvl2pPr>
    <a:lvl3pPr marL="914400" algn="ctr" rtl="0" fontAlgn="base">
      <a:spcBef>
        <a:spcPct val="20000"/>
      </a:spcBef>
      <a:spcAft>
        <a:spcPct val="0"/>
      </a:spcAft>
      <a:buClr>
        <a:schemeClr val="bg2"/>
      </a:buClr>
      <a:buSzPct val="75000"/>
      <a:buFont typeface="Wingdings" pitchFamily="-112" charset="2"/>
      <a:buChar char="n"/>
      <a:defRPr sz="2400" kern="1200">
        <a:solidFill>
          <a:schemeClr val="tx1"/>
        </a:solidFill>
        <a:latin typeface="Times New Roman" pitchFamily="-112" charset="0"/>
        <a:ea typeface="+mn-ea"/>
        <a:cs typeface="+mn-cs"/>
      </a:defRPr>
    </a:lvl3pPr>
    <a:lvl4pPr marL="1371600" algn="ctr" rtl="0" fontAlgn="base">
      <a:spcBef>
        <a:spcPct val="20000"/>
      </a:spcBef>
      <a:spcAft>
        <a:spcPct val="0"/>
      </a:spcAft>
      <a:buClr>
        <a:schemeClr val="bg2"/>
      </a:buClr>
      <a:buSzPct val="75000"/>
      <a:buFont typeface="Wingdings" pitchFamily="-112" charset="2"/>
      <a:buChar char="n"/>
      <a:defRPr sz="2400" kern="1200">
        <a:solidFill>
          <a:schemeClr val="tx1"/>
        </a:solidFill>
        <a:latin typeface="Times New Roman" pitchFamily="-112" charset="0"/>
        <a:ea typeface="+mn-ea"/>
        <a:cs typeface="+mn-cs"/>
      </a:defRPr>
    </a:lvl4pPr>
    <a:lvl5pPr marL="1828800" algn="ctr" rtl="0" fontAlgn="base">
      <a:spcBef>
        <a:spcPct val="20000"/>
      </a:spcBef>
      <a:spcAft>
        <a:spcPct val="0"/>
      </a:spcAft>
      <a:buClr>
        <a:schemeClr val="bg2"/>
      </a:buClr>
      <a:buSzPct val="75000"/>
      <a:buFont typeface="Wingdings" pitchFamily="-112" charset="2"/>
      <a:buChar char="n"/>
      <a:defRPr sz="2400" kern="1200">
        <a:solidFill>
          <a:schemeClr val="tx1"/>
        </a:solidFill>
        <a:latin typeface="Times New Roman" pitchFamily="-112" charset="0"/>
        <a:ea typeface="+mn-ea"/>
        <a:cs typeface="+mn-cs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 New Roman" pitchFamily="-112" charset="0"/>
        <a:ea typeface="+mn-ea"/>
        <a:cs typeface="+mn-cs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 New Roman" pitchFamily="-112" charset="0"/>
        <a:ea typeface="+mn-ea"/>
        <a:cs typeface="+mn-cs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 New Roman" pitchFamily="-112" charset="0"/>
        <a:ea typeface="+mn-ea"/>
        <a:cs typeface="+mn-cs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 New Roman" pitchFamily="-112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05">
          <p15:clr>
            <a:srgbClr val="A4A3A4"/>
          </p15:clr>
        </p15:guide>
        <p15:guide id="2" pos="2119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CCFF"/>
    <a:srgbClr val="008000"/>
    <a:srgbClr val="800080"/>
    <a:srgbClr val="66FF33"/>
    <a:srgbClr val="FF00FF"/>
    <a:srgbClr val="0033CC"/>
    <a:srgbClr val="660033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442"/>
    <p:restoredTop sz="91197" autoAdjust="0"/>
  </p:normalViewPr>
  <p:slideViewPr>
    <p:cSldViewPr>
      <p:cViewPr varScale="1">
        <p:scale>
          <a:sx n="140" d="100"/>
          <a:sy n="140" d="100"/>
        </p:scale>
        <p:origin x="2136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6056"/>
    </p:cViewPr>
    <p:sldLst>
      <p:sld r:id="rId1" collapse="1"/>
      <p:sld r:id="rId2" collapse="1"/>
      <p:sld r:id="rId3" collapse="1"/>
      <p:sld r:id="rId4" collapse="1"/>
      <p:sld r:id="rId5" collapse="1"/>
      <p:sld r:id="rId6" collapse="1"/>
      <p:sld r:id="rId7" collapse="1"/>
      <p:sld r:id="rId8" collapse="1"/>
      <p:sld r:id="rId9" collapse="1"/>
      <p:sld r:id="rId10" collapse="1"/>
      <p:sld r:id="rId11" collapse="1"/>
      <p:sld r:id="rId12" collapse="1"/>
      <p:sld r:id="rId13" collapse="1"/>
      <p:sld r:id="rId14" collapse="1"/>
      <p:sld r:id="rId15" collapse="1"/>
      <p:sld r:id="rId16" collapse="1"/>
      <p:sld r:id="rId17" collapse="1"/>
      <p:sld r:id="rId18" collapse="1"/>
      <p:sld r:id="rId19" collapse="1"/>
      <p:sld r:id="rId20" collapse="1"/>
      <p:sld r:id="rId21" collapse="1"/>
      <p:sld r:id="rId22" collapse="1"/>
      <p:sld r:id="rId23" collapse="1"/>
      <p:sld r:id="rId24" collapse="1"/>
      <p:sld r:id="rId25" collapse="1"/>
      <p:sld r:id="rId26" collapse="1"/>
      <p:sld r:id="rId27" collapse="1"/>
      <p:sld r:id="rId28" collapse="1"/>
      <p:sld r:id="rId29" collapse="1"/>
      <p:sld r:id="rId30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60" d="100"/>
          <a:sy n="60" d="100"/>
        </p:scale>
        <p:origin x="-1692" y="-66"/>
      </p:cViewPr>
      <p:guideLst>
        <p:guide orient="horz" pos="3105"/>
        <p:guide pos="2119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gs" Target="tags/tag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notesMaster" Target="notesMasters/notesMaster1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handoutMaster" Target="handoutMasters/handoutMaster1.xml"/></Relationships>
</file>

<file path=ppt/_rels/viewProps.xml.rels><?xml version="1.0" encoding="UTF-8" standalone="yes"?>
<Relationships xmlns="http://schemas.openxmlformats.org/package/2006/relationships"><Relationship Id="rId8" Type="http://schemas.openxmlformats.org/officeDocument/2006/relationships/slide" Target="slides/slide24.xml"/><Relationship Id="rId13" Type="http://schemas.openxmlformats.org/officeDocument/2006/relationships/slide" Target="slides/slide44.xml"/><Relationship Id="rId18" Type="http://schemas.openxmlformats.org/officeDocument/2006/relationships/slide" Target="slides/slide49.xml"/><Relationship Id="rId26" Type="http://schemas.openxmlformats.org/officeDocument/2006/relationships/slide" Target="slides/slide57.xml"/><Relationship Id="rId3" Type="http://schemas.openxmlformats.org/officeDocument/2006/relationships/slide" Target="slides/slide19.xml"/><Relationship Id="rId21" Type="http://schemas.openxmlformats.org/officeDocument/2006/relationships/slide" Target="slides/slide52.xml"/><Relationship Id="rId7" Type="http://schemas.openxmlformats.org/officeDocument/2006/relationships/slide" Target="slides/slide23.xml"/><Relationship Id="rId12" Type="http://schemas.openxmlformats.org/officeDocument/2006/relationships/slide" Target="slides/slide28.xml"/><Relationship Id="rId17" Type="http://schemas.openxmlformats.org/officeDocument/2006/relationships/slide" Target="slides/slide48.xml"/><Relationship Id="rId25" Type="http://schemas.openxmlformats.org/officeDocument/2006/relationships/slide" Target="slides/slide56.xml"/><Relationship Id="rId2" Type="http://schemas.openxmlformats.org/officeDocument/2006/relationships/slide" Target="slides/slide18.xml"/><Relationship Id="rId16" Type="http://schemas.openxmlformats.org/officeDocument/2006/relationships/slide" Target="slides/slide47.xml"/><Relationship Id="rId20" Type="http://schemas.openxmlformats.org/officeDocument/2006/relationships/slide" Target="slides/slide51.xml"/><Relationship Id="rId29" Type="http://schemas.openxmlformats.org/officeDocument/2006/relationships/slide" Target="slides/slide60.xml"/><Relationship Id="rId1" Type="http://schemas.openxmlformats.org/officeDocument/2006/relationships/slide" Target="slides/slide17.xml"/><Relationship Id="rId6" Type="http://schemas.openxmlformats.org/officeDocument/2006/relationships/slide" Target="slides/slide22.xml"/><Relationship Id="rId11" Type="http://schemas.openxmlformats.org/officeDocument/2006/relationships/slide" Target="slides/slide27.xml"/><Relationship Id="rId24" Type="http://schemas.openxmlformats.org/officeDocument/2006/relationships/slide" Target="slides/slide55.xml"/><Relationship Id="rId5" Type="http://schemas.openxmlformats.org/officeDocument/2006/relationships/slide" Target="slides/slide21.xml"/><Relationship Id="rId15" Type="http://schemas.openxmlformats.org/officeDocument/2006/relationships/slide" Target="slides/slide46.xml"/><Relationship Id="rId23" Type="http://schemas.openxmlformats.org/officeDocument/2006/relationships/slide" Target="slides/slide54.xml"/><Relationship Id="rId28" Type="http://schemas.openxmlformats.org/officeDocument/2006/relationships/slide" Target="slides/slide59.xml"/><Relationship Id="rId10" Type="http://schemas.openxmlformats.org/officeDocument/2006/relationships/slide" Target="slides/slide26.xml"/><Relationship Id="rId19" Type="http://schemas.openxmlformats.org/officeDocument/2006/relationships/slide" Target="slides/slide50.xml"/><Relationship Id="rId4" Type="http://schemas.openxmlformats.org/officeDocument/2006/relationships/slide" Target="slides/slide20.xml"/><Relationship Id="rId9" Type="http://schemas.openxmlformats.org/officeDocument/2006/relationships/slide" Target="slides/slide25.xml"/><Relationship Id="rId14" Type="http://schemas.openxmlformats.org/officeDocument/2006/relationships/slide" Target="slides/slide45.xml"/><Relationship Id="rId22" Type="http://schemas.openxmlformats.org/officeDocument/2006/relationships/slide" Target="slides/slide53.xml"/><Relationship Id="rId27" Type="http://schemas.openxmlformats.org/officeDocument/2006/relationships/slide" Target="slides/slide58.xml"/><Relationship Id="rId30" Type="http://schemas.openxmlformats.org/officeDocument/2006/relationships/slide" Target="slides/slide6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image" Target="../media/image24.png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75.png"/></Relationships>
</file>

<file path=ppt/drawings/_rels/vmlDrawing11.v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image" Target="../media/image77.png"/></Relationships>
</file>

<file path=ppt/drawings/_rels/vmlDrawing12.v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image" Target="../media/image79.png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81.png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7.png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image" Target="../media/image24.png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image" Target="../media/image30.png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1.png"/><Relationship Id="rId1" Type="http://schemas.openxmlformats.org/officeDocument/2006/relationships/image" Target="../media/image30.png"/><Relationship Id="rId4" Type="http://schemas.openxmlformats.org/officeDocument/2006/relationships/image" Target="../media/image32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2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55.png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image" Target="../media/image67.png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image" Target="../media/image67.png"/></Relationships>
</file>

<file path=ppt/drawings/_rels/vmlDrawing9.v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image" Target="../media/image67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14650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62" tIns="46432" rIns="92862" bIns="46432" numCol="1" anchor="t" anchorCtr="0" compatLnSpc="1">
            <a:prstTxWarp prst="textNoShape">
              <a:avLst/>
            </a:prstTxWarp>
          </a:bodyPr>
          <a:lstStyle>
            <a:lvl1pPr algn="l" defTabSz="927100">
              <a:spcBef>
                <a:spcPct val="0"/>
              </a:spcBef>
              <a:buClrTx/>
              <a:buSzTx/>
              <a:buFontTx/>
              <a:buNone/>
              <a:defRPr sz="1200">
                <a:latin typeface="Helvetica" pitchFamily="-11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14763" y="0"/>
            <a:ext cx="2914650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62" tIns="46432" rIns="92862" bIns="46432" numCol="1" anchor="t" anchorCtr="0" compatLnSpc="1">
            <a:prstTxWarp prst="textNoShape">
              <a:avLst/>
            </a:prstTxWarp>
          </a:bodyPr>
          <a:lstStyle>
            <a:lvl1pPr algn="r" defTabSz="927100">
              <a:spcBef>
                <a:spcPct val="0"/>
              </a:spcBef>
              <a:buClrTx/>
              <a:buSzTx/>
              <a:buFontTx/>
              <a:buNone/>
              <a:defRPr sz="1200">
                <a:latin typeface="Helvetica" pitchFamily="-11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369425"/>
            <a:ext cx="2914650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62" tIns="46432" rIns="92862" bIns="46432" numCol="1" anchor="b" anchorCtr="0" compatLnSpc="1">
            <a:prstTxWarp prst="textNoShape">
              <a:avLst/>
            </a:prstTxWarp>
          </a:bodyPr>
          <a:lstStyle>
            <a:lvl1pPr algn="l" defTabSz="927100">
              <a:spcBef>
                <a:spcPct val="0"/>
              </a:spcBef>
              <a:buClrTx/>
              <a:buSzTx/>
              <a:buFontTx/>
              <a:buNone/>
              <a:defRPr sz="1200">
                <a:latin typeface="Helvetica" pitchFamily="-11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14763" y="9369425"/>
            <a:ext cx="2914650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62" tIns="46432" rIns="92862" bIns="46432" numCol="1" anchor="b" anchorCtr="0" compatLnSpc="1">
            <a:prstTxWarp prst="textNoShape">
              <a:avLst/>
            </a:prstTxWarp>
          </a:bodyPr>
          <a:lstStyle>
            <a:lvl1pPr algn="r" defTabSz="927100">
              <a:spcBef>
                <a:spcPct val="0"/>
              </a:spcBef>
              <a:buClrTx/>
              <a:buSzTx/>
              <a:buFontTx/>
              <a:buNone/>
              <a:defRPr sz="1200">
                <a:latin typeface="Helvetica" pitchFamily="-112" charset="0"/>
              </a:defRPr>
            </a:lvl1pPr>
          </a:lstStyle>
          <a:p>
            <a:pPr>
              <a:defRPr/>
            </a:pPr>
            <a:fld id="{3C8991AD-F050-B049-AA48-3DF16382D9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4329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32113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31" tIns="45665" rIns="91331" bIns="45665" numCol="1" anchor="t" anchorCtr="0" compatLnSpc="1">
            <a:prstTxWarp prst="textNoShape">
              <a:avLst/>
            </a:prstTxWarp>
          </a:bodyPr>
          <a:lstStyle>
            <a:lvl1pPr algn="l" defTabSz="912813">
              <a:spcBef>
                <a:spcPct val="0"/>
              </a:spcBef>
              <a:buClrTx/>
              <a:buSzTx/>
              <a:buFontTx/>
              <a:buNone/>
              <a:defRPr sz="1200">
                <a:latin typeface="Helvetica" pitchFamily="-11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13175" y="0"/>
            <a:ext cx="2932113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31" tIns="45665" rIns="91331" bIns="45665" numCol="1" anchor="t" anchorCtr="0" compatLnSpc="1">
            <a:prstTxWarp prst="textNoShape">
              <a:avLst/>
            </a:prstTxWarp>
          </a:bodyPr>
          <a:lstStyle>
            <a:lvl1pPr algn="r" defTabSz="912813">
              <a:spcBef>
                <a:spcPct val="0"/>
              </a:spcBef>
              <a:buClrTx/>
              <a:buSzTx/>
              <a:buFontTx/>
              <a:buNone/>
              <a:defRPr sz="1200">
                <a:latin typeface="Helvetica" pitchFamily="-11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43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90588" y="727075"/>
            <a:ext cx="4967287" cy="37258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879475" y="4695825"/>
            <a:ext cx="4986338" cy="445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31" tIns="45665" rIns="91331" bIns="4566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355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94825"/>
            <a:ext cx="2932113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31" tIns="45665" rIns="91331" bIns="45665" numCol="1" anchor="b" anchorCtr="0" compatLnSpc="1">
            <a:prstTxWarp prst="textNoShape">
              <a:avLst/>
            </a:prstTxWarp>
          </a:bodyPr>
          <a:lstStyle>
            <a:lvl1pPr algn="l" defTabSz="912813">
              <a:spcBef>
                <a:spcPct val="0"/>
              </a:spcBef>
              <a:buClrTx/>
              <a:buSzTx/>
              <a:buFontTx/>
              <a:buNone/>
              <a:defRPr sz="1200">
                <a:latin typeface="Helvetica" pitchFamily="-11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55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13175" y="9394825"/>
            <a:ext cx="2932113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31" tIns="45665" rIns="91331" bIns="45665" numCol="1" anchor="b" anchorCtr="0" compatLnSpc="1">
            <a:prstTxWarp prst="textNoShape">
              <a:avLst/>
            </a:prstTxWarp>
          </a:bodyPr>
          <a:lstStyle>
            <a:lvl1pPr algn="r" defTabSz="912813">
              <a:spcBef>
                <a:spcPct val="0"/>
              </a:spcBef>
              <a:buClrTx/>
              <a:buSzTx/>
              <a:buFontTx/>
              <a:buNone/>
              <a:defRPr sz="1200">
                <a:latin typeface="Helvetica" pitchFamily="-112" charset="0"/>
              </a:defRPr>
            </a:lvl1pPr>
          </a:lstStyle>
          <a:p>
            <a:pPr>
              <a:defRPr/>
            </a:pPr>
            <a:fld id="{DD1D1FB9-8418-4448-AFAD-82EB960D6F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130715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12" charset="0"/>
        <a:ea typeface="ＭＳ Ｐゴシック" pitchFamily="-112" charset="-128"/>
        <a:cs typeface="ＭＳ Ｐゴシック" pitchFamily="-112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12" charset="0"/>
        <a:ea typeface="ＭＳ Ｐゴシック" pitchFamily="-112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12" charset="0"/>
        <a:ea typeface="ＭＳ Ｐゴシック" pitchFamily="-112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12" charset="0"/>
        <a:ea typeface="ＭＳ Ｐゴシック" pitchFamily="-112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12" charset="0"/>
        <a:ea typeface="ＭＳ Ｐゴシック" pitchFamily="-112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FE1B305-0743-A24F-92DF-918112522ED3}" type="slidenum">
              <a:rPr lang="en-US"/>
              <a:pPr/>
              <a:t>18</a:t>
            </a:fld>
            <a:endParaRPr lang="en-US"/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98525" y="738188"/>
            <a:ext cx="4932363" cy="3698875"/>
          </a:xfrm>
          <a:solidFill>
            <a:srgbClr val="FFFFFF"/>
          </a:solidFill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8525" y="4684713"/>
            <a:ext cx="4932363" cy="443865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1531" tIns="45766" rIns="91531" bIns="45766"/>
          <a:lstStyle/>
          <a:p>
            <a:pPr eaLnBrk="1" hangingPunct="1"/>
            <a:r>
              <a:rPr lang="en-GB" dirty="0"/>
              <a:t>George Lawrence cyclotron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45446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43107DA-CF6C-274D-BCF8-E8C26F1A525E}" type="slidenum">
              <a:rPr lang="en-US"/>
              <a:pPr/>
              <a:t>51</a:t>
            </a:fld>
            <a:endParaRPr lang="en-US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1984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0F4B8E1-915A-644E-9FAC-B9F2D786CC29}" type="slidenum">
              <a:rPr lang="en-US"/>
              <a:pPr/>
              <a:t>52</a:t>
            </a:fld>
            <a:endParaRPr lang="en-US"/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957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0F4B8E1-915A-644E-9FAC-B9F2D786CC29}" type="slidenum">
              <a:rPr lang="en-US"/>
              <a:pPr/>
              <a:t>53</a:t>
            </a:fld>
            <a:endParaRPr lang="en-US"/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529059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2B4083B-8DA9-4E47-83B4-C514EB4B942C}" type="slidenum">
              <a:rPr lang="en-US"/>
              <a:pPr/>
              <a:t>54</a:t>
            </a:fld>
            <a:endParaRPr lang="en-US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32635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2B4083B-8DA9-4E47-83B4-C514EB4B942C}" type="slidenum">
              <a:rPr lang="en-US"/>
              <a:pPr/>
              <a:t>55</a:t>
            </a:fld>
            <a:endParaRPr lang="en-US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28007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2B4083B-8DA9-4E47-83B4-C514EB4B942C}" type="slidenum">
              <a:rPr lang="en-US"/>
              <a:pPr/>
              <a:t>56</a:t>
            </a:fld>
            <a:endParaRPr lang="en-US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86759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3C355FF-0796-A240-BDEB-A351C738F247}" type="slidenum">
              <a:rPr lang="en-US"/>
              <a:pPr/>
              <a:t>57</a:t>
            </a:fld>
            <a:endParaRPr lang="en-US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359676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3C355FF-0796-A240-BDEB-A351C738F247}" type="slidenum">
              <a:rPr lang="en-US"/>
              <a:pPr/>
              <a:t>58</a:t>
            </a:fld>
            <a:endParaRPr lang="en-US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21864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3C355FF-0796-A240-BDEB-A351C738F247}" type="slidenum">
              <a:rPr lang="en-US"/>
              <a:pPr/>
              <a:t>59</a:t>
            </a:fld>
            <a:endParaRPr lang="en-US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55301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AA6B735-0630-5D49-A80F-33B014A5BECB}" type="slidenum">
              <a:rPr lang="en-US"/>
              <a:pPr/>
              <a:t>60</a:t>
            </a:fld>
            <a:endParaRPr lang="en-US"/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9268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FE1B305-0743-A24F-92DF-918112522ED3}" type="slidenum">
              <a:rPr lang="en-US"/>
              <a:pPr/>
              <a:t>19</a:t>
            </a:fld>
            <a:endParaRPr lang="en-US"/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98525" y="738188"/>
            <a:ext cx="4932363" cy="3698875"/>
          </a:xfrm>
          <a:solidFill>
            <a:srgbClr val="FFFFFF"/>
          </a:solidFill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8525" y="4684713"/>
            <a:ext cx="4932363" cy="443865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1531" tIns="45766" rIns="91531" bIns="45766"/>
          <a:lstStyle/>
          <a:p>
            <a:pPr eaLnBrk="1" hangingPunct="1"/>
            <a:r>
              <a:rPr lang="en-GB" dirty="0"/>
              <a:t>George Lawrence cyclotron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527266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AA6B735-0630-5D49-A80F-33B014A5BECB}" type="slidenum">
              <a:rPr lang="en-US"/>
              <a:pPr/>
              <a:t>61</a:t>
            </a:fld>
            <a:endParaRPr lang="en-US"/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63672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7411D0C-BB5E-1D4E-9918-C3156F28FD00}" type="slidenum">
              <a:rPr lang="en-US"/>
              <a:pPr/>
              <a:t>62</a:t>
            </a:fld>
            <a:endParaRPr lang="en-US"/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70133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364E6A32-8429-A348-B208-9ECED6275E0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9811D47-3FDD-6A44-95FB-FBAB154EE48F}" type="slidenum">
              <a:rPr lang="en-US" altLang="en-US"/>
              <a:pPr/>
              <a:t>63</a:t>
            </a:fld>
            <a:endParaRPr lang="en-US" altLang="en-US"/>
          </a:p>
        </p:txBody>
      </p:sp>
      <p:sp>
        <p:nvSpPr>
          <p:cNvPr id="557058" name="Rectangle 2">
            <a:extLst>
              <a:ext uri="{FF2B5EF4-FFF2-40B4-BE49-F238E27FC236}">
                <a16:creationId xmlns:a16="http://schemas.microsoft.com/office/drawing/2014/main" id="{5CA22692-4870-114D-B8DF-EA6D16BBD12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7059" name="Rectangle 3">
            <a:extLst>
              <a:ext uri="{FF2B5EF4-FFF2-40B4-BE49-F238E27FC236}">
                <a16:creationId xmlns:a16="http://schemas.microsoft.com/office/drawing/2014/main" id="{99253064-3A88-7440-9DD7-21EA6EBE180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5199381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364E6A32-8429-A348-B208-9ECED6275E0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9811D47-3FDD-6A44-95FB-FBAB154EE48F}" type="slidenum">
              <a:rPr lang="en-US" altLang="en-US"/>
              <a:pPr/>
              <a:t>64</a:t>
            </a:fld>
            <a:endParaRPr lang="en-US" altLang="en-US"/>
          </a:p>
        </p:txBody>
      </p:sp>
      <p:sp>
        <p:nvSpPr>
          <p:cNvPr id="557058" name="Rectangle 2">
            <a:extLst>
              <a:ext uri="{FF2B5EF4-FFF2-40B4-BE49-F238E27FC236}">
                <a16:creationId xmlns:a16="http://schemas.microsoft.com/office/drawing/2014/main" id="{5CA22692-4870-114D-B8DF-EA6D16BBD12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7059" name="Rectangle 3">
            <a:extLst>
              <a:ext uri="{FF2B5EF4-FFF2-40B4-BE49-F238E27FC236}">
                <a16:creationId xmlns:a16="http://schemas.microsoft.com/office/drawing/2014/main" id="{99253064-3A88-7440-9DD7-21EA6EBE180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7847155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62C3B756-3134-FC4E-B002-28C8FE3615D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371D71C-8083-A549-9C52-8635B6D15911}" type="slidenum">
              <a:rPr lang="en-US" altLang="en-US"/>
              <a:pPr/>
              <a:t>65</a:t>
            </a:fld>
            <a:endParaRPr lang="en-US" altLang="en-US"/>
          </a:p>
        </p:txBody>
      </p:sp>
      <p:sp>
        <p:nvSpPr>
          <p:cNvPr id="558082" name="Rectangle 2">
            <a:extLst>
              <a:ext uri="{FF2B5EF4-FFF2-40B4-BE49-F238E27FC236}">
                <a16:creationId xmlns:a16="http://schemas.microsoft.com/office/drawing/2014/main" id="{20D01410-50BD-1745-9D5E-7C79E711290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8083" name="Rectangle 3">
            <a:extLst>
              <a:ext uri="{FF2B5EF4-FFF2-40B4-BE49-F238E27FC236}">
                <a16:creationId xmlns:a16="http://schemas.microsoft.com/office/drawing/2014/main" id="{8C676A37-17BE-354D-8532-D1224A60526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1194308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62C3B756-3134-FC4E-B002-28C8FE3615D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371D71C-8083-A549-9C52-8635B6D15911}" type="slidenum">
              <a:rPr lang="en-US" altLang="en-US"/>
              <a:pPr/>
              <a:t>66</a:t>
            </a:fld>
            <a:endParaRPr lang="en-US" altLang="en-US"/>
          </a:p>
        </p:txBody>
      </p:sp>
      <p:sp>
        <p:nvSpPr>
          <p:cNvPr id="558082" name="Rectangle 2">
            <a:extLst>
              <a:ext uri="{FF2B5EF4-FFF2-40B4-BE49-F238E27FC236}">
                <a16:creationId xmlns:a16="http://schemas.microsoft.com/office/drawing/2014/main" id="{20D01410-50BD-1745-9D5E-7C79E711290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8083" name="Rectangle 3">
            <a:extLst>
              <a:ext uri="{FF2B5EF4-FFF2-40B4-BE49-F238E27FC236}">
                <a16:creationId xmlns:a16="http://schemas.microsoft.com/office/drawing/2014/main" id="{8C676A37-17BE-354D-8532-D1224A60526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218264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0A84A4-CD6C-1749-A854-C50AEBBB506E}" type="slidenum">
              <a:rPr lang="en-US"/>
              <a:pPr/>
              <a:t>20</a:t>
            </a:fld>
            <a:endParaRPr lang="en-US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98525" y="738188"/>
            <a:ext cx="4932363" cy="3698875"/>
          </a:xfrm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8525" y="4684713"/>
            <a:ext cx="4932363" cy="4438650"/>
          </a:xfrm>
          <a:noFill/>
          <a:ln/>
        </p:spPr>
        <p:txBody>
          <a:bodyPr lIns="91531" tIns="45766" rIns="91531" bIns="45766"/>
          <a:lstStyle/>
          <a:p>
            <a:pPr eaLnBrk="1" hangingPunct="1"/>
            <a:r>
              <a:rPr lang="en-GB"/>
              <a:t>George Lawrence cyclotron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2040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54867E3-FD5E-524A-BB9B-DD3A8E1A102C}" type="slidenum">
              <a:rPr lang="en-US"/>
              <a:pPr/>
              <a:t>45</a:t>
            </a:fld>
            <a:endParaRPr lang="en-US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98525" y="739775"/>
            <a:ext cx="4932363" cy="3698875"/>
          </a:xfrm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3100" y="4684713"/>
            <a:ext cx="5383213" cy="4437062"/>
          </a:xfrm>
          <a:noFill/>
          <a:ln/>
        </p:spPr>
        <p:txBody>
          <a:bodyPr/>
          <a:lstStyle/>
          <a:p>
            <a:pPr eaLnBrk="1" hangingPunct="1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21788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54867E3-FD5E-524A-BB9B-DD3A8E1A102C}" type="slidenum">
              <a:rPr lang="en-US"/>
              <a:pPr/>
              <a:t>46</a:t>
            </a:fld>
            <a:endParaRPr lang="en-US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98525" y="739775"/>
            <a:ext cx="4932363" cy="3698875"/>
          </a:xfrm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3100" y="4684713"/>
            <a:ext cx="5383213" cy="4437062"/>
          </a:xfrm>
          <a:noFill/>
          <a:ln/>
        </p:spPr>
        <p:txBody>
          <a:bodyPr/>
          <a:lstStyle/>
          <a:p>
            <a:pPr eaLnBrk="1" hangingPunct="1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52908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54867E3-FD5E-524A-BB9B-DD3A8E1A102C}" type="slidenum">
              <a:rPr lang="en-US"/>
              <a:pPr/>
              <a:t>47</a:t>
            </a:fld>
            <a:endParaRPr lang="en-US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98525" y="739775"/>
            <a:ext cx="4932363" cy="3698875"/>
          </a:xfrm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3100" y="4684713"/>
            <a:ext cx="5383213" cy="4437062"/>
          </a:xfrm>
          <a:noFill/>
          <a:ln/>
        </p:spPr>
        <p:txBody>
          <a:bodyPr/>
          <a:lstStyle/>
          <a:p>
            <a:pPr eaLnBrk="1" hangingPunct="1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41837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54867E3-FD5E-524A-BB9B-DD3A8E1A102C}" type="slidenum">
              <a:rPr lang="en-US"/>
              <a:pPr/>
              <a:t>48</a:t>
            </a:fld>
            <a:endParaRPr lang="en-US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98525" y="739775"/>
            <a:ext cx="4932363" cy="3698875"/>
          </a:xfrm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3100" y="4684713"/>
            <a:ext cx="5383213" cy="4437062"/>
          </a:xfrm>
          <a:noFill/>
          <a:ln/>
        </p:spPr>
        <p:txBody>
          <a:bodyPr/>
          <a:lstStyle/>
          <a:p>
            <a:pPr eaLnBrk="1" hangingPunct="1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09983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54867E3-FD5E-524A-BB9B-DD3A8E1A102C}" type="slidenum">
              <a:rPr lang="en-US"/>
              <a:pPr/>
              <a:t>49</a:t>
            </a:fld>
            <a:endParaRPr lang="en-US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98525" y="739775"/>
            <a:ext cx="4932363" cy="3698875"/>
          </a:xfrm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3100" y="4684713"/>
            <a:ext cx="5383213" cy="4437062"/>
          </a:xfrm>
          <a:noFill/>
          <a:ln/>
        </p:spPr>
        <p:txBody>
          <a:bodyPr/>
          <a:lstStyle/>
          <a:p>
            <a:pPr eaLnBrk="1" hangingPunct="1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53182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43107DA-CF6C-274D-BCF8-E8C26F1A525E}" type="slidenum">
              <a:rPr lang="en-US"/>
              <a:pPr/>
              <a:t>50</a:t>
            </a:fld>
            <a:endParaRPr lang="en-US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051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82"/>
          <p:cNvSpPr>
            <a:spLocks noChangeArrowheads="1"/>
          </p:cNvSpPr>
          <p:nvPr userDrawn="1"/>
        </p:nvSpPr>
        <p:spPr bwMode="auto">
          <a:xfrm>
            <a:off x="4060825" y="30178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defRPr/>
            </a:pPr>
            <a:endParaRPr lang="en-US"/>
          </a:p>
        </p:txBody>
      </p:sp>
      <p:sp>
        <p:nvSpPr>
          <p:cNvPr id="5" name="Rectangle 1083"/>
          <p:cNvSpPr>
            <a:spLocks noChangeArrowheads="1"/>
          </p:cNvSpPr>
          <p:nvPr userDrawn="1"/>
        </p:nvSpPr>
        <p:spPr bwMode="auto">
          <a:xfrm>
            <a:off x="3678238" y="26304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defRPr/>
            </a:pPr>
            <a:endParaRPr lang="en-US"/>
          </a:p>
        </p:txBody>
      </p:sp>
      <p:sp>
        <p:nvSpPr>
          <p:cNvPr id="6" name="Rectangle 1087"/>
          <p:cNvSpPr>
            <a:spLocks noChangeArrowheads="1"/>
          </p:cNvSpPr>
          <p:nvPr userDrawn="1"/>
        </p:nvSpPr>
        <p:spPr bwMode="auto">
          <a:xfrm>
            <a:off x="0" y="685800"/>
            <a:ext cx="228600" cy="6172200"/>
          </a:xfrm>
          <a:prstGeom prst="rect">
            <a:avLst/>
          </a:prstGeom>
          <a:solidFill>
            <a:srgbClr val="DDDDDD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sp>
        <p:nvSpPr>
          <p:cNvPr id="7" name="Rectangle 1088"/>
          <p:cNvSpPr>
            <a:spLocks noChangeArrowheads="1"/>
          </p:cNvSpPr>
          <p:nvPr userDrawn="1"/>
        </p:nvSpPr>
        <p:spPr bwMode="auto">
          <a:xfrm>
            <a:off x="0" y="0"/>
            <a:ext cx="9144000" cy="685800"/>
          </a:xfrm>
          <a:prstGeom prst="rect">
            <a:avLst/>
          </a:prstGeom>
          <a:gradFill rotWithShape="1">
            <a:gsLst>
              <a:gs pos="0">
                <a:srgbClr val="003368">
                  <a:alpha val="67999"/>
                </a:srgbClr>
              </a:gs>
              <a:gs pos="100000">
                <a:srgbClr val="003368">
                  <a:gamma/>
                  <a:tint val="15686"/>
                  <a:invGamma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91435" tIns="45718" rIns="91435" bIns="45718" anchor="ctr">
            <a:prstTxWarp prst="textNoShape">
              <a:avLst/>
            </a:prstTxWarp>
          </a:bodyPr>
          <a:lstStyle/>
          <a:p>
            <a:pPr algn="l">
              <a:spcBef>
                <a:spcPct val="0"/>
              </a:spcBef>
              <a:buClrTx/>
              <a:buSzTx/>
              <a:buFontTx/>
              <a:buNone/>
              <a:defRPr/>
            </a:pPr>
            <a:endParaRPr lang="en-GB">
              <a:solidFill>
                <a:schemeClr val="bg1"/>
              </a:solidFill>
            </a:endParaRPr>
          </a:p>
        </p:txBody>
      </p:sp>
      <p:pic>
        <p:nvPicPr>
          <p:cNvPr id="8" name="Picture 1091" descr="Logo CERN width=144,      height=144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7812088" y="0"/>
            <a:ext cx="1331912" cy="1331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1092"/>
          <p:cNvSpPr>
            <a:spLocks noChangeArrowheads="1"/>
          </p:cNvSpPr>
          <p:nvPr userDrawn="1"/>
        </p:nvSpPr>
        <p:spPr bwMode="auto">
          <a:xfrm rot="16200000">
            <a:off x="-2831306" y="3593306"/>
            <a:ext cx="5943600" cy="280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35" tIns="45718" rIns="91435" bIns="45718" anchor="ctr">
            <a:prstTxWarp prst="textNoShape">
              <a:avLst/>
            </a:prstTxWarp>
          </a:bodyPr>
          <a:lstStyle/>
          <a:p>
            <a:pPr algn="l" eaLnBrk="0" hangingPunct="0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l-GR" sz="1100" dirty="0">
                <a:solidFill>
                  <a:schemeClr val="bg2"/>
                </a:solidFill>
                <a:latin typeface="Arial" pitchFamily="-112" charset="0"/>
              </a:rPr>
              <a:t>Εισαγωγή στη Φυσική των Επιταχυντών</a:t>
            </a:r>
            <a:endParaRPr lang="en-US" sz="1200" dirty="0">
              <a:solidFill>
                <a:schemeClr val="bg2"/>
              </a:solidFill>
              <a:latin typeface="Arial" pitchFamily="-112" charset="0"/>
            </a:endParaRPr>
          </a:p>
        </p:txBody>
      </p:sp>
      <p:sp>
        <p:nvSpPr>
          <p:cNvPr id="10" name="Rectangle 1093"/>
          <p:cNvSpPr>
            <a:spLocks noChangeArrowheads="1"/>
          </p:cNvSpPr>
          <p:nvPr userDrawn="1"/>
        </p:nvSpPr>
        <p:spPr bwMode="auto">
          <a:xfrm>
            <a:off x="8116888" y="6477000"/>
            <a:ext cx="1020762" cy="265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6223" tIns="48111" rIns="96223" bIns="48111">
            <a:prstTxWarp prst="textNoShape">
              <a:avLst/>
            </a:prstTxWarp>
          </a:bodyPr>
          <a:lstStyle/>
          <a:p>
            <a:pPr algn="r" defTabSz="962025" eaLnBrk="0" hangingPunct="0">
              <a:spcBef>
                <a:spcPct val="0"/>
              </a:spcBef>
              <a:buClrTx/>
              <a:buSzTx/>
              <a:buFontTx/>
              <a:buNone/>
              <a:defRPr/>
            </a:pPr>
            <a:fld id="{ECBF4954-44D7-594C-BBBD-133F896475B2}" type="slidenum">
              <a:rPr lang="de-DE" sz="1200">
                <a:solidFill>
                  <a:srgbClr val="808080"/>
                </a:solidFill>
                <a:latin typeface="Arial" pitchFamily="-112" charset="0"/>
              </a:rPr>
              <a:pPr algn="r" defTabSz="962025" eaLnBrk="0" hangingPunct="0">
                <a:spcBef>
                  <a:spcPct val="0"/>
                </a:spcBef>
                <a:buClrTx/>
                <a:buSzTx/>
                <a:buFontTx/>
                <a:buNone/>
                <a:defRPr/>
              </a:pPr>
              <a:t>‹#›</a:t>
            </a:fld>
            <a:endParaRPr lang="de-DE" sz="1200">
              <a:solidFill>
                <a:srgbClr val="808080"/>
              </a:solidFill>
              <a:latin typeface="Arial" pitchFamily="-112" charset="0"/>
            </a:endParaRPr>
          </a:p>
        </p:txBody>
      </p:sp>
      <p:sp>
        <p:nvSpPr>
          <p:cNvPr id="278593" name="Rectangle 1089"/>
          <p:cNvSpPr>
            <a:spLocks noGrp="1" noChangeArrowheads="1"/>
          </p:cNvSpPr>
          <p:nvPr>
            <p:ph type="ctrTitle"/>
          </p:nvPr>
        </p:nvSpPr>
        <p:spPr>
          <a:xfrm>
            <a:off x="725488" y="2286000"/>
            <a:ext cx="7772400" cy="1143000"/>
          </a:xfrm>
        </p:spPr>
        <p:txBody>
          <a:bodyPr/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278594" name="Rectangle 1090"/>
          <p:cNvSpPr>
            <a:spLocks noGrp="1" noChangeArrowheads="1"/>
          </p:cNvSpPr>
          <p:nvPr>
            <p:ph type="subTitle" idx="1"/>
          </p:nvPr>
        </p:nvSpPr>
        <p:spPr>
          <a:xfrm>
            <a:off x="1411288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 sz="2000"/>
            </a:lvl1pPr>
          </a:lstStyle>
          <a:p>
            <a:r>
              <a:rPr lang="en-GB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11950" y="0"/>
            <a:ext cx="2090738" cy="62785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34975" y="0"/>
            <a:ext cx="6124575" cy="62785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4975" y="0"/>
            <a:ext cx="6919913" cy="685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573088" y="1143000"/>
            <a:ext cx="8229600" cy="5135563"/>
          </a:xfrm>
        </p:spPr>
        <p:txBody>
          <a:bodyPr/>
          <a:lstStyle/>
          <a:p>
            <a:pPr lvl="0"/>
            <a:endParaRPr lang="en-US" noProof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4975" y="0"/>
            <a:ext cx="6919913" cy="685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73088" y="1143000"/>
            <a:ext cx="4038600" cy="51355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764088" y="1143000"/>
            <a:ext cx="4038600" cy="24907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764088" y="3786188"/>
            <a:ext cx="4038600" cy="24923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4975" y="0"/>
            <a:ext cx="6919913" cy="685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73088" y="1143000"/>
            <a:ext cx="4038600" cy="51355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64088" y="1143000"/>
            <a:ext cx="4038600" cy="51355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4975" y="0"/>
            <a:ext cx="6919913" cy="685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73088" y="1143000"/>
            <a:ext cx="4038600" cy="51355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64088" y="1143000"/>
            <a:ext cx="4038600" cy="51355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73088" y="1143000"/>
            <a:ext cx="4038600" cy="51355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64088" y="1143000"/>
            <a:ext cx="4038600" cy="51355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558" name="Rectangle 54"/>
          <p:cNvSpPr>
            <a:spLocks noChangeArrowheads="1"/>
          </p:cNvSpPr>
          <p:nvPr userDrawn="1"/>
        </p:nvSpPr>
        <p:spPr bwMode="auto">
          <a:xfrm>
            <a:off x="4060825" y="30178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defRPr/>
            </a:pPr>
            <a:endParaRPr lang="en-US"/>
          </a:p>
        </p:txBody>
      </p:sp>
      <p:sp>
        <p:nvSpPr>
          <p:cNvPr id="277559" name="Rectangle 55"/>
          <p:cNvSpPr>
            <a:spLocks noChangeArrowheads="1"/>
          </p:cNvSpPr>
          <p:nvPr userDrawn="1"/>
        </p:nvSpPr>
        <p:spPr bwMode="auto">
          <a:xfrm>
            <a:off x="3678238" y="26304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defRPr/>
            </a:pPr>
            <a:endParaRPr lang="en-US"/>
          </a:p>
        </p:txBody>
      </p:sp>
      <p:sp>
        <p:nvSpPr>
          <p:cNvPr id="277564" name="Rectangle 60"/>
          <p:cNvSpPr>
            <a:spLocks noChangeArrowheads="1"/>
          </p:cNvSpPr>
          <p:nvPr userDrawn="1"/>
        </p:nvSpPr>
        <p:spPr bwMode="auto">
          <a:xfrm>
            <a:off x="0" y="685800"/>
            <a:ext cx="228600" cy="6172200"/>
          </a:xfrm>
          <a:prstGeom prst="rect">
            <a:avLst/>
          </a:prstGeom>
          <a:solidFill>
            <a:srgbClr val="DDDDDD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sp>
        <p:nvSpPr>
          <p:cNvPr id="277565" name="Rectangle 61"/>
          <p:cNvSpPr>
            <a:spLocks noChangeArrowheads="1"/>
          </p:cNvSpPr>
          <p:nvPr userDrawn="1"/>
        </p:nvSpPr>
        <p:spPr bwMode="auto">
          <a:xfrm>
            <a:off x="0" y="0"/>
            <a:ext cx="9144000" cy="685800"/>
          </a:xfrm>
          <a:prstGeom prst="rect">
            <a:avLst/>
          </a:prstGeom>
          <a:gradFill rotWithShape="1">
            <a:gsLst>
              <a:gs pos="0">
                <a:srgbClr val="003368">
                  <a:alpha val="67999"/>
                </a:srgbClr>
              </a:gs>
              <a:gs pos="100000">
                <a:srgbClr val="003368">
                  <a:gamma/>
                  <a:tint val="15686"/>
                  <a:invGamma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91435" tIns="45718" rIns="91435" bIns="45718" anchor="ctr">
            <a:prstTxWarp prst="textNoShape">
              <a:avLst/>
            </a:prstTxWarp>
          </a:bodyPr>
          <a:lstStyle/>
          <a:p>
            <a:pPr algn="l">
              <a:spcBef>
                <a:spcPct val="0"/>
              </a:spcBef>
              <a:buClrTx/>
              <a:buSzTx/>
              <a:buFontTx/>
              <a:buNone/>
              <a:defRPr/>
            </a:pPr>
            <a:endParaRPr lang="en-GB">
              <a:solidFill>
                <a:schemeClr val="bg1"/>
              </a:solidFill>
            </a:endParaRPr>
          </a:p>
        </p:txBody>
      </p:sp>
      <p:sp>
        <p:nvSpPr>
          <p:cNvPr id="1030" name="Rectangle 62"/>
          <p:cNvSpPr>
            <a:spLocks noGrp="1" noChangeArrowheads="1"/>
          </p:cNvSpPr>
          <p:nvPr>
            <p:ph type="title"/>
          </p:nvPr>
        </p:nvSpPr>
        <p:spPr bwMode="auto">
          <a:xfrm>
            <a:off x="780591" y="-76200"/>
            <a:ext cx="7607833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6360" tIns="43181" rIns="86360" bIns="4318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31" name="Rectangle 6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73088" y="1143000"/>
            <a:ext cx="8229600" cy="513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032" name="Picture 64" descr="Logo CERN width=144,      height=144"/>
          <p:cNvPicPr>
            <a:picLocks noChangeAspect="1" noChangeArrowheads="1"/>
          </p:cNvPicPr>
          <p:nvPr userDrawn="1"/>
        </p:nvPicPr>
        <p:blipFill>
          <a:blip r:embed="rId17"/>
          <a:srcRect/>
          <a:stretch>
            <a:fillRect/>
          </a:stretch>
        </p:blipFill>
        <p:spPr bwMode="auto">
          <a:xfrm>
            <a:off x="8458200" y="0"/>
            <a:ext cx="6858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7569" name="Rectangle 65"/>
          <p:cNvSpPr>
            <a:spLocks noChangeArrowheads="1"/>
          </p:cNvSpPr>
          <p:nvPr userDrawn="1"/>
        </p:nvSpPr>
        <p:spPr bwMode="auto">
          <a:xfrm rot="-5400000">
            <a:off x="-2831306" y="3593306"/>
            <a:ext cx="5943600" cy="280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35" tIns="45718" rIns="91435" bIns="45718" anchor="ctr">
            <a:prstTxWarp prst="textNoShape">
              <a:avLst/>
            </a:prstTxWarp>
          </a:bodyPr>
          <a:lstStyle/>
          <a:p>
            <a:pPr algn="l" eaLnBrk="0" hangingPunct="0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l-GR" sz="1100" dirty="0">
                <a:solidFill>
                  <a:schemeClr val="bg2"/>
                </a:solidFill>
                <a:latin typeface="Arial" pitchFamily="-112" charset="0"/>
              </a:rPr>
              <a:t>Εισαγωγή στη Φυσική των Επιταχυντών</a:t>
            </a:r>
            <a:endParaRPr lang="en-US" sz="1200" dirty="0">
              <a:solidFill>
                <a:schemeClr val="bg2"/>
              </a:solidFill>
              <a:latin typeface="Arial" pitchFamily="-112" charset="0"/>
            </a:endParaRPr>
          </a:p>
        </p:txBody>
      </p:sp>
      <p:sp>
        <p:nvSpPr>
          <p:cNvPr id="277570" name="Rectangle 66"/>
          <p:cNvSpPr>
            <a:spLocks noChangeArrowheads="1"/>
          </p:cNvSpPr>
          <p:nvPr userDrawn="1"/>
        </p:nvSpPr>
        <p:spPr bwMode="auto">
          <a:xfrm>
            <a:off x="8116888" y="6477000"/>
            <a:ext cx="1020762" cy="265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6223" tIns="48111" rIns="96223" bIns="48111">
            <a:prstTxWarp prst="textNoShape">
              <a:avLst/>
            </a:prstTxWarp>
          </a:bodyPr>
          <a:lstStyle/>
          <a:p>
            <a:pPr algn="r" defTabSz="962025" eaLnBrk="0" hangingPunct="0">
              <a:spcBef>
                <a:spcPct val="0"/>
              </a:spcBef>
              <a:buClrTx/>
              <a:buSzTx/>
              <a:buFontTx/>
              <a:buNone/>
              <a:defRPr/>
            </a:pPr>
            <a:fld id="{CAB2F459-1719-4044-9BC5-42246F68A645}" type="slidenum">
              <a:rPr lang="de-DE" sz="1200">
                <a:solidFill>
                  <a:srgbClr val="808080"/>
                </a:solidFill>
                <a:latin typeface="Arial" pitchFamily="-112" charset="0"/>
              </a:rPr>
              <a:pPr algn="r" defTabSz="962025" eaLnBrk="0" hangingPunct="0">
                <a:spcBef>
                  <a:spcPct val="0"/>
                </a:spcBef>
                <a:buClrTx/>
                <a:buSzTx/>
                <a:buFontTx/>
                <a:buNone/>
                <a:defRPr/>
              </a:pPr>
              <a:t>‹#›</a:t>
            </a:fld>
            <a:endParaRPr lang="de-DE" sz="1200">
              <a:solidFill>
                <a:srgbClr val="808080"/>
              </a:solidFill>
              <a:latin typeface="Arial" pitchFamily="-112" charset="0"/>
            </a:endParaRPr>
          </a:p>
        </p:txBody>
      </p:sp>
      <p:pic>
        <p:nvPicPr>
          <p:cNvPr id="14" name="Picture 704">
            <a:extLst>
              <a:ext uri="{FF2B5EF4-FFF2-40B4-BE49-F238E27FC236}">
                <a16:creationId xmlns:a16="http://schemas.microsoft.com/office/drawing/2014/main" id="{C6E80F89-0721-FE4D-AFC6-2E23A9CB6FF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8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63772" y="-76199"/>
            <a:ext cx="844363" cy="838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  <p:sldLayoutId id="2147483694" r:id="rId12"/>
    <p:sldLayoutId id="2147483695" r:id="rId13"/>
    <p:sldLayoutId id="2147483696" r:id="rId14"/>
    <p:sldLayoutId id="2147483697" r:id="rId15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0090"/>
          </a:solidFill>
          <a:latin typeface="+mj-lt"/>
          <a:ea typeface="ＭＳ Ｐゴシック" pitchFamily="-112" charset="-128"/>
          <a:cs typeface="ＭＳ Ｐゴシック" pitchFamily="-112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Times New Roman" pitchFamily="-112" charset="0"/>
          <a:ea typeface="ＭＳ Ｐゴシック" pitchFamily="-112" charset="-128"/>
          <a:cs typeface="ＭＳ Ｐゴシック" pitchFamily="-112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Times New Roman" pitchFamily="-112" charset="0"/>
          <a:ea typeface="ＭＳ Ｐゴシック" pitchFamily="-112" charset="-128"/>
          <a:cs typeface="ＭＳ Ｐゴシック" pitchFamily="-112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Times New Roman" pitchFamily="-112" charset="0"/>
          <a:ea typeface="ＭＳ Ｐゴシック" pitchFamily="-112" charset="-128"/>
          <a:cs typeface="ＭＳ Ｐゴシック" pitchFamily="-112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Times New Roman" pitchFamily="-112" charset="0"/>
          <a:ea typeface="ＭＳ Ｐゴシック" pitchFamily="-112" charset="-128"/>
          <a:cs typeface="ＭＳ Ｐゴシック" pitchFamily="-112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Times New Roman" pitchFamily="-112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Times New Roman" pitchFamily="-112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Times New Roman" pitchFamily="-112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Times New Roman" pitchFamily="-112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Char char="•"/>
        <a:defRPr sz="3200">
          <a:solidFill>
            <a:schemeClr val="tx1"/>
          </a:solidFill>
          <a:latin typeface="+mn-lt"/>
          <a:ea typeface="ＭＳ Ｐゴシック" pitchFamily="-112" charset="-128"/>
          <a:cs typeface="ＭＳ Ｐゴシック" pitchFamily="-112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0000"/>
        <a:buChar char="o"/>
        <a:defRPr sz="2800">
          <a:solidFill>
            <a:schemeClr val="tx1"/>
          </a:solidFill>
          <a:latin typeface="+mn-lt"/>
          <a:ea typeface="ＭＳ Ｐゴシック" pitchFamily="-112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Char char="•"/>
        <a:defRPr sz="2400">
          <a:solidFill>
            <a:schemeClr val="tx1"/>
          </a:solidFill>
          <a:latin typeface="+mn-lt"/>
          <a:ea typeface="ＭＳ Ｐゴシック" pitchFamily="-112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o"/>
        <a:defRPr sz="2000">
          <a:solidFill>
            <a:schemeClr val="tx1"/>
          </a:solidFill>
          <a:latin typeface="+mn-lt"/>
          <a:ea typeface="ＭＳ Ｐゴシック" pitchFamily="-112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Char char="•"/>
        <a:defRPr sz="2000">
          <a:solidFill>
            <a:schemeClr val="tx1"/>
          </a:solidFill>
          <a:latin typeface="+mn-lt"/>
          <a:ea typeface="ＭＳ Ｐゴシック" pitchFamily="-112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Char char="•"/>
        <a:defRPr sz="2000">
          <a:solidFill>
            <a:schemeClr val="tx1"/>
          </a:solidFill>
          <a:latin typeface="+mn-lt"/>
          <a:ea typeface="ＭＳ Ｐゴシック" pitchFamily="-112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Char char="•"/>
        <a:defRPr sz="2000">
          <a:solidFill>
            <a:schemeClr val="tx1"/>
          </a:solidFill>
          <a:latin typeface="+mn-lt"/>
          <a:ea typeface="ＭＳ Ｐゴシック" pitchFamily="-112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Char char="•"/>
        <a:defRPr sz="2000">
          <a:solidFill>
            <a:schemeClr val="tx1"/>
          </a:solidFill>
          <a:latin typeface="+mn-lt"/>
          <a:ea typeface="ＭＳ Ｐゴシック" pitchFamily="-112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Char char="•"/>
        <a:defRPr sz="2000">
          <a:solidFill>
            <a:schemeClr val="tx1"/>
          </a:solidFill>
          <a:latin typeface="+mn-lt"/>
          <a:ea typeface="ＭＳ Ｐゴシック" pitchFamily="-11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wmf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5.png"/><Relationship Id="rId2" Type="http://schemas.openxmlformats.org/officeDocument/2006/relationships/tags" Target="../tags/tag13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28.png"/><Relationship Id="rId5" Type="http://schemas.openxmlformats.org/officeDocument/2006/relationships/image" Target="../media/image24.png"/><Relationship Id="rId10" Type="http://schemas.openxmlformats.org/officeDocument/2006/relationships/image" Target="../media/image27.png"/><Relationship Id="rId4" Type="http://schemas.openxmlformats.org/officeDocument/2006/relationships/oleObject" Target="../embeddings/oleObject1.bin"/><Relationship Id="rId9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5.png"/><Relationship Id="rId12" Type="http://schemas.openxmlformats.org/officeDocument/2006/relationships/image" Target="../media/image29.wmf"/><Relationship Id="rId2" Type="http://schemas.openxmlformats.org/officeDocument/2006/relationships/tags" Target="../tags/tag14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28.png"/><Relationship Id="rId5" Type="http://schemas.openxmlformats.org/officeDocument/2006/relationships/image" Target="../media/image24.png"/><Relationship Id="rId10" Type="http://schemas.openxmlformats.org/officeDocument/2006/relationships/image" Target="../media/image27.png"/><Relationship Id="rId4" Type="http://schemas.openxmlformats.org/officeDocument/2006/relationships/oleObject" Target="../embeddings/oleObject1.bin"/><Relationship Id="rId9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oleObject" Target="../embeddings/oleObject4.bin"/><Relationship Id="rId7" Type="http://schemas.openxmlformats.org/officeDocument/2006/relationships/oleObject" Target="../embeddings/oleObject6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31.png"/><Relationship Id="rId5" Type="http://schemas.openxmlformats.org/officeDocument/2006/relationships/oleObject" Target="../embeddings/oleObject5.bin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oleObject" Target="../embeddings/oleObject4.bin"/><Relationship Id="rId7" Type="http://schemas.openxmlformats.org/officeDocument/2006/relationships/oleObject" Target="../embeddings/oleObject7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31.png"/><Relationship Id="rId5" Type="http://schemas.openxmlformats.org/officeDocument/2006/relationships/oleObject" Target="../embeddings/oleObject5.bin"/><Relationship Id="rId10" Type="http://schemas.openxmlformats.org/officeDocument/2006/relationships/image" Target="../media/image32.png"/><Relationship Id="rId4" Type="http://schemas.openxmlformats.org/officeDocument/2006/relationships/image" Target="../media/image30.png"/><Relationship Id="rId9" Type="http://schemas.openxmlformats.org/officeDocument/2006/relationships/oleObject" Target="../embeddings/oleObject6.bin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7.wmf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6" Type="http://schemas.openxmlformats.org/officeDocument/2006/relationships/image" Target="../media/image36.png"/><Relationship Id="rId5" Type="http://schemas.openxmlformats.org/officeDocument/2006/relationships/image" Target="../media/image35.wmf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wmf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7.wmf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image" Target="../media/image36.png"/><Relationship Id="rId5" Type="http://schemas.openxmlformats.org/officeDocument/2006/relationships/image" Target="../media/image35.wmf"/><Relationship Id="rId4" Type="http://schemas.openxmlformats.org/officeDocument/2006/relationships/image" Target="../media/image34.png"/><Relationship Id="rId9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43.png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6" Type="http://schemas.openxmlformats.org/officeDocument/2006/relationships/image" Target="../media/image42.wmf"/><Relationship Id="rId5" Type="http://schemas.openxmlformats.org/officeDocument/2006/relationships/image" Target="../media/image41.wmf"/><Relationship Id="rId4" Type="http://schemas.openxmlformats.org/officeDocument/2006/relationships/image" Target="../media/image40.wm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47.png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6" Type="http://schemas.openxmlformats.org/officeDocument/2006/relationships/image" Target="../media/image46.wmf"/><Relationship Id="rId5" Type="http://schemas.openxmlformats.org/officeDocument/2006/relationships/image" Target="../media/image45.jpe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4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wmf"/><Relationship Id="rId13" Type="http://schemas.openxmlformats.org/officeDocument/2006/relationships/image" Target="../media/image49.png"/><Relationship Id="rId3" Type="http://schemas.openxmlformats.org/officeDocument/2006/relationships/tags" Target="../tags/tag25.xml"/><Relationship Id="rId7" Type="http://schemas.openxmlformats.org/officeDocument/2006/relationships/image" Target="../media/image45.jpeg"/><Relationship Id="rId12" Type="http://schemas.openxmlformats.org/officeDocument/2006/relationships/image" Target="../media/image51.png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6" Type="http://schemas.openxmlformats.org/officeDocument/2006/relationships/notesSlide" Target="../notesSlides/notesSlide2.xml"/><Relationship Id="rId11" Type="http://schemas.openxmlformats.org/officeDocument/2006/relationships/image" Target="../media/image50.png"/><Relationship Id="rId5" Type="http://schemas.openxmlformats.org/officeDocument/2006/relationships/slideLayout" Target="../slideLayouts/slideLayout13.xml"/><Relationship Id="rId10" Type="http://schemas.openxmlformats.org/officeDocument/2006/relationships/image" Target="../media/image48.png"/><Relationship Id="rId4" Type="http://schemas.openxmlformats.org/officeDocument/2006/relationships/tags" Target="../tags/tag26.xml"/><Relationship Id="rId9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52.png"/><Relationship Id="rId2" Type="http://schemas.openxmlformats.org/officeDocument/2006/relationships/tags" Target="../tags/tag27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8.bin"/><Relationship Id="rId5" Type="http://schemas.openxmlformats.org/officeDocument/2006/relationships/image" Target="../media/image53.wmf"/><Relationship Id="rId4" Type="http://schemas.openxmlformats.org/officeDocument/2006/relationships/notesSlide" Target="../notesSlides/notesSlide3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tags" Target="../tags/tag29.xml"/><Relationship Id="rId7" Type="http://schemas.openxmlformats.org/officeDocument/2006/relationships/image" Target="../media/image56.png"/><Relationship Id="rId2" Type="http://schemas.openxmlformats.org/officeDocument/2006/relationships/tags" Target="../tags/tag28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55.png"/><Relationship Id="rId5" Type="http://schemas.openxmlformats.org/officeDocument/2006/relationships/oleObject" Target="../embeddings/oleObject9.bin"/><Relationship Id="rId4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tags" Target="../tags/tag32.xml"/><Relationship Id="rId7" Type="http://schemas.openxmlformats.org/officeDocument/2006/relationships/image" Target="../media/image59.png"/><Relationship Id="rId2" Type="http://schemas.openxmlformats.org/officeDocument/2006/relationships/tags" Target="../tags/tag31.xml"/><Relationship Id="rId1" Type="http://schemas.openxmlformats.org/officeDocument/2006/relationships/tags" Target="../tags/tag30.xml"/><Relationship Id="rId6" Type="http://schemas.openxmlformats.org/officeDocument/2006/relationships/image" Target="../media/image58.jpeg"/><Relationship Id="rId5" Type="http://schemas.openxmlformats.org/officeDocument/2006/relationships/slideLayout" Target="../slideLayouts/slideLayout13.xml"/><Relationship Id="rId10" Type="http://schemas.openxmlformats.org/officeDocument/2006/relationships/image" Target="../media/image62.png"/><Relationship Id="rId4" Type="http://schemas.openxmlformats.org/officeDocument/2006/relationships/tags" Target="../tags/tag33.xml"/><Relationship Id="rId9" Type="http://schemas.openxmlformats.org/officeDocument/2006/relationships/image" Target="../media/image6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wmf"/><Relationship Id="rId2" Type="http://schemas.openxmlformats.org/officeDocument/2006/relationships/image" Target="../media/image63.wm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wmf"/><Relationship Id="rId2" Type="http://schemas.openxmlformats.org/officeDocument/2006/relationships/image" Target="../media/image63.wmf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6.gif"/><Relationship Id="rId4" Type="http://schemas.openxmlformats.org/officeDocument/2006/relationships/image" Target="../media/image65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tags" Target="../tags/tag35.xml"/><Relationship Id="rId7" Type="http://schemas.openxmlformats.org/officeDocument/2006/relationships/oleObject" Target="../embeddings/oleObject11.bin"/><Relationship Id="rId2" Type="http://schemas.openxmlformats.org/officeDocument/2006/relationships/tags" Target="../tags/tag34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67.png"/><Relationship Id="rId5" Type="http://schemas.openxmlformats.org/officeDocument/2006/relationships/oleObject" Target="../embeddings/oleObject10.bin"/><Relationship Id="rId10" Type="http://schemas.openxmlformats.org/officeDocument/2006/relationships/image" Target="../media/image70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69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tags" Target="../tags/tag37.xml"/><Relationship Id="rId7" Type="http://schemas.openxmlformats.org/officeDocument/2006/relationships/oleObject" Target="../embeddings/oleObject11.bin"/><Relationship Id="rId2" Type="http://schemas.openxmlformats.org/officeDocument/2006/relationships/tags" Target="../tags/tag36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67.png"/><Relationship Id="rId5" Type="http://schemas.openxmlformats.org/officeDocument/2006/relationships/oleObject" Target="../embeddings/oleObject10.bin"/><Relationship Id="rId10" Type="http://schemas.openxmlformats.org/officeDocument/2006/relationships/image" Target="../media/image70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69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tags" Target="../tags/tag39.xml"/><Relationship Id="rId7" Type="http://schemas.openxmlformats.org/officeDocument/2006/relationships/oleObject" Target="../embeddings/oleObject11.bin"/><Relationship Id="rId2" Type="http://schemas.openxmlformats.org/officeDocument/2006/relationships/tags" Target="../tags/tag38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67.png"/><Relationship Id="rId5" Type="http://schemas.openxmlformats.org/officeDocument/2006/relationships/oleObject" Target="../embeddings/oleObject10.bin"/><Relationship Id="rId10" Type="http://schemas.openxmlformats.org/officeDocument/2006/relationships/image" Target="../media/image70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69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wmf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emf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40.xml"/><Relationship Id="rId4" Type="http://schemas.openxmlformats.org/officeDocument/2006/relationships/image" Target="../media/image72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42.xml"/><Relationship Id="rId1" Type="http://schemas.openxmlformats.org/officeDocument/2006/relationships/tags" Target="../tags/tag41.xml"/><Relationship Id="rId6" Type="http://schemas.openxmlformats.org/officeDocument/2006/relationships/image" Target="../media/image72.emf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0.vml"/><Relationship Id="rId5" Type="http://schemas.openxmlformats.org/officeDocument/2006/relationships/image" Target="../media/image75.png"/><Relationship Id="rId4" Type="http://schemas.openxmlformats.org/officeDocument/2006/relationships/oleObject" Target="../embeddings/oleObject12.bin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78.png"/><Relationship Id="rId5" Type="http://schemas.openxmlformats.org/officeDocument/2006/relationships/oleObject" Target="../embeddings/oleObject14.bin"/><Relationship Id="rId4" Type="http://schemas.openxmlformats.org/officeDocument/2006/relationships/image" Target="../media/image7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80.png"/><Relationship Id="rId5" Type="http://schemas.openxmlformats.org/officeDocument/2006/relationships/oleObject" Target="../embeddings/oleObject16.bin"/><Relationship Id="rId4" Type="http://schemas.openxmlformats.org/officeDocument/2006/relationships/image" Target="../media/image7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3.vml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1.jpeg"/><Relationship Id="rId4" Type="http://schemas.openxmlformats.org/officeDocument/2006/relationships/image" Target="../media/image5.jpeg"/><Relationship Id="rId9" Type="http://schemas.openxmlformats.org/officeDocument/2006/relationships/image" Target="../media/image10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tiff"/><Relationship Id="rId2" Type="http://schemas.openxmlformats.org/officeDocument/2006/relationships/image" Target="../media/image84.tiff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13" Type="http://schemas.openxmlformats.org/officeDocument/2006/relationships/image" Target="../media/image94.png"/><Relationship Id="rId3" Type="http://schemas.openxmlformats.org/officeDocument/2006/relationships/tags" Target="../tags/tag45.xml"/><Relationship Id="rId7" Type="http://schemas.openxmlformats.org/officeDocument/2006/relationships/image" Target="../media/image88.jpeg"/><Relationship Id="rId12" Type="http://schemas.openxmlformats.org/officeDocument/2006/relationships/image" Target="../media/image93.png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6" Type="http://schemas.openxmlformats.org/officeDocument/2006/relationships/image" Target="../media/image87.jpeg"/><Relationship Id="rId11" Type="http://schemas.openxmlformats.org/officeDocument/2006/relationships/image" Target="../media/image92.jpeg"/><Relationship Id="rId5" Type="http://schemas.openxmlformats.org/officeDocument/2006/relationships/slideLayout" Target="../slideLayouts/slideLayout13.xml"/><Relationship Id="rId10" Type="http://schemas.openxmlformats.org/officeDocument/2006/relationships/image" Target="../media/image91.jpeg"/><Relationship Id="rId4" Type="http://schemas.openxmlformats.org/officeDocument/2006/relationships/tags" Target="../tags/tag46.xml"/><Relationship Id="rId9" Type="http://schemas.openxmlformats.org/officeDocument/2006/relationships/image" Target="../media/image9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tags" Target="../tags/tag48.xml"/><Relationship Id="rId1" Type="http://schemas.openxmlformats.org/officeDocument/2006/relationships/tags" Target="../tags/tag47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notesSlide" Target="../notesSlides/notesSlide4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emf"/><Relationship Id="rId3" Type="http://schemas.openxmlformats.org/officeDocument/2006/relationships/tags" Target="../tags/tag51.xml"/><Relationship Id="rId7" Type="http://schemas.openxmlformats.org/officeDocument/2006/relationships/image" Target="../media/image97.png"/><Relationship Id="rId2" Type="http://schemas.openxmlformats.org/officeDocument/2006/relationships/tags" Target="../tags/tag50.xml"/><Relationship Id="rId1" Type="http://schemas.openxmlformats.org/officeDocument/2006/relationships/tags" Target="../tags/tag49.xml"/><Relationship Id="rId6" Type="http://schemas.openxmlformats.org/officeDocument/2006/relationships/notesSlide" Target="../notesSlides/notesSlide5.xml"/><Relationship Id="rId11" Type="http://schemas.openxmlformats.org/officeDocument/2006/relationships/image" Target="../media/image96.png"/><Relationship Id="rId5" Type="http://schemas.openxmlformats.org/officeDocument/2006/relationships/slideLayout" Target="../slideLayouts/slideLayout13.xml"/><Relationship Id="rId10" Type="http://schemas.openxmlformats.org/officeDocument/2006/relationships/image" Target="../media/image99.png"/><Relationship Id="rId4" Type="http://schemas.openxmlformats.org/officeDocument/2006/relationships/tags" Target="../tags/tag52.xml"/><Relationship Id="rId9" Type="http://schemas.openxmlformats.org/officeDocument/2006/relationships/image" Target="../media/image95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emf"/><Relationship Id="rId3" Type="http://schemas.openxmlformats.org/officeDocument/2006/relationships/tags" Target="../tags/tag55.xml"/><Relationship Id="rId7" Type="http://schemas.openxmlformats.org/officeDocument/2006/relationships/image" Target="../media/image97.png"/><Relationship Id="rId2" Type="http://schemas.openxmlformats.org/officeDocument/2006/relationships/tags" Target="../tags/tag54.xml"/><Relationship Id="rId1" Type="http://schemas.openxmlformats.org/officeDocument/2006/relationships/tags" Target="../tags/tag53.xml"/><Relationship Id="rId6" Type="http://schemas.openxmlformats.org/officeDocument/2006/relationships/notesSlide" Target="../notesSlides/notesSlide6.xml"/><Relationship Id="rId11" Type="http://schemas.openxmlformats.org/officeDocument/2006/relationships/image" Target="../media/image96.png"/><Relationship Id="rId5" Type="http://schemas.openxmlformats.org/officeDocument/2006/relationships/slideLayout" Target="../slideLayouts/slideLayout13.xml"/><Relationship Id="rId10" Type="http://schemas.openxmlformats.org/officeDocument/2006/relationships/image" Target="../media/image99.png"/><Relationship Id="rId4" Type="http://schemas.openxmlformats.org/officeDocument/2006/relationships/tags" Target="../tags/tag56.xml"/><Relationship Id="rId9" Type="http://schemas.openxmlformats.org/officeDocument/2006/relationships/image" Target="../media/image95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tags" Target="../tags/tag58.xml"/><Relationship Id="rId1" Type="http://schemas.openxmlformats.org/officeDocument/2006/relationships/tags" Target="../tags/tag57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notesSlide" Target="../notesSlides/notesSlide7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tags" Target="../tags/tag61.xml"/><Relationship Id="rId7" Type="http://schemas.openxmlformats.org/officeDocument/2006/relationships/image" Target="../media/image95.png"/><Relationship Id="rId2" Type="http://schemas.openxmlformats.org/officeDocument/2006/relationships/tags" Target="../tags/tag60.xml"/><Relationship Id="rId1" Type="http://schemas.openxmlformats.org/officeDocument/2006/relationships/tags" Target="../tags/tag59.xml"/><Relationship Id="rId6" Type="http://schemas.openxmlformats.org/officeDocument/2006/relationships/image" Target="../media/image100.png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7" Type="http://schemas.openxmlformats.org/officeDocument/2006/relationships/image" Target="../media/image14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tags" Target="../tags/tag63.xml"/><Relationship Id="rId1" Type="http://schemas.openxmlformats.org/officeDocument/2006/relationships/tags" Target="../tags/tag62.xml"/><Relationship Id="rId6" Type="http://schemas.openxmlformats.org/officeDocument/2006/relationships/image" Target="../media/image102.png"/><Relationship Id="rId5" Type="http://schemas.openxmlformats.org/officeDocument/2006/relationships/image" Target="../media/image101.png"/><Relationship Id="rId4" Type="http://schemas.openxmlformats.org/officeDocument/2006/relationships/notesSlide" Target="../notesSlides/notesSlide9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3" Type="http://schemas.openxmlformats.org/officeDocument/2006/relationships/tags" Target="../tags/tag66.xml"/><Relationship Id="rId7" Type="http://schemas.openxmlformats.org/officeDocument/2006/relationships/notesSlide" Target="../notesSlides/notesSlide10.xml"/><Relationship Id="rId12" Type="http://schemas.openxmlformats.org/officeDocument/2006/relationships/image" Target="../media/image102.png"/><Relationship Id="rId2" Type="http://schemas.openxmlformats.org/officeDocument/2006/relationships/tags" Target="../tags/tag65.xml"/><Relationship Id="rId1" Type="http://schemas.openxmlformats.org/officeDocument/2006/relationships/tags" Target="../tags/tag64.xml"/><Relationship Id="rId6" Type="http://schemas.openxmlformats.org/officeDocument/2006/relationships/slideLayout" Target="../slideLayouts/slideLayout14.xml"/><Relationship Id="rId11" Type="http://schemas.openxmlformats.org/officeDocument/2006/relationships/image" Target="../media/image105.png"/><Relationship Id="rId5" Type="http://schemas.openxmlformats.org/officeDocument/2006/relationships/tags" Target="../tags/tag68.xml"/><Relationship Id="rId10" Type="http://schemas.openxmlformats.org/officeDocument/2006/relationships/image" Target="../media/image104.png"/><Relationship Id="rId4" Type="http://schemas.openxmlformats.org/officeDocument/2006/relationships/tags" Target="../tags/tag67.xml"/><Relationship Id="rId9" Type="http://schemas.openxmlformats.org/officeDocument/2006/relationships/image" Target="../media/image103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3" Type="http://schemas.openxmlformats.org/officeDocument/2006/relationships/tags" Target="../tags/tag71.xml"/><Relationship Id="rId7" Type="http://schemas.openxmlformats.org/officeDocument/2006/relationships/image" Target="../media/image107.png"/><Relationship Id="rId2" Type="http://schemas.openxmlformats.org/officeDocument/2006/relationships/tags" Target="../tags/tag70.xml"/><Relationship Id="rId1" Type="http://schemas.openxmlformats.org/officeDocument/2006/relationships/tags" Target="../tags/tag69.xml"/><Relationship Id="rId6" Type="http://schemas.openxmlformats.org/officeDocument/2006/relationships/image" Target="../media/image106.png"/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109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3" Type="http://schemas.openxmlformats.org/officeDocument/2006/relationships/tags" Target="../tags/tag74.xml"/><Relationship Id="rId7" Type="http://schemas.openxmlformats.org/officeDocument/2006/relationships/image" Target="../media/image107.png"/><Relationship Id="rId2" Type="http://schemas.openxmlformats.org/officeDocument/2006/relationships/tags" Target="../tags/tag73.xml"/><Relationship Id="rId1" Type="http://schemas.openxmlformats.org/officeDocument/2006/relationships/tags" Target="../tags/tag72.xml"/><Relationship Id="rId6" Type="http://schemas.openxmlformats.org/officeDocument/2006/relationships/image" Target="../media/image106.png"/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109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3" Type="http://schemas.openxmlformats.org/officeDocument/2006/relationships/tags" Target="../tags/tag77.xml"/><Relationship Id="rId7" Type="http://schemas.openxmlformats.org/officeDocument/2006/relationships/image" Target="../media/image111.png"/><Relationship Id="rId2" Type="http://schemas.openxmlformats.org/officeDocument/2006/relationships/tags" Target="../tags/tag76.xml"/><Relationship Id="rId1" Type="http://schemas.openxmlformats.org/officeDocument/2006/relationships/tags" Target="../tags/tag75.xml"/><Relationship Id="rId6" Type="http://schemas.openxmlformats.org/officeDocument/2006/relationships/image" Target="../media/image110.png"/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13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3" Type="http://schemas.openxmlformats.org/officeDocument/2006/relationships/tags" Target="../tags/tag80.xml"/><Relationship Id="rId7" Type="http://schemas.openxmlformats.org/officeDocument/2006/relationships/image" Target="../media/image113.png"/><Relationship Id="rId2" Type="http://schemas.openxmlformats.org/officeDocument/2006/relationships/tags" Target="../tags/tag79.xml"/><Relationship Id="rId1" Type="http://schemas.openxmlformats.org/officeDocument/2006/relationships/tags" Target="../tags/tag78.xml"/><Relationship Id="rId6" Type="http://schemas.openxmlformats.org/officeDocument/2006/relationships/notesSlide" Target="../notesSlides/notesSlide14.xml"/><Relationship Id="rId5" Type="http://schemas.openxmlformats.org/officeDocument/2006/relationships/slideLayout" Target="../slideLayouts/slideLayout13.xml"/><Relationship Id="rId10" Type="http://schemas.openxmlformats.org/officeDocument/2006/relationships/image" Target="../media/image112.png"/><Relationship Id="rId4" Type="http://schemas.openxmlformats.org/officeDocument/2006/relationships/tags" Target="../tags/tag81.xml"/><Relationship Id="rId9" Type="http://schemas.openxmlformats.org/officeDocument/2006/relationships/image" Target="../media/image111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3" Type="http://schemas.openxmlformats.org/officeDocument/2006/relationships/tags" Target="../tags/tag84.xml"/><Relationship Id="rId7" Type="http://schemas.openxmlformats.org/officeDocument/2006/relationships/image" Target="../media/image113.png"/><Relationship Id="rId2" Type="http://schemas.openxmlformats.org/officeDocument/2006/relationships/tags" Target="../tags/tag83.xml"/><Relationship Id="rId1" Type="http://schemas.openxmlformats.org/officeDocument/2006/relationships/tags" Target="../tags/tag82.xml"/><Relationship Id="rId6" Type="http://schemas.openxmlformats.org/officeDocument/2006/relationships/notesSlide" Target="../notesSlides/notesSlide15.xml"/><Relationship Id="rId11" Type="http://schemas.openxmlformats.org/officeDocument/2006/relationships/image" Target="../media/image114.png"/><Relationship Id="rId5" Type="http://schemas.openxmlformats.org/officeDocument/2006/relationships/slideLayout" Target="../slideLayouts/slideLayout13.xml"/><Relationship Id="rId10" Type="http://schemas.openxmlformats.org/officeDocument/2006/relationships/image" Target="../media/image112.png"/><Relationship Id="rId4" Type="http://schemas.openxmlformats.org/officeDocument/2006/relationships/tags" Target="../tags/tag85.xml"/><Relationship Id="rId9" Type="http://schemas.openxmlformats.org/officeDocument/2006/relationships/image" Target="../media/image111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png"/><Relationship Id="rId3" Type="http://schemas.openxmlformats.org/officeDocument/2006/relationships/tags" Target="../tags/tag88.xml"/><Relationship Id="rId7" Type="http://schemas.openxmlformats.org/officeDocument/2006/relationships/image" Target="../media/image116.png"/><Relationship Id="rId2" Type="http://schemas.openxmlformats.org/officeDocument/2006/relationships/tags" Target="../tags/tag87.xml"/><Relationship Id="rId1" Type="http://schemas.openxmlformats.org/officeDocument/2006/relationships/tags" Target="../tags/tag86.xml"/><Relationship Id="rId6" Type="http://schemas.openxmlformats.org/officeDocument/2006/relationships/image" Target="../media/image115.png"/><Relationship Id="rId5" Type="http://schemas.openxmlformats.org/officeDocument/2006/relationships/notesSlide" Target="../notesSlides/notesSlide16.xml"/><Relationship Id="rId4" Type="http://schemas.openxmlformats.org/officeDocument/2006/relationships/slideLayout" Target="../slideLayouts/slideLayout13.xml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png"/><Relationship Id="rId3" Type="http://schemas.openxmlformats.org/officeDocument/2006/relationships/tags" Target="../tags/tag91.xml"/><Relationship Id="rId7" Type="http://schemas.openxmlformats.org/officeDocument/2006/relationships/image" Target="../media/image116.png"/><Relationship Id="rId2" Type="http://schemas.openxmlformats.org/officeDocument/2006/relationships/tags" Target="../tags/tag90.xml"/><Relationship Id="rId1" Type="http://schemas.openxmlformats.org/officeDocument/2006/relationships/tags" Target="../tags/tag89.xml"/><Relationship Id="rId6" Type="http://schemas.openxmlformats.org/officeDocument/2006/relationships/image" Target="../media/image115.png"/><Relationship Id="rId5" Type="http://schemas.openxmlformats.org/officeDocument/2006/relationships/notesSlide" Target="../notesSlides/notesSlide17.xml"/><Relationship Id="rId4" Type="http://schemas.openxmlformats.org/officeDocument/2006/relationships/slideLayout" Target="../slideLayouts/slideLayout13.xml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image" Target="../media/image120.png"/><Relationship Id="rId3" Type="http://schemas.openxmlformats.org/officeDocument/2006/relationships/tags" Target="../tags/tag94.xml"/><Relationship Id="rId7" Type="http://schemas.openxmlformats.org/officeDocument/2006/relationships/tags" Target="../tags/tag98.xml"/><Relationship Id="rId12" Type="http://schemas.openxmlformats.org/officeDocument/2006/relationships/image" Target="../media/image119.png"/><Relationship Id="rId2" Type="http://schemas.openxmlformats.org/officeDocument/2006/relationships/tags" Target="../tags/tag93.xml"/><Relationship Id="rId16" Type="http://schemas.openxmlformats.org/officeDocument/2006/relationships/image" Target="../media/image117.png"/><Relationship Id="rId1" Type="http://schemas.openxmlformats.org/officeDocument/2006/relationships/tags" Target="../tags/tag92.xml"/><Relationship Id="rId6" Type="http://schemas.openxmlformats.org/officeDocument/2006/relationships/tags" Target="../tags/tag97.xml"/><Relationship Id="rId11" Type="http://schemas.openxmlformats.org/officeDocument/2006/relationships/image" Target="../media/image118.png"/><Relationship Id="rId5" Type="http://schemas.openxmlformats.org/officeDocument/2006/relationships/tags" Target="../tags/tag96.xml"/><Relationship Id="rId15" Type="http://schemas.openxmlformats.org/officeDocument/2006/relationships/image" Target="../media/image121.png"/><Relationship Id="rId10" Type="http://schemas.openxmlformats.org/officeDocument/2006/relationships/image" Target="../media/image115.png"/><Relationship Id="rId4" Type="http://schemas.openxmlformats.org/officeDocument/2006/relationships/tags" Target="../tags/tag95.xml"/><Relationship Id="rId9" Type="http://schemas.openxmlformats.org/officeDocument/2006/relationships/notesSlide" Target="../notesSlides/notesSlide18.xml"/><Relationship Id="rId14" Type="http://schemas.openxmlformats.org/officeDocument/2006/relationships/image" Target="../media/image1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tags" Target="../tags/tag7.xml"/><Relationship Id="rId7" Type="http://schemas.openxmlformats.org/officeDocument/2006/relationships/image" Target="../media/image14.png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slideLayout" Target="../slideLayouts/slideLayout12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24.png"/><Relationship Id="rId2" Type="http://schemas.openxmlformats.org/officeDocument/2006/relationships/tags" Target="../tags/tag100.xml"/><Relationship Id="rId1" Type="http://schemas.openxmlformats.org/officeDocument/2006/relationships/tags" Target="../tags/tag99.xml"/><Relationship Id="rId6" Type="http://schemas.openxmlformats.org/officeDocument/2006/relationships/image" Target="../media/image123.png"/><Relationship Id="rId5" Type="http://schemas.openxmlformats.org/officeDocument/2006/relationships/image" Target="../media/image122.jpeg"/><Relationship Id="rId4" Type="http://schemas.openxmlformats.org/officeDocument/2006/relationships/notesSlide" Target="../notesSlides/notesSlide19.xml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png"/><Relationship Id="rId3" Type="http://schemas.openxmlformats.org/officeDocument/2006/relationships/tags" Target="../tags/tag103.xml"/><Relationship Id="rId7" Type="http://schemas.openxmlformats.org/officeDocument/2006/relationships/image" Target="../media/image122.jpeg"/><Relationship Id="rId12" Type="http://schemas.openxmlformats.org/officeDocument/2006/relationships/image" Target="../media/image125.png"/><Relationship Id="rId2" Type="http://schemas.openxmlformats.org/officeDocument/2006/relationships/tags" Target="../tags/tag102.xml"/><Relationship Id="rId1" Type="http://schemas.openxmlformats.org/officeDocument/2006/relationships/tags" Target="../tags/tag101.xml"/><Relationship Id="rId6" Type="http://schemas.openxmlformats.org/officeDocument/2006/relationships/notesSlide" Target="../notesSlides/notesSlide20.xml"/><Relationship Id="rId11" Type="http://schemas.openxmlformats.org/officeDocument/2006/relationships/image" Target="../media/image124.png"/><Relationship Id="rId5" Type="http://schemas.openxmlformats.org/officeDocument/2006/relationships/slideLayout" Target="../slideLayouts/slideLayout13.xml"/><Relationship Id="rId10" Type="http://schemas.openxmlformats.org/officeDocument/2006/relationships/image" Target="../media/image127.png"/><Relationship Id="rId4" Type="http://schemas.openxmlformats.org/officeDocument/2006/relationships/tags" Target="../tags/tag104.xml"/><Relationship Id="rId9" Type="http://schemas.openxmlformats.org/officeDocument/2006/relationships/image" Target="../media/image123.pn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png"/><Relationship Id="rId3" Type="http://schemas.openxmlformats.org/officeDocument/2006/relationships/tags" Target="../tags/tag107.xml"/><Relationship Id="rId7" Type="http://schemas.openxmlformats.org/officeDocument/2006/relationships/image" Target="../media/image129.png"/><Relationship Id="rId2" Type="http://schemas.openxmlformats.org/officeDocument/2006/relationships/tags" Target="../tags/tag106.xml"/><Relationship Id="rId1" Type="http://schemas.openxmlformats.org/officeDocument/2006/relationships/tags" Target="../tags/tag105.xml"/><Relationship Id="rId6" Type="http://schemas.openxmlformats.org/officeDocument/2006/relationships/image" Target="../media/image128.png"/><Relationship Id="rId5" Type="http://schemas.openxmlformats.org/officeDocument/2006/relationships/notesSlide" Target="../notesSlides/notesSlide22.xml"/><Relationship Id="rId4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png"/><Relationship Id="rId3" Type="http://schemas.openxmlformats.org/officeDocument/2006/relationships/tags" Target="../tags/tag110.xml"/><Relationship Id="rId7" Type="http://schemas.openxmlformats.org/officeDocument/2006/relationships/image" Target="../media/image128.png"/><Relationship Id="rId2" Type="http://schemas.openxmlformats.org/officeDocument/2006/relationships/tags" Target="../tags/tag109.xml"/><Relationship Id="rId1" Type="http://schemas.openxmlformats.org/officeDocument/2006/relationships/tags" Target="../tags/tag108.xml"/><Relationship Id="rId6" Type="http://schemas.openxmlformats.org/officeDocument/2006/relationships/notesSlide" Target="../notesSlides/notesSlide23.xm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30.png"/><Relationship Id="rId4" Type="http://schemas.openxmlformats.org/officeDocument/2006/relationships/tags" Target="../tags/tag111.xml"/><Relationship Id="rId9" Type="http://schemas.openxmlformats.org/officeDocument/2006/relationships/image" Target="../media/image131.pn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4.png"/><Relationship Id="rId3" Type="http://schemas.openxmlformats.org/officeDocument/2006/relationships/tags" Target="../tags/tag114.xml"/><Relationship Id="rId7" Type="http://schemas.openxmlformats.org/officeDocument/2006/relationships/image" Target="../media/image133.png"/><Relationship Id="rId2" Type="http://schemas.openxmlformats.org/officeDocument/2006/relationships/tags" Target="../tags/tag113.xml"/><Relationship Id="rId1" Type="http://schemas.openxmlformats.org/officeDocument/2006/relationships/tags" Target="../tags/tag112.xml"/><Relationship Id="rId6" Type="http://schemas.openxmlformats.org/officeDocument/2006/relationships/image" Target="../media/image132.png"/><Relationship Id="rId5" Type="http://schemas.openxmlformats.org/officeDocument/2006/relationships/notesSlide" Target="../notesSlides/notesSlide24.xml"/><Relationship Id="rId4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png"/><Relationship Id="rId3" Type="http://schemas.openxmlformats.org/officeDocument/2006/relationships/tags" Target="../tags/tag117.xml"/><Relationship Id="rId7" Type="http://schemas.openxmlformats.org/officeDocument/2006/relationships/notesSlide" Target="../notesSlides/notesSlide25.xml"/><Relationship Id="rId12" Type="http://schemas.openxmlformats.org/officeDocument/2006/relationships/image" Target="../media/image136.png"/><Relationship Id="rId2" Type="http://schemas.openxmlformats.org/officeDocument/2006/relationships/tags" Target="../tags/tag116.xml"/><Relationship Id="rId1" Type="http://schemas.openxmlformats.org/officeDocument/2006/relationships/tags" Target="../tags/tag115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135.png"/><Relationship Id="rId5" Type="http://schemas.openxmlformats.org/officeDocument/2006/relationships/tags" Target="../tags/tag119.xml"/><Relationship Id="rId10" Type="http://schemas.openxmlformats.org/officeDocument/2006/relationships/image" Target="../media/image134.png"/><Relationship Id="rId4" Type="http://schemas.openxmlformats.org/officeDocument/2006/relationships/tags" Target="../tags/tag118.xml"/><Relationship Id="rId9" Type="http://schemas.openxmlformats.org/officeDocument/2006/relationships/image" Target="../media/image133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7" Type="http://schemas.openxmlformats.org/officeDocument/2006/relationships/image" Target="../media/image140.wmf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139.png"/><Relationship Id="rId5" Type="http://schemas.openxmlformats.org/officeDocument/2006/relationships/image" Target="../media/image137.png"/><Relationship Id="rId4" Type="http://schemas.openxmlformats.org/officeDocument/2006/relationships/oleObject" Target="../embeddings/oleObject18.bin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tags" Target="../tags/tag10.xml"/><Relationship Id="rId7" Type="http://schemas.openxmlformats.org/officeDocument/2006/relationships/image" Target="../media/image15.png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9.png"/><Relationship Id="rId5" Type="http://schemas.openxmlformats.org/officeDocument/2006/relationships/tags" Target="../tags/tag12.xml"/><Relationship Id="rId10" Type="http://schemas.openxmlformats.org/officeDocument/2006/relationships/image" Target="../media/image18.png"/><Relationship Id="rId4" Type="http://schemas.openxmlformats.org/officeDocument/2006/relationships/tags" Target="../tags/tag11.xml"/><Relationship Id="rId9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wmf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3"/>
          <p:cNvSpPr>
            <a:spLocks noGrp="1" noChangeArrowheads="1"/>
          </p:cNvSpPr>
          <p:nvPr>
            <p:ph type="ctrTitle"/>
          </p:nvPr>
        </p:nvSpPr>
        <p:spPr>
          <a:xfrm>
            <a:off x="457200" y="1981200"/>
            <a:ext cx="8458200" cy="2133600"/>
          </a:xfrm>
        </p:spPr>
        <p:txBody>
          <a:bodyPr/>
          <a:lstStyle/>
          <a:p>
            <a:pPr algn="ctr" eaLnBrk="1" hangingPunct="1"/>
            <a:r>
              <a:rPr lang="el-GR" b="1" dirty="0">
                <a:solidFill>
                  <a:schemeClr val="bg2"/>
                </a:solidFill>
              </a:rPr>
              <a:t>Εισαγωγή στη Φυσική των Επιταχυντών</a:t>
            </a:r>
            <a:br>
              <a:rPr lang="en-US" b="1" dirty="0">
                <a:solidFill>
                  <a:schemeClr val="bg2"/>
                </a:solidFill>
              </a:rPr>
            </a:br>
            <a:r>
              <a:rPr lang="el-GR" sz="2800" b="1" dirty="0">
                <a:solidFill>
                  <a:schemeClr val="tx2"/>
                </a:solidFill>
              </a:rPr>
              <a:t>Δρ. Γιάννης ΠΑΠΑΦΙΛΙΠΠΟΥ</a:t>
            </a:r>
            <a:br>
              <a:rPr lang="el-GR" sz="2800" b="1" dirty="0">
                <a:solidFill>
                  <a:schemeClr val="tx2"/>
                </a:solidFill>
              </a:rPr>
            </a:br>
            <a:r>
              <a:rPr lang="el-GR" sz="2800" b="1" dirty="0">
                <a:solidFill>
                  <a:schemeClr val="tx2"/>
                </a:solidFill>
              </a:rPr>
              <a:t>Τμήμα Δεσμών – Ομάδα Φυσικής Επιταχυντών </a:t>
            </a:r>
            <a:r>
              <a:rPr lang="en-US" sz="2800" b="1" dirty="0">
                <a:solidFill>
                  <a:schemeClr val="tx2"/>
                </a:solidFill>
              </a:rPr>
              <a:t>CERN</a:t>
            </a:r>
          </a:p>
        </p:txBody>
      </p:sp>
      <p:sp>
        <p:nvSpPr>
          <p:cNvPr id="19459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323528" y="4495800"/>
            <a:ext cx="8668072" cy="1597496"/>
          </a:xfrm>
        </p:spPr>
        <p:txBody>
          <a:bodyPr/>
          <a:lstStyle/>
          <a:p>
            <a:pPr eaLnBrk="1" hangingPunct="1"/>
            <a:r>
              <a:rPr lang="el-GR" dirty="0"/>
              <a:t>Μάθημα «Επιταχυντές και Ανιχνευτές»</a:t>
            </a:r>
          </a:p>
          <a:p>
            <a:pPr eaLnBrk="1" hangingPunct="1"/>
            <a:r>
              <a:rPr lang="el-GR" dirty="0"/>
              <a:t>Τμήμα Φυσικής </a:t>
            </a:r>
          </a:p>
          <a:p>
            <a:pPr eaLnBrk="1" hangingPunct="1"/>
            <a:r>
              <a:rPr lang="el-GR" dirty="0"/>
              <a:t>Αριστοτέλειο Πανεπιστήμιο Θεσσαλονίκης</a:t>
            </a:r>
          </a:p>
          <a:p>
            <a:pPr eaLnBrk="1" hangingPunct="1"/>
            <a:r>
              <a:rPr lang="el-GR" dirty="0"/>
              <a:t>Εαρινό εξάμηνο 2018</a:t>
            </a:r>
            <a:endParaRPr lang="en-US" dirty="0"/>
          </a:p>
        </p:txBody>
      </p:sp>
      <p:sp>
        <p:nvSpPr>
          <p:cNvPr id="6" name="Rectangle 13">
            <a:extLst>
              <a:ext uri="{FF2B5EF4-FFF2-40B4-BE49-F238E27FC236}">
                <a16:creationId xmlns:a16="http://schemas.microsoft.com/office/drawing/2014/main" id="{8733AFC8-D4B1-834F-B047-DD16D55F9A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1640" y="95579"/>
            <a:ext cx="349188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1474177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l-GR" sz="20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itchFamily="34" charset="0"/>
                <a:cs typeface="Arial" panose="020B0604020202020204" pitchFamily="34" charset="0"/>
              </a:rPr>
              <a:t>ΑΡΙΣΤΟΤΕΛΕΙΟ ΠΑΝΕΠΙΣΤΗΜΙΟ ΘΕΣΣΑΛΟΝΙΚΗΣ</a:t>
            </a:r>
          </a:p>
        </p:txBody>
      </p:sp>
      <p:pic>
        <p:nvPicPr>
          <p:cNvPr id="7" name="Picture 704">
            <a:extLst>
              <a:ext uri="{FF2B5EF4-FFF2-40B4-BE49-F238E27FC236}">
                <a16:creationId xmlns:a16="http://schemas.microsoft.com/office/drawing/2014/main" id="{E24745E5-857B-E743-9583-E475B7DB8D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-99392"/>
            <a:ext cx="1440160" cy="14296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755576" y="0"/>
            <a:ext cx="7704856" cy="609600"/>
          </a:xfrm>
        </p:spPr>
        <p:txBody>
          <a:bodyPr/>
          <a:lstStyle/>
          <a:p>
            <a:pPr eaLnBrk="1" hangingPunct="1"/>
            <a:r>
              <a:rPr lang="el-GR" dirty="0"/>
              <a:t>Επιταχυντές συνεχούς τάσεως</a:t>
            </a:r>
            <a:endParaRPr lang="en-US" dirty="0"/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838200"/>
            <a:ext cx="4730750" cy="3657600"/>
          </a:xfrm>
          <a:noFill/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l-GR" sz="2400" dirty="0"/>
              <a:t>Ο απλούστερος επιταχυντής </a:t>
            </a:r>
            <a:r>
              <a:rPr lang="en-US" sz="2400" dirty="0"/>
              <a:t>(</a:t>
            </a:r>
            <a:r>
              <a:rPr lang="el-GR" sz="2400" dirty="0"/>
              <a:t>καθοδικοί σωλήνες</a:t>
            </a:r>
            <a:r>
              <a:rPr lang="en-US" sz="2400" dirty="0"/>
              <a:t>, </a:t>
            </a:r>
            <a:r>
              <a:rPr lang="el-GR" sz="2400" dirty="0"/>
              <a:t>οθόνες</a:t>
            </a:r>
            <a:r>
              <a:rPr lang="en-US" sz="2400" dirty="0"/>
              <a:t>...)</a:t>
            </a:r>
          </a:p>
          <a:p>
            <a:pPr lvl="1" eaLnBrk="1" hangingPunct="1">
              <a:lnSpc>
                <a:spcPct val="90000"/>
              </a:lnSpc>
            </a:pPr>
            <a:r>
              <a:rPr lang="el-GR" sz="2000" dirty="0"/>
              <a:t>Πηγή σωματιδίων στο </a:t>
            </a:r>
            <a:r>
              <a:rPr lang="el-GR" sz="2000" dirty="0">
                <a:solidFill>
                  <a:srgbClr val="00CCFF"/>
                </a:solidFill>
              </a:rPr>
              <a:t>μπλέ </a:t>
            </a:r>
            <a:r>
              <a:rPr lang="el-GR" sz="2000" dirty="0"/>
              <a:t>ηλεκτρόδιο, επιτάχυνση σε ηλεκτρικό πεδίο και έξοδος στο </a:t>
            </a:r>
            <a:r>
              <a:rPr lang="el-GR" sz="2000" dirty="0">
                <a:solidFill>
                  <a:srgbClr val="FF0000"/>
                </a:solidFill>
              </a:rPr>
              <a:t>κόκκινο </a:t>
            </a:r>
            <a:r>
              <a:rPr lang="el-GR" sz="2000" dirty="0"/>
              <a:t>ηλεκτρόδιο</a:t>
            </a:r>
            <a:endParaRPr lang="en-US" sz="2000" dirty="0"/>
          </a:p>
          <a:p>
            <a:pPr lvl="1" eaLnBrk="1" hangingPunct="1">
              <a:lnSpc>
                <a:spcPct val="90000"/>
              </a:lnSpc>
            </a:pPr>
            <a:r>
              <a:rPr lang="el-GR" sz="2000" b="1" dirty="0"/>
              <a:t>Ενέργειες</a:t>
            </a:r>
            <a:r>
              <a:rPr lang="el-GR" sz="2000" dirty="0"/>
              <a:t> </a:t>
            </a:r>
            <a:r>
              <a:rPr lang="el-GR" sz="2000" b="1" dirty="0"/>
              <a:t>ανάλογες</a:t>
            </a:r>
            <a:r>
              <a:rPr lang="el-GR" sz="2000" dirty="0"/>
              <a:t> της εφαρμοζόμενης </a:t>
            </a:r>
            <a:r>
              <a:rPr lang="el-GR" sz="2000" b="1" dirty="0"/>
              <a:t>τάσης</a:t>
            </a:r>
            <a:endParaRPr lang="en-US" sz="2000" b="1" dirty="0"/>
          </a:p>
          <a:p>
            <a:pPr lvl="1" eaLnBrk="1" hangingPunct="1">
              <a:lnSpc>
                <a:spcPct val="90000"/>
              </a:lnSpc>
            </a:pPr>
            <a:r>
              <a:rPr lang="el-GR" sz="2000" dirty="0"/>
              <a:t>Το </a:t>
            </a:r>
            <a:r>
              <a:rPr lang="el-GR" sz="2000" b="1" dirty="0"/>
              <a:t>ρεύμα</a:t>
            </a:r>
            <a:r>
              <a:rPr lang="el-GR" sz="2000" dirty="0"/>
              <a:t> αυξάνεται </a:t>
            </a:r>
            <a:r>
              <a:rPr lang="el-GR" sz="2000" b="1" dirty="0"/>
              <a:t>εκθετικά</a:t>
            </a:r>
            <a:r>
              <a:rPr lang="el-GR" sz="2000" dirty="0"/>
              <a:t> για μεγάλες τάσεις δημιουργώντας </a:t>
            </a:r>
            <a:r>
              <a:rPr lang="el-GR" sz="2000" b="1" dirty="0"/>
              <a:t>σπινθήρες</a:t>
            </a:r>
            <a:r>
              <a:rPr lang="el-GR" sz="2000" dirty="0"/>
              <a:t> και </a:t>
            </a:r>
            <a:r>
              <a:rPr lang="el-GR" sz="2000" b="1" dirty="0"/>
              <a:t>απώλεια</a:t>
            </a:r>
            <a:r>
              <a:rPr lang="el-GR" sz="2000" dirty="0"/>
              <a:t> της </a:t>
            </a:r>
            <a:r>
              <a:rPr lang="el-GR" sz="2000" b="1" dirty="0"/>
              <a:t>τάσης</a:t>
            </a:r>
            <a:r>
              <a:rPr lang="el-GR" sz="2000" dirty="0"/>
              <a:t> (</a:t>
            </a:r>
            <a:r>
              <a:rPr lang="en-US" sz="2000" dirty="0"/>
              <a:t>corona formation</a:t>
            </a:r>
            <a:r>
              <a:rPr lang="el-GR" sz="2000" dirty="0"/>
              <a:t>)</a:t>
            </a:r>
            <a:endParaRPr lang="en-US" sz="1600" dirty="0"/>
          </a:p>
        </p:txBody>
      </p:sp>
      <p:pic>
        <p:nvPicPr>
          <p:cNvPr id="31748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81905" y="685800"/>
            <a:ext cx="4362094" cy="2455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9" name="Line 5"/>
          <p:cNvSpPr>
            <a:spLocks noChangeShapeType="1"/>
          </p:cNvSpPr>
          <p:nvPr/>
        </p:nvSpPr>
        <p:spPr bwMode="auto">
          <a:xfrm>
            <a:off x="5029200" y="6324600"/>
            <a:ext cx="30480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750" name="Line 6"/>
          <p:cNvSpPr>
            <a:spLocks noChangeShapeType="1"/>
          </p:cNvSpPr>
          <p:nvPr/>
        </p:nvSpPr>
        <p:spPr bwMode="auto">
          <a:xfrm flipV="1">
            <a:off x="5029200" y="4038600"/>
            <a:ext cx="0" cy="22860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751" name="Line 7"/>
          <p:cNvSpPr>
            <a:spLocks noChangeShapeType="1"/>
          </p:cNvSpPr>
          <p:nvPr/>
        </p:nvSpPr>
        <p:spPr bwMode="auto">
          <a:xfrm flipV="1">
            <a:off x="5029200" y="5334000"/>
            <a:ext cx="2971800" cy="990600"/>
          </a:xfrm>
          <a:prstGeom prst="line">
            <a:avLst/>
          </a:prstGeom>
          <a:noFill/>
          <a:ln w="25400">
            <a:solidFill>
              <a:srgbClr val="008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31752" name="Group 19"/>
          <p:cNvGrpSpPr>
            <a:grpSpLocks/>
          </p:cNvGrpSpPr>
          <p:nvPr/>
        </p:nvGrpSpPr>
        <p:grpSpPr bwMode="auto">
          <a:xfrm>
            <a:off x="5029200" y="5943600"/>
            <a:ext cx="2895600" cy="381000"/>
            <a:chOff x="864" y="3744"/>
            <a:chExt cx="1824" cy="240"/>
          </a:xfrm>
        </p:grpSpPr>
        <p:sp>
          <p:nvSpPr>
            <p:cNvPr id="31764" name="Freeform 8"/>
            <p:cNvSpPr>
              <a:spLocks/>
            </p:cNvSpPr>
            <p:nvPr/>
          </p:nvSpPr>
          <p:spPr bwMode="auto">
            <a:xfrm>
              <a:off x="864" y="3744"/>
              <a:ext cx="576" cy="240"/>
            </a:xfrm>
            <a:custGeom>
              <a:avLst/>
              <a:gdLst>
                <a:gd name="T0" fmla="*/ 0 w 576"/>
                <a:gd name="T1" fmla="*/ 240 h 240"/>
                <a:gd name="T2" fmla="*/ 240 w 576"/>
                <a:gd name="T3" fmla="*/ 48 h 240"/>
                <a:gd name="T4" fmla="*/ 576 w 576"/>
                <a:gd name="T5" fmla="*/ 0 h 240"/>
                <a:gd name="T6" fmla="*/ 0 60000 65536"/>
                <a:gd name="T7" fmla="*/ 0 60000 65536"/>
                <a:gd name="T8" fmla="*/ 0 60000 65536"/>
                <a:gd name="T9" fmla="*/ 0 w 576"/>
                <a:gd name="T10" fmla="*/ 0 h 240"/>
                <a:gd name="T11" fmla="*/ 576 w 576"/>
                <a:gd name="T12" fmla="*/ 240 h 24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76" h="240">
                  <a:moveTo>
                    <a:pt x="0" y="240"/>
                  </a:moveTo>
                  <a:cubicBezTo>
                    <a:pt x="72" y="164"/>
                    <a:pt x="144" y="88"/>
                    <a:pt x="240" y="48"/>
                  </a:cubicBezTo>
                  <a:cubicBezTo>
                    <a:pt x="336" y="8"/>
                    <a:pt x="304" y="8"/>
                    <a:pt x="576" y="0"/>
                  </a:cubicBezTo>
                </a:path>
              </a:pathLst>
            </a:custGeom>
            <a:noFill/>
            <a:ln w="25400">
              <a:solidFill>
                <a:srgbClr val="0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765" name="Line 9"/>
            <p:cNvSpPr>
              <a:spLocks noChangeShapeType="1"/>
            </p:cNvSpPr>
            <p:nvPr/>
          </p:nvSpPr>
          <p:spPr bwMode="auto">
            <a:xfrm>
              <a:off x="1392" y="3744"/>
              <a:ext cx="1296" cy="0"/>
            </a:xfrm>
            <a:prstGeom prst="line">
              <a:avLst/>
            </a:prstGeom>
            <a:noFill/>
            <a:ln w="25400">
              <a:solidFill>
                <a:srgbClr val="0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1753" name="Freeform 10"/>
          <p:cNvSpPr>
            <a:spLocks/>
          </p:cNvSpPr>
          <p:nvPr/>
        </p:nvSpPr>
        <p:spPr bwMode="auto">
          <a:xfrm>
            <a:off x="7315200" y="5715000"/>
            <a:ext cx="457200" cy="609600"/>
          </a:xfrm>
          <a:custGeom>
            <a:avLst/>
            <a:gdLst>
              <a:gd name="T0" fmla="*/ 0 w 288"/>
              <a:gd name="T1" fmla="*/ 609600 h 384"/>
              <a:gd name="T2" fmla="*/ 304800 w 288"/>
              <a:gd name="T3" fmla="*/ 457200 h 384"/>
              <a:gd name="T4" fmla="*/ 457200 w 288"/>
              <a:gd name="T5" fmla="*/ 0 h 384"/>
              <a:gd name="T6" fmla="*/ 0 60000 65536"/>
              <a:gd name="T7" fmla="*/ 0 60000 65536"/>
              <a:gd name="T8" fmla="*/ 0 60000 65536"/>
              <a:gd name="T9" fmla="*/ 0 w 288"/>
              <a:gd name="T10" fmla="*/ 0 h 384"/>
              <a:gd name="T11" fmla="*/ 288 w 288"/>
              <a:gd name="T12" fmla="*/ 384 h 38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88" h="384">
                <a:moveTo>
                  <a:pt x="0" y="384"/>
                </a:moveTo>
                <a:cubicBezTo>
                  <a:pt x="72" y="368"/>
                  <a:pt x="144" y="352"/>
                  <a:pt x="192" y="288"/>
                </a:cubicBezTo>
                <a:cubicBezTo>
                  <a:pt x="240" y="224"/>
                  <a:pt x="264" y="112"/>
                  <a:pt x="288" y="0"/>
                </a:cubicBezTo>
              </a:path>
            </a:pathLst>
          </a:custGeom>
          <a:noFill/>
          <a:ln w="25400">
            <a:solidFill>
              <a:srgbClr val="FF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754" name="Line 12"/>
          <p:cNvSpPr>
            <a:spLocks noChangeShapeType="1"/>
          </p:cNvSpPr>
          <p:nvPr/>
        </p:nvSpPr>
        <p:spPr bwMode="auto">
          <a:xfrm flipV="1">
            <a:off x="7772400" y="4191000"/>
            <a:ext cx="228600" cy="15240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755" name="Line 13"/>
          <p:cNvSpPr>
            <a:spLocks noChangeShapeType="1"/>
          </p:cNvSpPr>
          <p:nvPr/>
        </p:nvSpPr>
        <p:spPr bwMode="auto">
          <a:xfrm flipV="1">
            <a:off x="7620000" y="3886200"/>
            <a:ext cx="0" cy="2438400"/>
          </a:xfrm>
          <a:prstGeom prst="line">
            <a:avLst/>
          </a:prstGeom>
          <a:noFill/>
          <a:ln w="254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756" name="Freeform 15"/>
          <p:cNvSpPr>
            <a:spLocks/>
          </p:cNvSpPr>
          <p:nvPr/>
        </p:nvSpPr>
        <p:spPr bwMode="auto">
          <a:xfrm>
            <a:off x="5029200" y="4191000"/>
            <a:ext cx="2743200" cy="2133600"/>
          </a:xfrm>
          <a:custGeom>
            <a:avLst/>
            <a:gdLst>
              <a:gd name="T0" fmla="*/ 0 w 1728"/>
              <a:gd name="T1" fmla="*/ 2133600 h 1344"/>
              <a:gd name="T2" fmla="*/ 533400 w 1728"/>
              <a:gd name="T3" fmla="*/ 1524000 h 1344"/>
              <a:gd name="T4" fmla="*/ 2133600 w 1728"/>
              <a:gd name="T5" fmla="*/ 914400 h 1344"/>
              <a:gd name="T6" fmla="*/ 2743200 w 1728"/>
              <a:gd name="T7" fmla="*/ 0 h 1344"/>
              <a:gd name="T8" fmla="*/ 0 60000 65536"/>
              <a:gd name="T9" fmla="*/ 0 60000 65536"/>
              <a:gd name="T10" fmla="*/ 0 60000 65536"/>
              <a:gd name="T11" fmla="*/ 0 60000 65536"/>
              <a:gd name="T12" fmla="*/ 0 w 1728"/>
              <a:gd name="T13" fmla="*/ 0 h 1344"/>
              <a:gd name="T14" fmla="*/ 1728 w 1728"/>
              <a:gd name="T15" fmla="*/ 1344 h 134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728" h="1344">
                <a:moveTo>
                  <a:pt x="0" y="1344"/>
                </a:moveTo>
                <a:cubicBezTo>
                  <a:pt x="56" y="1216"/>
                  <a:pt x="112" y="1088"/>
                  <a:pt x="336" y="960"/>
                </a:cubicBezTo>
                <a:cubicBezTo>
                  <a:pt x="560" y="832"/>
                  <a:pt x="1112" y="736"/>
                  <a:pt x="1344" y="576"/>
                </a:cubicBezTo>
                <a:cubicBezTo>
                  <a:pt x="1576" y="416"/>
                  <a:pt x="1652" y="208"/>
                  <a:pt x="1728" y="0"/>
                </a:cubicBezTo>
              </a:path>
            </a:pathLst>
          </a:cu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757" name="Rectangle 16"/>
          <p:cNvSpPr>
            <a:spLocks noChangeArrowheads="1"/>
          </p:cNvSpPr>
          <p:nvPr/>
        </p:nvSpPr>
        <p:spPr bwMode="auto">
          <a:xfrm>
            <a:off x="4735760" y="4221088"/>
            <a:ext cx="268288" cy="4572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Font typeface="Wingdings" pitchFamily="-112" charset="2"/>
              <a:buNone/>
            </a:pPr>
            <a:r>
              <a:rPr lang="en-US" b="1" dirty="0"/>
              <a:t>I</a:t>
            </a:r>
            <a:endParaRPr lang="en-GB" b="1" dirty="0"/>
          </a:p>
        </p:txBody>
      </p:sp>
      <p:sp>
        <p:nvSpPr>
          <p:cNvPr id="31758" name="Rectangle 17"/>
          <p:cNvSpPr>
            <a:spLocks noChangeArrowheads="1"/>
          </p:cNvSpPr>
          <p:nvPr/>
        </p:nvSpPr>
        <p:spPr bwMode="auto">
          <a:xfrm>
            <a:off x="7842250" y="6324600"/>
            <a:ext cx="387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Font typeface="Wingdings" pitchFamily="-112" charset="2"/>
              <a:buNone/>
            </a:pPr>
            <a:r>
              <a:rPr lang="en-US" b="1"/>
              <a:t>V</a:t>
            </a:r>
            <a:endParaRPr lang="en-GB" b="1"/>
          </a:p>
        </p:txBody>
      </p:sp>
      <p:sp>
        <p:nvSpPr>
          <p:cNvPr id="31759" name="Rectangle 20"/>
          <p:cNvSpPr>
            <a:spLocks noChangeArrowheads="1"/>
          </p:cNvSpPr>
          <p:nvPr/>
        </p:nvSpPr>
        <p:spPr bwMode="auto">
          <a:xfrm>
            <a:off x="5673265" y="3810000"/>
            <a:ext cx="198483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Font typeface="Wingdings" pitchFamily="-112" charset="2"/>
              <a:buNone/>
            </a:pPr>
            <a:r>
              <a:rPr lang="en-US" sz="1800" dirty="0"/>
              <a:t>V</a:t>
            </a:r>
            <a:r>
              <a:rPr lang="en-US" sz="1800" baseline="-25000" dirty="0"/>
              <a:t>max</a:t>
            </a:r>
            <a:r>
              <a:rPr lang="el-GR" sz="1800" dirty="0"/>
              <a:t> </a:t>
            </a:r>
            <a:r>
              <a:rPr lang="en-US" sz="1800" dirty="0"/>
              <a:t>=</a:t>
            </a:r>
            <a:r>
              <a:rPr lang="el-GR" sz="1800" dirty="0"/>
              <a:t> μερικά </a:t>
            </a:r>
            <a:r>
              <a:rPr lang="en-US" sz="1800" dirty="0"/>
              <a:t>MV</a:t>
            </a:r>
            <a:endParaRPr lang="en-GB" sz="1800" dirty="0"/>
          </a:p>
        </p:txBody>
      </p:sp>
      <p:sp>
        <p:nvSpPr>
          <p:cNvPr id="31760" name="Rectangle 21"/>
          <p:cNvSpPr>
            <a:spLocks noChangeArrowheads="1"/>
          </p:cNvSpPr>
          <p:nvPr/>
        </p:nvSpPr>
        <p:spPr bwMode="auto">
          <a:xfrm>
            <a:off x="7710059" y="3608506"/>
            <a:ext cx="141280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buFont typeface="Wingdings" pitchFamily="-112" charset="2"/>
              <a:buNone/>
            </a:pPr>
            <a:r>
              <a:rPr lang="el-GR" sz="1600" b="1" dirty="0">
                <a:solidFill>
                  <a:srgbClr val="FF0000"/>
                </a:solidFill>
              </a:rPr>
              <a:t>Σχηματισμός σπινθήρα</a:t>
            </a:r>
            <a:endParaRPr lang="en-GB" sz="1600" b="1" dirty="0">
              <a:solidFill>
                <a:srgbClr val="FF0000"/>
              </a:solidFill>
            </a:endParaRPr>
          </a:p>
        </p:txBody>
      </p:sp>
      <p:sp>
        <p:nvSpPr>
          <p:cNvPr id="31761" name="Rectangle 22"/>
          <p:cNvSpPr>
            <a:spLocks noChangeArrowheads="1"/>
          </p:cNvSpPr>
          <p:nvPr/>
        </p:nvSpPr>
        <p:spPr bwMode="auto">
          <a:xfrm>
            <a:off x="7842250" y="5690175"/>
            <a:ext cx="121919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buFont typeface="Wingdings" pitchFamily="-112" charset="2"/>
              <a:buNone/>
            </a:pPr>
            <a:r>
              <a:rPr lang="el-GR" sz="1600" b="1" dirty="0">
                <a:solidFill>
                  <a:srgbClr val="0033CC"/>
                </a:solidFill>
              </a:rPr>
              <a:t>Ρεύμα ιόντων</a:t>
            </a:r>
            <a:endParaRPr lang="en-GB" sz="1600" b="1" dirty="0">
              <a:solidFill>
                <a:srgbClr val="0033CC"/>
              </a:solidFill>
            </a:endParaRPr>
          </a:p>
        </p:txBody>
      </p:sp>
      <p:sp>
        <p:nvSpPr>
          <p:cNvPr id="31762" name="Rectangle 23"/>
          <p:cNvSpPr>
            <a:spLocks noChangeArrowheads="1"/>
          </p:cNvSpPr>
          <p:nvPr/>
        </p:nvSpPr>
        <p:spPr bwMode="auto">
          <a:xfrm>
            <a:off x="8001000" y="5036700"/>
            <a:ext cx="79057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buFont typeface="Wingdings" pitchFamily="-112" charset="2"/>
              <a:buNone/>
            </a:pPr>
            <a:r>
              <a:rPr lang="el-GR" sz="1600" b="1" dirty="0">
                <a:solidFill>
                  <a:srgbClr val="008000"/>
                </a:solidFill>
              </a:rPr>
              <a:t>Νόμος </a:t>
            </a:r>
            <a:r>
              <a:rPr lang="en-US" sz="1600" b="1" dirty="0">
                <a:solidFill>
                  <a:srgbClr val="008000"/>
                </a:solidFill>
              </a:rPr>
              <a:t>Ohm</a:t>
            </a:r>
            <a:endParaRPr lang="en-GB" sz="1600" b="1" dirty="0">
              <a:solidFill>
                <a:srgbClr val="008000"/>
              </a:solidFill>
            </a:endParaRPr>
          </a:p>
        </p:txBody>
      </p:sp>
      <p:sp>
        <p:nvSpPr>
          <p:cNvPr id="31763" name="Rectangle 25"/>
          <p:cNvSpPr>
            <a:spLocks noChangeArrowheads="1"/>
          </p:cNvSpPr>
          <p:nvPr/>
        </p:nvSpPr>
        <p:spPr bwMode="auto">
          <a:xfrm>
            <a:off x="5729142" y="4638930"/>
            <a:ext cx="1197764" cy="70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Font typeface="Wingdings" pitchFamily="-112" charset="2"/>
              <a:buNone/>
            </a:pPr>
            <a:r>
              <a:rPr lang="el-GR" sz="1800" b="1" dirty="0"/>
              <a:t>Ολικό</a:t>
            </a:r>
          </a:p>
          <a:p>
            <a:pPr>
              <a:buFont typeface="Wingdings" pitchFamily="-112" charset="2"/>
              <a:buNone/>
            </a:pPr>
            <a:r>
              <a:rPr lang="el-GR" sz="1800" b="1" dirty="0"/>
              <a:t>άθροισμα</a:t>
            </a:r>
            <a:endParaRPr lang="en-GB" sz="1800" b="1" dirty="0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rcRect l="8571" t="5714" r="8571" b="8571"/>
          <a:stretch>
            <a:fillRect/>
          </a:stretch>
        </p:blipFill>
        <p:spPr>
          <a:xfrm>
            <a:off x="1295400" y="4493172"/>
            <a:ext cx="2286000" cy="2364828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3" name="Rectangle 2"/>
          <p:cNvSpPr>
            <a:spLocks noGrp="1" noChangeArrowheads="1"/>
          </p:cNvSpPr>
          <p:nvPr>
            <p:ph type="title"/>
          </p:nvPr>
        </p:nvSpPr>
        <p:spPr>
          <a:xfrm>
            <a:off x="755576" y="-76200"/>
            <a:ext cx="6407224" cy="838200"/>
          </a:xfrm>
        </p:spPr>
        <p:txBody>
          <a:bodyPr/>
          <a:lstStyle/>
          <a:p>
            <a:pPr eaLnBrk="1" hangingPunct="1"/>
            <a:r>
              <a:rPr lang="el-GR" dirty="0"/>
              <a:t>Πολλαπλασιαστής τάσης</a:t>
            </a:r>
            <a:endParaRPr lang="en-US" dirty="0"/>
          </a:p>
        </p:txBody>
      </p:sp>
      <p:sp>
        <p:nvSpPr>
          <p:cNvPr id="3277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685800"/>
            <a:ext cx="7223720" cy="5257800"/>
          </a:xfrm>
          <a:noFill/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l-GR" sz="2000" b="1" dirty="0"/>
              <a:t>Πρόβλημα</a:t>
            </a:r>
            <a:r>
              <a:rPr lang="en-US" sz="2000" dirty="0"/>
              <a:t>: </a:t>
            </a:r>
            <a:r>
              <a:rPr lang="el-GR" sz="2000" dirty="0"/>
              <a:t>δημιουργία υψηλής τάσης για επίτευξη υψηλότερης ενέργειας</a:t>
            </a:r>
            <a:endParaRPr lang="en-US" sz="2000" dirty="0"/>
          </a:p>
          <a:p>
            <a:pPr eaLnBrk="1" hangingPunct="1">
              <a:lnSpc>
                <a:spcPct val="90000"/>
              </a:lnSpc>
            </a:pPr>
            <a:r>
              <a:rPr lang="el-GR" sz="2000" dirty="0"/>
              <a:t>Οι </a:t>
            </a:r>
            <a:r>
              <a:rPr lang="en-US" sz="2000" b="1" dirty="0"/>
              <a:t>Cockcroft</a:t>
            </a:r>
            <a:r>
              <a:rPr lang="el-GR" sz="2000" b="1" dirty="0"/>
              <a:t> </a:t>
            </a:r>
            <a:r>
              <a:rPr lang="el-GR" sz="2000" dirty="0"/>
              <a:t>και </a:t>
            </a:r>
            <a:r>
              <a:rPr lang="en-US" sz="2000" b="1" dirty="0"/>
              <a:t>Walton</a:t>
            </a:r>
            <a:r>
              <a:rPr lang="el-GR" sz="2000" b="1" dirty="0"/>
              <a:t> </a:t>
            </a:r>
            <a:r>
              <a:rPr lang="en-US" sz="2000" dirty="0"/>
              <a:t>(1932)</a:t>
            </a:r>
            <a:r>
              <a:rPr lang="el-GR" sz="2000" dirty="0"/>
              <a:t> ανέπτυξαν μια γεννήτρια βασισμένη σε </a:t>
            </a:r>
            <a:r>
              <a:rPr lang="el-GR" sz="2000" b="1" dirty="0"/>
              <a:t>πολλαπλούς ανορθωτές</a:t>
            </a:r>
            <a:endParaRPr lang="en-US" sz="2000" b="1" dirty="0"/>
          </a:p>
          <a:p>
            <a:pPr eaLnBrk="1" hangingPunct="1">
              <a:lnSpc>
                <a:spcPct val="90000"/>
              </a:lnSpc>
            </a:pPr>
            <a:r>
              <a:rPr lang="el-GR" sz="2000" dirty="0"/>
              <a:t>Αρχή λειτουργείας του </a:t>
            </a:r>
            <a:r>
              <a:rPr lang="el-GR" sz="2000" b="1" dirty="0"/>
              <a:t>κυκλώματος </a:t>
            </a:r>
            <a:r>
              <a:rPr lang="en-US" sz="2000" b="1" dirty="0"/>
              <a:t>Greinacker</a:t>
            </a:r>
          </a:p>
          <a:p>
            <a:pPr lvl="1" eaLnBrk="1" hangingPunct="1">
              <a:lnSpc>
                <a:spcPct val="90000"/>
              </a:lnSpc>
            </a:pPr>
            <a:r>
              <a:rPr lang="el-GR" sz="1800" dirty="0"/>
              <a:t>Τροφοδοτικό </a:t>
            </a:r>
            <a:r>
              <a:rPr lang="el-GR" sz="1800" b="1" dirty="0"/>
              <a:t>εναλλασσόμενης τάσης</a:t>
            </a:r>
            <a:endParaRPr lang="en-US" sz="1800" b="1" dirty="0"/>
          </a:p>
          <a:p>
            <a:pPr lvl="1" eaLnBrk="1" hangingPunct="1">
              <a:lnSpc>
                <a:spcPct val="90000"/>
              </a:lnSpc>
            </a:pPr>
            <a:r>
              <a:rPr lang="en-US" sz="1800" dirty="0"/>
              <a:t>2N</a:t>
            </a:r>
            <a:r>
              <a:rPr lang="el-GR" sz="1800" dirty="0"/>
              <a:t> δίοδοι </a:t>
            </a:r>
            <a:r>
              <a:rPr lang="en-US" sz="1800" dirty="0"/>
              <a:t>(</a:t>
            </a:r>
            <a:r>
              <a:rPr lang="el-GR" sz="1800" dirty="0"/>
              <a:t>ρεύμα τρέχει σε μία διεύθυνση) ώστε σε κάθε δύο πυκνωτές η μέγιστη τάση είναι </a:t>
            </a:r>
            <a:r>
              <a:rPr lang="en-US" sz="1800" dirty="0"/>
              <a:t>2V</a:t>
            </a:r>
            <a:r>
              <a:rPr lang="en-US" sz="1800" baseline="-25000" dirty="0"/>
              <a:t>0</a:t>
            </a:r>
            <a:r>
              <a:rPr lang="en-US" sz="1800" dirty="0"/>
              <a:t>, 4V</a:t>
            </a:r>
            <a:r>
              <a:rPr lang="en-US" sz="1800" baseline="-25000" dirty="0"/>
              <a:t>0</a:t>
            </a:r>
            <a:r>
              <a:rPr lang="en-US" sz="1800" dirty="0"/>
              <a:t>, 6V</a:t>
            </a:r>
            <a:r>
              <a:rPr lang="en-US" sz="1800" baseline="-25000" dirty="0"/>
              <a:t>0</a:t>
            </a:r>
            <a:r>
              <a:rPr lang="en-US" sz="1800" dirty="0"/>
              <a:t> ,…,2NV</a:t>
            </a:r>
            <a:r>
              <a:rPr lang="en-US" sz="1800" baseline="-25000" dirty="0"/>
              <a:t>0</a:t>
            </a:r>
            <a:endParaRPr lang="en-US" sz="1800" dirty="0"/>
          </a:p>
          <a:p>
            <a:pPr lvl="1" eaLnBrk="1" hangingPunct="1">
              <a:lnSpc>
                <a:spcPct val="90000"/>
              </a:lnSpc>
            </a:pPr>
            <a:r>
              <a:rPr lang="el-GR" sz="1800" dirty="0"/>
              <a:t>Τάση </a:t>
            </a:r>
            <a:r>
              <a:rPr lang="en-US" sz="1800" dirty="0"/>
              <a:t>4</a:t>
            </a:r>
            <a:r>
              <a:rPr lang="el-GR" sz="1800" dirty="0"/>
              <a:t> </a:t>
            </a:r>
            <a:r>
              <a:rPr lang="en-US" sz="1800" dirty="0"/>
              <a:t>MV </a:t>
            </a:r>
            <a:r>
              <a:rPr lang="el-GR" sz="1800" dirty="0"/>
              <a:t>μπορεί να επιτευχθεί για δέσμες 100άδων </a:t>
            </a:r>
            <a:r>
              <a:rPr lang="en-US" sz="1800" dirty="0"/>
              <a:t>mA</a:t>
            </a:r>
          </a:p>
          <a:p>
            <a:pPr eaLnBrk="1" hangingPunct="1">
              <a:lnSpc>
                <a:spcPct val="90000"/>
              </a:lnSpc>
            </a:pPr>
            <a:r>
              <a:rPr lang="el-GR" sz="2000" dirty="0"/>
              <a:t>Οι </a:t>
            </a:r>
            <a:r>
              <a:rPr lang="en-US" sz="2000" dirty="0"/>
              <a:t>Cockcroft </a:t>
            </a:r>
            <a:r>
              <a:rPr lang="el-GR" sz="2000" dirty="0"/>
              <a:t>και </a:t>
            </a:r>
            <a:r>
              <a:rPr lang="en-US" sz="2000" dirty="0"/>
              <a:t>Walton </a:t>
            </a:r>
            <a:r>
              <a:rPr lang="el-GR" sz="2000" dirty="0"/>
              <a:t>χρησιμοποιήσαν έναν τέτοιο επιταχυντή για να βομβαρδίσουν άτομα </a:t>
            </a:r>
            <a:r>
              <a:rPr lang="en-US" sz="2000" dirty="0"/>
              <a:t>Li</a:t>
            </a:r>
            <a:r>
              <a:rPr lang="el-GR" sz="2000" dirty="0"/>
              <a:t> με πρωτόνια, προκαλώντας ατομική αντίδραση και παραγωγή 2 πυρήνων</a:t>
            </a:r>
            <a:r>
              <a:rPr lang="en-US" sz="2000" dirty="0"/>
              <a:t> (</a:t>
            </a:r>
            <a:r>
              <a:rPr lang="el-GR" sz="2000" dirty="0"/>
              <a:t>Βραβείο </a:t>
            </a:r>
            <a:r>
              <a:rPr lang="en-US" sz="2000" dirty="0"/>
              <a:t>Nobel 1951)</a:t>
            </a:r>
          </a:p>
        </p:txBody>
      </p:sp>
      <p:graphicFrame>
        <p:nvGraphicFramePr>
          <p:cNvPr id="32770" name="Object 2"/>
          <p:cNvGraphicFramePr>
            <a:graphicFrameLocks noChangeAspect="1"/>
          </p:cNvGraphicFramePr>
          <p:nvPr/>
        </p:nvGraphicFramePr>
        <p:xfrm>
          <a:off x="7162800" y="1219200"/>
          <a:ext cx="1866900" cy="2659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8566" name="Photo Editor Photo" r:id="rId4" imgW="1867062" imgH="2659048" progId="">
                  <p:embed/>
                </p:oleObj>
              </mc:Choice>
              <mc:Fallback>
                <p:oleObj name="Photo Editor Photo" r:id="rId4" imgW="1867062" imgH="2659048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62800" y="1219200"/>
                        <a:ext cx="1866900" cy="26590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771" name="Object 3"/>
          <p:cNvGraphicFramePr>
            <a:graphicFrameLocks noChangeAspect="1"/>
          </p:cNvGraphicFramePr>
          <p:nvPr/>
        </p:nvGraphicFramePr>
        <p:xfrm>
          <a:off x="7239000" y="3962400"/>
          <a:ext cx="762000" cy="1074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8567" name="Photo Editor Photo" r:id="rId6" imgW="762066" imgH="1074513" progId="">
                  <p:embed/>
                </p:oleObj>
              </mc:Choice>
              <mc:Fallback>
                <p:oleObj name="Photo Editor Photo" r:id="rId6" imgW="762066" imgH="1074513" progId="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39000" y="3962400"/>
                        <a:ext cx="762000" cy="10747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772" name="Object 4"/>
          <p:cNvGraphicFramePr>
            <a:graphicFrameLocks noChangeAspect="1"/>
          </p:cNvGraphicFramePr>
          <p:nvPr/>
        </p:nvGraphicFramePr>
        <p:xfrm>
          <a:off x="8229600" y="3962400"/>
          <a:ext cx="755650" cy="106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8568" name="Photo Editor Photo" r:id="rId8" imgW="1066667" imgH="1508891" progId="">
                  <p:embed/>
                </p:oleObj>
              </mc:Choice>
              <mc:Fallback>
                <p:oleObj name="Photo Editor Photo" r:id="rId8" imgW="1066667" imgH="1508891" progId="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29600" y="3962400"/>
                        <a:ext cx="755650" cy="1066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775" name="Rectangle 8"/>
          <p:cNvSpPr>
            <a:spLocks noChangeArrowheads="1"/>
          </p:cNvSpPr>
          <p:nvPr/>
        </p:nvSpPr>
        <p:spPr bwMode="auto">
          <a:xfrm>
            <a:off x="6787074" y="922338"/>
            <a:ext cx="238719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>
              <a:buFont typeface="Wingdings" pitchFamily="-112" charset="2"/>
              <a:buNone/>
            </a:pPr>
            <a:r>
              <a:rPr lang="en-US" sz="1400" b="1" dirty="0"/>
              <a:t>Fermilab cascade </a:t>
            </a:r>
            <a:r>
              <a:rPr lang="el-GR" sz="1400" b="1" dirty="0"/>
              <a:t>γεννήτρια</a:t>
            </a:r>
            <a:endParaRPr lang="en-GB" sz="1400" b="1" dirty="0"/>
          </a:p>
        </p:txBody>
      </p:sp>
      <p:pic>
        <p:nvPicPr>
          <p:cNvPr id="32776" name="Picture 11" descr="txp_fig.bmp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0"/>
          <a:srcRect/>
          <a:stretch>
            <a:fillRect/>
          </a:stretch>
        </p:blipFill>
        <p:spPr bwMode="auto">
          <a:xfrm>
            <a:off x="4905052" y="2241054"/>
            <a:ext cx="1858963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7" name="Picture 16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6324600" y="5715000"/>
            <a:ext cx="2819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9" name="Rectangle 19"/>
          <p:cNvSpPr>
            <a:spLocks noChangeArrowheads="1"/>
          </p:cNvSpPr>
          <p:nvPr/>
        </p:nvSpPr>
        <p:spPr bwMode="auto">
          <a:xfrm>
            <a:off x="7743461" y="5259358"/>
            <a:ext cx="143080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>
              <a:buFont typeface="Wingdings" pitchFamily="-112" charset="2"/>
              <a:buNone/>
            </a:pPr>
            <a:r>
              <a:rPr lang="el-GR" sz="1600" b="1" dirty="0"/>
              <a:t>Κύκλωμα </a:t>
            </a:r>
            <a:r>
              <a:rPr lang="en-US" sz="1600" b="1" dirty="0"/>
              <a:t>Greinacker</a:t>
            </a:r>
            <a:endParaRPr lang="en-GB" sz="1600" b="1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3" name="Rectangle 2"/>
          <p:cNvSpPr>
            <a:spLocks noGrp="1" noChangeArrowheads="1"/>
          </p:cNvSpPr>
          <p:nvPr>
            <p:ph type="title"/>
          </p:nvPr>
        </p:nvSpPr>
        <p:spPr>
          <a:xfrm>
            <a:off x="755576" y="-76200"/>
            <a:ext cx="6407224" cy="838200"/>
          </a:xfrm>
        </p:spPr>
        <p:txBody>
          <a:bodyPr/>
          <a:lstStyle/>
          <a:p>
            <a:pPr eaLnBrk="1" hangingPunct="1"/>
            <a:r>
              <a:rPr lang="el-GR" dirty="0"/>
              <a:t>Πολλαπλασιαστής τάσης</a:t>
            </a:r>
            <a:endParaRPr lang="en-US" dirty="0"/>
          </a:p>
        </p:txBody>
      </p:sp>
      <p:sp>
        <p:nvSpPr>
          <p:cNvPr id="3277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685800"/>
            <a:ext cx="7223720" cy="5257800"/>
          </a:xfrm>
          <a:noFill/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l-GR" sz="2000" b="1" dirty="0"/>
              <a:t>Πρόβλημα</a:t>
            </a:r>
            <a:r>
              <a:rPr lang="en-US" sz="2000" dirty="0"/>
              <a:t>: </a:t>
            </a:r>
            <a:r>
              <a:rPr lang="el-GR" sz="2000" dirty="0"/>
              <a:t>δημιουργία υψηλής τάσης για επίτευξη υψηλότερης ενέργειας</a:t>
            </a:r>
            <a:endParaRPr lang="en-US" sz="2000" dirty="0"/>
          </a:p>
          <a:p>
            <a:pPr eaLnBrk="1" hangingPunct="1">
              <a:lnSpc>
                <a:spcPct val="90000"/>
              </a:lnSpc>
            </a:pPr>
            <a:r>
              <a:rPr lang="el-GR" sz="2000" dirty="0"/>
              <a:t>Οι </a:t>
            </a:r>
            <a:r>
              <a:rPr lang="en-US" sz="2000" b="1" dirty="0"/>
              <a:t>Cockcroft</a:t>
            </a:r>
            <a:r>
              <a:rPr lang="el-GR" sz="2000" b="1" dirty="0"/>
              <a:t> </a:t>
            </a:r>
            <a:r>
              <a:rPr lang="el-GR" sz="2000" dirty="0"/>
              <a:t>και </a:t>
            </a:r>
            <a:r>
              <a:rPr lang="en-US" sz="2000" b="1" dirty="0"/>
              <a:t>Walton</a:t>
            </a:r>
            <a:r>
              <a:rPr lang="el-GR" sz="2000" b="1" dirty="0"/>
              <a:t> </a:t>
            </a:r>
            <a:r>
              <a:rPr lang="en-US" sz="2000" dirty="0"/>
              <a:t>(1932)</a:t>
            </a:r>
            <a:r>
              <a:rPr lang="el-GR" sz="2000" dirty="0"/>
              <a:t> ανέπτυξαν μια γεννήτρια βασισμένη σε </a:t>
            </a:r>
            <a:r>
              <a:rPr lang="el-GR" sz="2000" b="1" dirty="0"/>
              <a:t>πολλαπλούς ανορθωτές</a:t>
            </a:r>
            <a:endParaRPr lang="en-US" sz="2000" b="1" dirty="0"/>
          </a:p>
          <a:p>
            <a:pPr eaLnBrk="1" hangingPunct="1">
              <a:lnSpc>
                <a:spcPct val="90000"/>
              </a:lnSpc>
            </a:pPr>
            <a:r>
              <a:rPr lang="el-GR" sz="2000" dirty="0"/>
              <a:t>Αρχή λειτουργείας του </a:t>
            </a:r>
            <a:r>
              <a:rPr lang="el-GR" sz="2000" b="1" dirty="0"/>
              <a:t>κυκλώματος </a:t>
            </a:r>
            <a:r>
              <a:rPr lang="en-US" sz="2000" b="1" dirty="0"/>
              <a:t>Greinacker</a:t>
            </a:r>
          </a:p>
          <a:p>
            <a:pPr lvl="1" eaLnBrk="1" hangingPunct="1">
              <a:lnSpc>
                <a:spcPct val="90000"/>
              </a:lnSpc>
            </a:pPr>
            <a:r>
              <a:rPr lang="el-GR" sz="1800" dirty="0"/>
              <a:t>Τροφοδοτικό </a:t>
            </a:r>
            <a:r>
              <a:rPr lang="el-GR" sz="1800" b="1" dirty="0"/>
              <a:t>εναλλασσόμενης τάσης</a:t>
            </a:r>
            <a:endParaRPr lang="en-US" sz="1800" b="1" dirty="0"/>
          </a:p>
          <a:p>
            <a:pPr lvl="1" eaLnBrk="1" hangingPunct="1">
              <a:lnSpc>
                <a:spcPct val="90000"/>
              </a:lnSpc>
            </a:pPr>
            <a:r>
              <a:rPr lang="en-US" sz="1800" dirty="0"/>
              <a:t>2N</a:t>
            </a:r>
            <a:r>
              <a:rPr lang="el-GR" sz="1800" dirty="0"/>
              <a:t> δίοδοι </a:t>
            </a:r>
            <a:r>
              <a:rPr lang="en-US" sz="1800" dirty="0"/>
              <a:t>(</a:t>
            </a:r>
            <a:r>
              <a:rPr lang="el-GR" sz="1800" dirty="0"/>
              <a:t>ρεύμα τρέχει σε μία διεύθυνση) ώστε σε κάθε δύο πυκνωτές η μέγιστη τάση είναι </a:t>
            </a:r>
            <a:r>
              <a:rPr lang="en-US" sz="1800" dirty="0"/>
              <a:t>2V</a:t>
            </a:r>
            <a:r>
              <a:rPr lang="en-US" sz="1800" baseline="-25000" dirty="0"/>
              <a:t>0</a:t>
            </a:r>
            <a:r>
              <a:rPr lang="en-US" sz="1800" dirty="0"/>
              <a:t>, 4V</a:t>
            </a:r>
            <a:r>
              <a:rPr lang="en-US" sz="1800" baseline="-25000" dirty="0"/>
              <a:t>0</a:t>
            </a:r>
            <a:r>
              <a:rPr lang="en-US" sz="1800" dirty="0"/>
              <a:t>, 6V</a:t>
            </a:r>
            <a:r>
              <a:rPr lang="en-US" sz="1800" baseline="-25000" dirty="0"/>
              <a:t>0</a:t>
            </a:r>
            <a:r>
              <a:rPr lang="en-US" sz="1800" dirty="0"/>
              <a:t> ,…,2NV</a:t>
            </a:r>
            <a:r>
              <a:rPr lang="en-US" sz="1800" baseline="-25000" dirty="0"/>
              <a:t>0</a:t>
            </a:r>
            <a:endParaRPr lang="en-US" sz="1800" dirty="0"/>
          </a:p>
          <a:p>
            <a:pPr lvl="1" eaLnBrk="1" hangingPunct="1">
              <a:lnSpc>
                <a:spcPct val="90000"/>
              </a:lnSpc>
            </a:pPr>
            <a:r>
              <a:rPr lang="el-GR" sz="1800" dirty="0"/>
              <a:t>Τάση </a:t>
            </a:r>
            <a:r>
              <a:rPr lang="en-US" sz="1800" dirty="0"/>
              <a:t>4</a:t>
            </a:r>
            <a:r>
              <a:rPr lang="el-GR" sz="1800" dirty="0"/>
              <a:t> </a:t>
            </a:r>
            <a:r>
              <a:rPr lang="en-US" sz="1800" dirty="0"/>
              <a:t>MV </a:t>
            </a:r>
            <a:r>
              <a:rPr lang="el-GR" sz="1800" dirty="0"/>
              <a:t>μπορεί να επιτευχθεί για δέσμες 100άδων </a:t>
            </a:r>
            <a:r>
              <a:rPr lang="en-US" sz="1800" dirty="0"/>
              <a:t>mA</a:t>
            </a:r>
          </a:p>
          <a:p>
            <a:pPr eaLnBrk="1" hangingPunct="1">
              <a:lnSpc>
                <a:spcPct val="90000"/>
              </a:lnSpc>
            </a:pPr>
            <a:r>
              <a:rPr lang="el-GR" sz="2000" dirty="0"/>
              <a:t>Οι </a:t>
            </a:r>
            <a:r>
              <a:rPr lang="en-US" sz="2000" dirty="0"/>
              <a:t>Cockcroft </a:t>
            </a:r>
            <a:r>
              <a:rPr lang="el-GR" sz="2000" dirty="0"/>
              <a:t>και </a:t>
            </a:r>
            <a:r>
              <a:rPr lang="en-US" sz="2000" dirty="0"/>
              <a:t>Walton </a:t>
            </a:r>
            <a:r>
              <a:rPr lang="el-GR" sz="2000" dirty="0"/>
              <a:t>χρησιμοποιήσαν έναν τέτοιο επιταχυντή για να βομβαρδίσουν άτομα </a:t>
            </a:r>
            <a:r>
              <a:rPr lang="en-US" sz="2000" dirty="0"/>
              <a:t>Li</a:t>
            </a:r>
            <a:r>
              <a:rPr lang="el-GR" sz="2000" dirty="0"/>
              <a:t> με πρωτόνια, προκαλώντας ατομική αντίδραση και παραγωγή 2 πυρήνων</a:t>
            </a:r>
            <a:r>
              <a:rPr lang="en-US" sz="2000" dirty="0"/>
              <a:t> (</a:t>
            </a:r>
            <a:r>
              <a:rPr lang="el-GR" sz="2000" dirty="0"/>
              <a:t>Βραβείο </a:t>
            </a:r>
            <a:r>
              <a:rPr lang="en-US" sz="2000" dirty="0"/>
              <a:t>Nobel 1951)</a:t>
            </a:r>
          </a:p>
          <a:p>
            <a:pPr eaLnBrk="1" hangingPunct="1">
              <a:lnSpc>
                <a:spcPct val="90000"/>
              </a:lnSpc>
            </a:pPr>
            <a:r>
              <a:rPr lang="el-GR" sz="2000" dirty="0"/>
              <a:t>Η </a:t>
            </a:r>
            <a:r>
              <a:rPr lang="el-GR" sz="2000" b="1" dirty="0"/>
              <a:t>γεννήτρια </a:t>
            </a:r>
            <a:r>
              <a:rPr lang="en-US" sz="2000" b="1" dirty="0"/>
              <a:t>Marx </a:t>
            </a:r>
            <a:r>
              <a:rPr lang="en-US" sz="2000" dirty="0"/>
              <a:t>(1932) </a:t>
            </a:r>
            <a:r>
              <a:rPr lang="el-GR" sz="2000" dirty="0"/>
              <a:t>αποτελείται από σειρά αντιστάσεων και πυκνωτών υπό υψηλή συνεχής τάση </a:t>
            </a:r>
            <a:r>
              <a:rPr lang="en-US" sz="2000" b="1" dirty="0" err="1"/>
              <a:t>V</a:t>
            </a:r>
            <a:r>
              <a:rPr lang="en-US" sz="2000" b="1" baseline="-25000" dirty="0" err="1"/>
              <a:t>charge</a:t>
            </a:r>
            <a:endParaRPr lang="el-GR" sz="2000" b="1" baseline="-25000" dirty="0"/>
          </a:p>
          <a:p>
            <a:pPr lvl="1" eaLnBrk="1" hangingPunct="1">
              <a:lnSpc>
                <a:spcPct val="90000"/>
              </a:lnSpc>
            </a:pPr>
            <a:r>
              <a:rPr lang="el-GR" sz="1800" dirty="0"/>
              <a:t>Όταν δημιουργείτε αποφόρτιση με σπινθήρα, λόγω της υψηλής αντίστασης, οι </a:t>
            </a:r>
            <a:r>
              <a:rPr lang="en-US" sz="1800" dirty="0"/>
              <a:t>N </a:t>
            </a:r>
            <a:r>
              <a:rPr lang="el-GR" sz="1800" dirty="0"/>
              <a:t>πυκνωτές συνδεδεμένοι δίνουν ολική τάση </a:t>
            </a:r>
            <a:r>
              <a:rPr lang="en-US" sz="1800" b="1" dirty="0" err="1"/>
              <a:t>NV</a:t>
            </a:r>
            <a:r>
              <a:rPr lang="en-US" sz="1800" b="1" baseline="-25000" dirty="0" err="1"/>
              <a:t>charge</a:t>
            </a:r>
            <a:endParaRPr lang="el-GR" sz="1800" b="1" baseline="-25000" dirty="0"/>
          </a:p>
        </p:txBody>
      </p:sp>
      <p:graphicFrame>
        <p:nvGraphicFramePr>
          <p:cNvPr id="32770" name="Object 2"/>
          <p:cNvGraphicFramePr>
            <a:graphicFrameLocks noChangeAspect="1"/>
          </p:cNvGraphicFramePr>
          <p:nvPr/>
        </p:nvGraphicFramePr>
        <p:xfrm>
          <a:off x="7162800" y="1219200"/>
          <a:ext cx="1866900" cy="2659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920" name="Photo Editor Photo" r:id="rId4" imgW="1867062" imgH="2659048" progId="">
                  <p:embed/>
                </p:oleObj>
              </mc:Choice>
              <mc:Fallback>
                <p:oleObj name="Photo Editor Photo" r:id="rId4" imgW="1867062" imgH="2659048" progId="">
                  <p:embed/>
                  <p:pic>
                    <p:nvPicPr>
                      <p:cNvPr id="3277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62800" y="1219200"/>
                        <a:ext cx="1866900" cy="26590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771" name="Object 3"/>
          <p:cNvGraphicFramePr>
            <a:graphicFrameLocks noChangeAspect="1"/>
          </p:cNvGraphicFramePr>
          <p:nvPr/>
        </p:nvGraphicFramePr>
        <p:xfrm>
          <a:off x="7239000" y="3962400"/>
          <a:ext cx="762000" cy="1074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921" name="Photo Editor Photo" r:id="rId6" imgW="762066" imgH="1074513" progId="">
                  <p:embed/>
                </p:oleObj>
              </mc:Choice>
              <mc:Fallback>
                <p:oleObj name="Photo Editor Photo" r:id="rId6" imgW="762066" imgH="1074513" progId="">
                  <p:embed/>
                  <p:pic>
                    <p:nvPicPr>
                      <p:cNvPr id="32771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39000" y="3962400"/>
                        <a:ext cx="762000" cy="10747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772" name="Object 4"/>
          <p:cNvGraphicFramePr>
            <a:graphicFrameLocks noChangeAspect="1"/>
          </p:cNvGraphicFramePr>
          <p:nvPr/>
        </p:nvGraphicFramePr>
        <p:xfrm>
          <a:off x="8229600" y="3962400"/>
          <a:ext cx="755650" cy="106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922" name="Photo Editor Photo" r:id="rId8" imgW="1066667" imgH="1508891" progId="">
                  <p:embed/>
                </p:oleObj>
              </mc:Choice>
              <mc:Fallback>
                <p:oleObj name="Photo Editor Photo" r:id="rId8" imgW="1066667" imgH="1508891" progId="">
                  <p:embed/>
                  <p:pic>
                    <p:nvPicPr>
                      <p:cNvPr id="32772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29600" y="3962400"/>
                        <a:ext cx="755650" cy="1066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775" name="Rectangle 8"/>
          <p:cNvSpPr>
            <a:spLocks noChangeArrowheads="1"/>
          </p:cNvSpPr>
          <p:nvPr/>
        </p:nvSpPr>
        <p:spPr bwMode="auto">
          <a:xfrm>
            <a:off x="6787074" y="922338"/>
            <a:ext cx="238719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>
              <a:buFont typeface="Wingdings" pitchFamily="-112" charset="2"/>
              <a:buNone/>
            </a:pPr>
            <a:r>
              <a:rPr lang="en-US" sz="1400" b="1" dirty="0"/>
              <a:t>Fermilab cascade </a:t>
            </a:r>
            <a:r>
              <a:rPr lang="el-GR" sz="1400" b="1" dirty="0"/>
              <a:t>γεννήτρια</a:t>
            </a:r>
            <a:endParaRPr lang="en-GB" sz="1400" b="1" dirty="0"/>
          </a:p>
        </p:txBody>
      </p:sp>
      <p:pic>
        <p:nvPicPr>
          <p:cNvPr id="32776" name="Picture 11" descr="txp_fig.bmp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0"/>
          <a:srcRect/>
          <a:stretch>
            <a:fillRect/>
          </a:stretch>
        </p:blipFill>
        <p:spPr bwMode="auto">
          <a:xfrm>
            <a:off x="4905052" y="2241054"/>
            <a:ext cx="1858963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7" name="Picture 16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6324600" y="5715000"/>
            <a:ext cx="2819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8" name="Picture 18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262533" y="5943600"/>
            <a:ext cx="394561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9" name="Rectangle 19"/>
          <p:cNvSpPr>
            <a:spLocks noChangeArrowheads="1"/>
          </p:cNvSpPr>
          <p:nvPr/>
        </p:nvSpPr>
        <p:spPr bwMode="auto">
          <a:xfrm>
            <a:off x="7743461" y="5259358"/>
            <a:ext cx="143080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>
              <a:buFont typeface="Wingdings" pitchFamily="-112" charset="2"/>
              <a:buNone/>
            </a:pPr>
            <a:r>
              <a:rPr lang="el-GR" sz="1600" b="1" dirty="0"/>
              <a:t>Κύκλωμα </a:t>
            </a:r>
            <a:r>
              <a:rPr lang="en-US" sz="1600" b="1" dirty="0"/>
              <a:t>Greinacker</a:t>
            </a:r>
            <a:endParaRPr lang="en-GB" sz="1600" b="1" dirty="0"/>
          </a:p>
        </p:txBody>
      </p:sp>
      <p:sp>
        <p:nvSpPr>
          <p:cNvPr id="32782" name="Rectangle 22"/>
          <p:cNvSpPr>
            <a:spLocks noChangeArrowheads="1"/>
          </p:cNvSpPr>
          <p:nvPr/>
        </p:nvSpPr>
        <p:spPr bwMode="auto">
          <a:xfrm>
            <a:off x="4320804" y="6090850"/>
            <a:ext cx="116849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buFont typeface="Wingdings" pitchFamily="-112" charset="2"/>
              <a:buNone/>
            </a:pPr>
            <a:r>
              <a:rPr lang="el-GR" sz="1600" b="1" dirty="0"/>
              <a:t>Γεννήτρια </a:t>
            </a:r>
            <a:r>
              <a:rPr lang="en-US" sz="1600" b="1" dirty="0"/>
              <a:t>Marx</a:t>
            </a:r>
            <a:endParaRPr lang="en-GB" sz="1600" b="1" dirty="0"/>
          </a:p>
        </p:txBody>
      </p:sp>
    </p:spTree>
    <p:extLst>
      <p:ext uri="{BB962C8B-B14F-4D97-AF65-F5344CB8AC3E}">
        <p14:creationId xmlns:p14="http://schemas.microsoft.com/office/powerpoint/2010/main" val="30240831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798" name="Group 13"/>
          <p:cNvGrpSpPr>
            <a:grpSpLocks/>
          </p:cNvGrpSpPr>
          <p:nvPr/>
        </p:nvGrpSpPr>
        <p:grpSpPr bwMode="auto">
          <a:xfrm>
            <a:off x="6400800" y="3581400"/>
            <a:ext cx="2743200" cy="3581400"/>
            <a:chOff x="3792" y="1296"/>
            <a:chExt cx="1826" cy="2496"/>
          </a:xfrm>
        </p:grpSpPr>
        <p:graphicFrame>
          <p:nvGraphicFramePr>
            <p:cNvPr id="33797" name="Object 5"/>
            <p:cNvGraphicFramePr>
              <a:graphicFrameLocks noChangeAspect="1"/>
            </p:cNvGraphicFramePr>
            <p:nvPr/>
          </p:nvGraphicFramePr>
          <p:xfrm>
            <a:off x="3792" y="1296"/>
            <a:ext cx="1826" cy="248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6709" name="Photo Editor Photo" r:id="rId3" imgW="4229467" imgH="5753599" progId="">
                    <p:embed/>
                  </p:oleObj>
                </mc:Choice>
                <mc:Fallback>
                  <p:oleObj name="Photo Editor Photo" r:id="rId3" imgW="4229467" imgH="5753599" progId="">
                    <p:embed/>
                    <p:pic>
                      <p:nvPicPr>
                        <p:cNvPr id="0" name="Picture 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792" y="1296"/>
                          <a:ext cx="1826" cy="248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3803" name="Rectangle 12"/>
            <p:cNvSpPr>
              <a:spLocks noChangeArrowheads="1"/>
            </p:cNvSpPr>
            <p:nvPr/>
          </p:nvSpPr>
          <p:spPr bwMode="auto">
            <a:xfrm>
              <a:off x="3792" y="3600"/>
              <a:ext cx="1824" cy="19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3799" name="Rectangle 2"/>
          <p:cNvSpPr>
            <a:spLocks noGrp="1" noChangeArrowheads="1"/>
          </p:cNvSpPr>
          <p:nvPr>
            <p:ph type="title"/>
          </p:nvPr>
        </p:nvSpPr>
        <p:spPr>
          <a:xfrm>
            <a:off x="683568" y="0"/>
            <a:ext cx="7850832" cy="609600"/>
          </a:xfrm>
        </p:spPr>
        <p:txBody>
          <a:bodyPr/>
          <a:lstStyle/>
          <a:p>
            <a:pPr eaLnBrk="1" hangingPunct="1"/>
            <a:r>
              <a:rPr lang="el-GR" dirty="0"/>
              <a:t>Γεννήτρια </a:t>
            </a:r>
            <a:r>
              <a:rPr lang="en-US" dirty="0"/>
              <a:t>Van der Graaff (1930)</a:t>
            </a:r>
          </a:p>
        </p:txBody>
      </p:sp>
      <p:sp>
        <p:nvSpPr>
          <p:cNvPr id="338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692696"/>
            <a:ext cx="5471056" cy="3955504"/>
          </a:xfrm>
          <a:noFill/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l-GR" sz="1900" b="1" dirty="0"/>
              <a:t>Φορτία</a:t>
            </a:r>
            <a:r>
              <a:rPr lang="el-GR" sz="1900" dirty="0"/>
              <a:t> από </a:t>
            </a:r>
            <a:r>
              <a:rPr lang="el-GR" sz="1900" b="1" dirty="0"/>
              <a:t>παραγωγή σπινθήρα </a:t>
            </a:r>
            <a:r>
              <a:rPr lang="el-GR" sz="1900" dirty="0"/>
              <a:t>μεταφέρονται μέσω μονωτικού ιμάντα σε θόλο, φορτίζοντας τον με τη </a:t>
            </a:r>
            <a:r>
              <a:rPr lang="el-GR" sz="1900" b="1" dirty="0"/>
              <a:t>μέγιστη τάση </a:t>
            </a:r>
            <a:r>
              <a:rPr lang="en-US" sz="1900" dirty="0"/>
              <a:t>(2 MV)</a:t>
            </a:r>
          </a:p>
          <a:p>
            <a:pPr eaLnBrk="1" hangingPunct="1">
              <a:lnSpc>
                <a:spcPct val="90000"/>
              </a:lnSpc>
            </a:pPr>
            <a:r>
              <a:rPr lang="el-GR" sz="1900" b="1" dirty="0"/>
              <a:t>Υψηλότερες τάσεις </a:t>
            </a:r>
            <a:r>
              <a:rPr lang="el-GR" sz="1900" dirty="0"/>
              <a:t>μπορούν να επιτευχθούν μέσα σε δεξαμενή με </a:t>
            </a:r>
            <a:r>
              <a:rPr lang="el-GR" sz="1900" b="1" dirty="0"/>
              <a:t>μονωτικό αέριο </a:t>
            </a:r>
            <a:r>
              <a:rPr lang="en-US" sz="1900" dirty="0"/>
              <a:t>(</a:t>
            </a:r>
            <a:r>
              <a:rPr lang="el-GR" sz="1900" dirty="0" err="1"/>
              <a:t>Φρέον</a:t>
            </a:r>
            <a:r>
              <a:rPr lang="el-GR" sz="1900" dirty="0"/>
              <a:t>)</a:t>
            </a:r>
            <a:endParaRPr lang="en-US" sz="1900" dirty="0"/>
          </a:p>
        </p:txBody>
      </p:sp>
      <p:graphicFrame>
        <p:nvGraphicFramePr>
          <p:cNvPr id="33794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06816734"/>
              </p:ext>
            </p:extLst>
          </p:nvPr>
        </p:nvGraphicFramePr>
        <p:xfrm>
          <a:off x="5516256" y="962025"/>
          <a:ext cx="3627744" cy="25760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710" name="Photo Editor Photo" r:id="rId5" imgW="6095238" imgH="4328535" progId="">
                  <p:embed/>
                </p:oleObj>
              </mc:Choice>
              <mc:Fallback>
                <p:oleObj name="Photo Editor Photo" r:id="rId5" imgW="6095238" imgH="4328535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16256" y="962025"/>
                        <a:ext cx="3627744" cy="257608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801" name="Rectangle 10"/>
          <p:cNvSpPr>
            <a:spLocks noChangeArrowheads="1"/>
          </p:cNvSpPr>
          <p:nvPr/>
        </p:nvSpPr>
        <p:spPr bwMode="auto">
          <a:xfrm>
            <a:off x="5621338" y="2971800"/>
            <a:ext cx="3522662" cy="566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>
              <a:buFont typeface="Wingdings" pitchFamily="-112" charset="2"/>
              <a:buNone/>
            </a:pPr>
            <a:r>
              <a:rPr lang="el-GR" sz="1400" b="1" dirty="0">
                <a:solidFill>
                  <a:schemeClr val="bg1"/>
                </a:solidFill>
              </a:rPr>
              <a:t>Επιταχυντής </a:t>
            </a:r>
            <a:r>
              <a:rPr lang="en-US" sz="1400" b="1" dirty="0">
                <a:solidFill>
                  <a:schemeClr val="bg1"/>
                </a:solidFill>
              </a:rPr>
              <a:t>Van der Graaff</a:t>
            </a:r>
            <a:r>
              <a:rPr lang="el-GR" sz="1400" b="1" dirty="0">
                <a:solidFill>
                  <a:schemeClr val="bg1"/>
                </a:solidFill>
              </a:rPr>
              <a:t> </a:t>
            </a:r>
          </a:p>
          <a:p>
            <a:pPr algn="l">
              <a:buFont typeface="Wingdings" pitchFamily="-112" charset="2"/>
              <a:buNone/>
            </a:pPr>
            <a:r>
              <a:rPr lang="el-GR" sz="1400" b="1" dirty="0">
                <a:solidFill>
                  <a:schemeClr val="bg1"/>
                </a:solidFill>
              </a:rPr>
              <a:t>Παν. </a:t>
            </a:r>
            <a:r>
              <a:rPr lang="en-US" sz="1400" b="1" dirty="0">
                <a:solidFill>
                  <a:schemeClr val="bg1"/>
                </a:solidFill>
              </a:rPr>
              <a:t>Paris</a:t>
            </a:r>
            <a:r>
              <a:rPr lang="el-GR" sz="1400" b="1" dirty="0">
                <a:solidFill>
                  <a:schemeClr val="bg1"/>
                </a:solidFill>
              </a:rPr>
              <a:t> 6-7</a:t>
            </a:r>
            <a:r>
              <a:rPr lang="en-US" sz="1400" b="1" dirty="0">
                <a:solidFill>
                  <a:schemeClr val="bg1"/>
                </a:solidFill>
              </a:rPr>
              <a:t>(</a:t>
            </a:r>
            <a:r>
              <a:rPr lang="en-US" sz="1400" b="1" dirty="0" err="1">
                <a:solidFill>
                  <a:schemeClr val="bg1"/>
                </a:solidFill>
              </a:rPr>
              <a:t>Jussieu</a:t>
            </a:r>
            <a:r>
              <a:rPr lang="en-US" sz="1400" b="1" dirty="0">
                <a:solidFill>
                  <a:schemeClr val="bg1"/>
                </a:solidFill>
              </a:rPr>
              <a:t>)</a:t>
            </a:r>
            <a:endParaRPr lang="en-GB" sz="1400" b="1" dirty="0">
              <a:solidFill>
                <a:schemeClr val="bg1"/>
              </a:solidFill>
            </a:endParaRPr>
          </a:p>
        </p:txBody>
      </p:sp>
      <p:sp>
        <p:nvSpPr>
          <p:cNvPr id="33802" name="Rectangle 11"/>
          <p:cNvSpPr>
            <a:spLocks noChangeArrowheads="1"/>
          </p:cNvSpPr>
          <p:nvPr/>
        </p:nvSpPr>
        <p:spPr bwMode="auto">
          <a:xfrm>
            <a:off x="6553200" y="6119336"/>
            <a:ext cx="2438400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>
              <a:buFont typeface="Wingdings" pitchFamily="-112" charset="2"/>
              <a:buNone/>
            </a:pPr>
            <a:r>
              <a:rPr lang="el-GR" sz="1400" b="1" dirty="0">
                <a:solidFill>
                  <a:schemeClr val="bg1"/>
                </a:solidFill>
              </a:rPr>
              <a:t>Ο </a:t>
            </a:r>
            <a:r>
              <a:rPr lang="en-US" sz="1400" b="1" dirty="0">
                <a:solidFill>
                  <a:schemeClr val="bg1"/>
                </a:solidFill>
              </a:rPr>
              <a:t>R. Van der Graaff</a:t>
            </a:r>
            <a:r>
              <a:rPr lang="el-GR" sz="1400" b="1" dirty="0">
                <a:solidFill>
                  <a:schemeClr val="bg1"/>
                </a:solidFill>
              </a:rPr>
              <a:t> επιδυκνύει  τη γεννήτρια του στον </a:t>
            </a:r>
            <a:r>
              <a:rPr lang="en-US" sz="1400" b="1" dirty="0">
                <a:solidFill>
                  <a:schemeClr val="bg1"/>
                </a:solidFill>
              </a:rPr>
              <a:t>Compton (MIT)</a:t>
            </a:r>
            <a:endParaRPr lang="en-GB" sz="1400" b="1" dirty="0">
              <a:solidFill>
                <a:schemeClr val="bg1"/>
              </a:solidFill>
            </a:endParaRPr>
          </a:p>
        </p:txBody>
      </p:sp>
      <p:graphicFrame>
        <p:nvGraphicFramePr>
          <p:cNvPr id="33796" name="Object 4"/>
          <p:cNvGraphicFramePr>
            <a:graphicFrameLocks noChangeAspect="1"/>
          </p:cNvGraphicFramePr>
          <p:nvPr/>
        </p:nvGraphicFramePr>
        <p:xfrm>
          <a:off x="788842" y="4648200"/>
          <a:ext cx="2716357" cy="2209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711" name="Photo Editor Photo" r:id="rId7" imgW="3063506" imgH="2491956" progId="">
                  <p:embed/>
                </p:oleObj>
              </mc:Choice>
              <mc:Fallback>
                <p:oleObj name="Photo Editor Photo" r:id="rId7" imgW="3063506" imgH="2491956" progId="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8842" y="4648200"/>
                        <a:ext cx="2716357" cy="2209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798" name="Group 13"/>
          <p:cNvGrpSpPr>
            <a:grpSpLocks/>
          </p:cNvGrpSpPr>
          <p:nvPr/>
        </p:nvGrpSpPr>
        <p:grpSpPr bwMode="auto">
          <a:xfrm>
            <a:off x="6400800" y="3581400"/>
            <a:ext cx="2743200" cy="3581400"/>
            <a:chOff x="3792" y="1296"/>
            <a:chExt cx="1826" cy="2496"/>
          </a:xfrm>
        </p:grpSpPr>
        <p:graphicFrame>
          <p:nvGraphicFramePr>
            <p:cNvPr id="33797" name="Object 5"/>
            <p:cNvGraphicFramePr>
              <a:graphicFrameLocks noChangeAspect="1"/>
            </p:cNvGraphicFramePr>
            <p:nvPr/>
          </p:nvGraphicFramePr>
          <p:xfrm>
            <a:off x="3792" y="1296"/>
            <a:ext cx="1826" cy="248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9333" name="Photo Editor Photo" r:id="rId3" imgW="4229467" imgH="5753599" progId="">
                    <p:embed/>
                  </p:oleObj>
                </mc:Choice>
                <mc:Fallback>
                  <p:oleObj name="Photo Editor Photo" r:id="rId3" imgW="4229467" imgH="5753599" progId="">
                    <p:embed/>
                    <p:pic>
                      <p:nvPicPr>
                        <p:cNvPr id="33797" name="Object 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792" y="1296"/>
                          <a:ext cx="1826" cy="248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3803" name="Rectangle 12"/>
            <p:cNvSpPr>
              <a:spLocks noChangeArrowheads="1"/>
            </p:cNvSpPr>
            <p:nvPr/>
          </p:nvSpPr>
          <p:spPr bwMode="auto">
            <a:xfrm>
              <a:off x="3792" y="3600"/>
              <a:ext cx="1824" cy="19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3799" name="Rectangle 2"/>
          <p:cNvSpPr>
            <a:spLocks noGrp="1" noChangeArrowheads="1"/>
          </p:cNvSpPr>
          <p:nvPr>
            <p:ph type="title"/>
          </p:nvPr>
        </p:nvSpPr>
        <p:spPr>
          <a:xfrm>
            <a:off x="683568" y="0"/>
            <a:ext cx="7850832" cy="609600"/>
          </a:xfrm>
        </p:spPr>
        <p:txBody>
          <a:bodyPr/>
          <a:lstStyle/>
          <a:p>
            <a:pPr eaLnBrk="1" hangingPunct="1"/>
            <a:r>
              <a:rPr lang="el-GR" dirty="0"/>
              <a:t>Γεννήτρια </a:t>
            </a:r>
            <a:r>
              <a:rPr lang="en-US" dirty="0"/>
              <a:t>Van der Graaff (1930)</a:t>
            </a:r>
          </a:p>
        </p:txBody>
      </p:sp>
      <p:sp>
        <p:nvSpPr>
          <p:cNvPr id="338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692696"/>
            <a:ext cx="5471056" cy="3955504"/>
          </a:xfrm>
          <a:noFill/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l-GR" sz="1900" b="1" dirty="0"/>
              <a:t>Φορτία</a:t>
            </a:r>
            <a:r>
              <a:rPr lang="el-GR" sz="1900" dirty="0"/>
              <a:t> από </a:t>
            </a:r>
            <a:r>
              <a:rPr lang="el-GR" sz="1900" b="1" dirty="0"/>
              <a:t>παραγωγή σπινθήρα </a:t>
            </a:r>
            <a:r>
              <a:rPr lang="el-GR" sz="1900" dirty="0"/>
              <a:t>μεταφέρονται μέσω μονωτικού ιμάντα σε θόλο, φορτίζοντας τον με τη </a:t>
            </a:r>
            <a:r>
              <a:rPr lang="el-GR" sz="1900" b="1" dirty="0"/>
              <a:t>μέγιστη τάση </a:t>
            </a:r>
            <a:r>
              <a:rPr lang="en-US" sz="1900" dirty="0"/>
              <a:t>(2 MV)</a:t>
            </a:r>
          </a:p>
          <a:p>
            <a:pPr eaLnBrk="1" hangingPunct="1">
              <a:lnSpc>
                <a:spcPct val="90000"/>
              </a:lnSpc>
            </a:pPr>
            <a:r>
              <a:rPr lang="el-GR" sz="1900" b="1" dirty="0"/>
              <a:t>Υψηλότερες τάσεις </a:t>
            </a:r>
            <a:r>
              <a:rPr lang="el-GR" sz="1900" dirty="0"/>
              <a:t>μπορούν να επιτευχθούν μέσα σε δεξαμενή με </a:t>
            </a:r>
            <a:r>
              <a:rPr lang="el-GR" sz="1900" b="1" dirty="0"/>
              <a:t>μονωτικό αέριο </a:t>
            </a:r>
            <a:r>
              <a:rPr lang="en-US" sz="1900" dirty="0"/>
              <a:t>(</a:t>
            </a:r>
            <a:r>
              <a:rPr lang="el-GR" sz="1900" dirty="0"/>
              <a:t>Φρέον)</a:t>
            </a:r>
            <a:endParaRPr lang="en-US" sz="1900" dirty="0"/>
          </a:p>
          <a:p>
            <a:pPr eaLnBrk="1" hangingPunct="1">
              <a:lnSpc>
                <a:spcPct val="90000"/>
              </a:lnSpc>
            </a:pPr>
            <a:r>
              <a:rPr lang="el-GR" sz="1900" dirty="0"/>
              <a:t>Δυνατότητα </a:t>
            </a:r>
            <a:r>
              <a:rPr lang="el-GR" sz="1900" b="1" dirty="0"/>
              <a:t>διπλασιασμού</a:t>
            </a:r>
            <a:r>
              <a:rPr lang="el-GR" sz="1900" dirty="0"/>
              <a:t> του δυναμικού </a:t>
            </a:r>
            <a:r>
              <a:rPr lang="en-US" sz="1900" dirty="0"/>
              <a:t>(</a:t>
            </a:r>
            <a:r>
              <a:rPr lang="en-US" sz="1900" b="1" dirty="0"/>
              <a:t>Tandem</a:t>
            </a:r>
            <a:r>
              <a:rPr lang="en-US" sz="1900" dirty="0"/>
              <a:t>)</a:t>
            </a:r>
          </a:p>
          <a:p>
            <a:pPr lvl="1" eaLnBrk="1" hangingPunct="1">
              <a:lnSpc>
                <a:spcPct val="90000"/>
              </a:lnSpc>
            </a:pPr>
            <a:r>
              <a:rPr lang="el-GR" sz="1600" dirty="0"/>
              <a:t>Αρνητικά φορτισμένα ιόντα επιταχύνονται από 0 έως δυναμικό </a:t>
            </a:r>
            <a:r>
              <a:rPr lang="en-US" sz="1600" dirty="0"/>
              <a:t>V</a:t>
            </a:r>
          </a:p>
          <a:p>
            <a:pPr lvl="1" eaLnBrk="1" hangingPunct="1">
              <a:lnSpc>
                <a:spcPct val="90000"/>
              </a:lnSpc>
            </a:pPr>
            <a:r>
              <a:rPr lang="el-GR" sz="1600" dirty="0"/>
              <a:t>Ηλεκτρόνια απορροφόνται από αέριο και δέυτερη επιτάχυνση με θετικά ιόντα απο δυναμικό </a:t>
            </a:r>
            <a:r>
              <a:rPr lang="en-US" sz="1600" dirty="0"/>
              <a:t>V </a:t>
            </a:r>
            <a:r>
              <a:rPr lang="el-GR" sz="1600" dirty="0"/>
              <a:t>σε </a:t>
            </a:r>
            <a:r>
              <a:rPr lang="en-US" sz="1600" dirty="0"/>
              <a:t>0 </a:t>
            </a:r>
          </a:p>
          <a:p>
            <a:pPr lvl="1" eaLnBrk="1" hangingPunct="1">
              <a:lnSpc>
                <a:spcPct val="90000"/>
              </a:lnSpc>
            </a:pPr>
            <a:r>
              <a:rPr lang="el-GR" sz="1600" dirty="0"/>
              <a:t>Επίτευξη ενέργειας έως </a:t>
            </a:r>
            <a:r>
              <a:rPr lang="en-US" sz="1600" b="1" dirty="0"/>
              <a:t>1 GeV </a:t>
            </a:r>
            <a:r>
              <a:rPr lang="el-GR" sz="1600" dirty="0"/>
              <a:t>για ιόντα πολλαπλού ιονισμού</a:t>
            </a:r>
            <a:endParaRPr lang="en-US" sz="1600" dirty="0"/>
          </a:p>
        </p:txBody>
      </p:sp>
      <p:graphicFrame>
        <p:nvGraphicFramePr>
          <p:cNvPr id="33794" name="Object 2"/>
          <p:cNvGraphicFramePr>
            <a:graphicFrameLocks noChangeAspect="1"/>
          </p:cNvGraphicFramePr>
          <p:nvPr/>
        </p:nvGraphicFramePr>
        <p:xfrm>
          <a:off x="5516256" y="962025"/>
          <a:ext cx="3627744" cy="25760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334" name="Photo Editor Photo" r:id="rId5" imgW="6095238" imgH="4328535" progId="">
                  <p:embed/>
                </p:oleObj>
              </mc:Choice>
              <mc:Fallback>
                <p:oleObj name="Photo Editor Photo" r:id="rId5" imgW="6095238" imgH="4328535" progId="">
                  <p:embed/>
                  <p:pic>
                    <p:nvPicPr>
                      <p:cNvPr id="33794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16256" y="962025"/>
                        <a:ext cx="3627744" cy="257608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801" name="Rectangle 10"/>
          <p:cNvSpPr>
            <a:spLocks noChangeArrowheads="1"/>
          </p:cNvSpPr>
          <p:nvPr/>
        </p:nvSpPr>
        <p:spPr bwMode="auto">
          <a:xfrm>
            <a:off x="5621338" y="2971800"/>
            <a:ext cx="3522662" cy="566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>
              <a:buFont typeface="Wingdings" pitchFamily="-112" charset="2"/>
              <a:buNone/>
            </a:pPr>
            <a:r>
              <a:rPr lang="el-GR" sz="1400" b="1" dirty="0">
                <a:solidFill>
                  <a:schemeClr val="bg1"/>
                </a:solidFill>
              </a:rPr>
              <a:t>Επιταχυντής </a:t>
            </a:r>
            <a:r>
              <a:rPr lang="en-US" sz="1400" b="1" dirty="0">
                <a:solidFill>
                  <a:schemeClr val="bg1"/>
                </a:solidFill>
              </a:rPr>
              <a:t>Van der Graaff</a:t>
            </a:r>
            <a:r>
              <a:rPr lang="el-GR" sz="1400" b="1" dirty="0">
                <a:solidFill>
                  <a:schemeClr val="bg1"/>
                </a:solidFill>
              </a:rPr>
              <a:t> </a:t>
            </a:r>
          </a:p>
          <a:p>
            <a:pPr algn="l">
              <a:buFont typeface="Wingdings" pitchFamily="-112" charset="2"/>
              <a:buNone/>
            </a:pPr>
            <a:r>
              <a:rPr lang="el-GR" sz="1400" b="1" dirty="0">
                <a:solidFill>
                  <a:schemeClr val="bg1"/>
                </a:solidFill>
              </a:rPr>
              <a:t>Παν. </a:t>
            </a:r>
            <a:r>
              <a:rPr lang="en-US" sz="1400" b="1" dirty="0">
                <a:solidFill>
                  <a:schemeClr val="bg1"/>
                </a:solidFill>
              </a:rPr>
              <a:t>Paris</a:t>
            </a:r>
            <a:r>
              <a:rPr lang="el-GR" sz="1400" b="1" dirty="0">
                <a:solidFill>
                  <a:schemeClr val="bg1"/>
                </a:solidFill>
              </a:rPr>
              <a:t> 6-7</a:t>
            </a:r>
            <a:r>
              <a:rPr lang="en-US" sz="1400" b="1" dirty="0">
                <a:solidFill>
                  <a:schemeClr val="bg1"/>
                </a:solidFill>
              </a:rPr>
              <a:t>(</a:t>
            </a:r>
            <a:r>
              <a:rPr lang="en-US" sz="1400" b="1" dirty="0" err="1">
                <a:solidFill>
                  <a:schemeClr val="bg1"/>
                </a:solidFill>
              </a:rPr>
              <a:t>Jussieu</a:t>
            </a:r>
            <a:r>
              <a:rPr lang="en-US" sz="1400" b="1" dirty="0">
                <a:solidFill>
                  <a:schemeClr val="bg1"/>
                </a:solidFill>
              </a:rPr>
              <a:t>)</a:t>
            </a:r>
            <a:endParaRPr lang="en-GB" sz="1400" b="1" dirty="0">
              <a:solidFill>
                <a:schemeClr val="bg1"/>
              </a:solidFill>
            </a:endParaRPr>
          </a:p>
        </p:txBody>
      </p:sp>
      <p:sp>
        <p:nvSpPr>
          <p:cNvPr id="33802" name="Rectangle 11"/>
          <p:cNvSpPr>
            <a:spLocks noChangeArrowheads="1"/>
          </p:cNvSpPr>
          <p:nvPr/>
        </p:nvSpPr>
        <p:spPr bwMode="auto">
          <a:xfrm>
            <a:off x="6553200" y="6119336"/>
            <a:ext cx="2438400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>
              <a:buFont typeface="Wingdings" pitchFamily="-112" charset="2"/>
              <a:buNone/>
            </a:pPr>
            <a:r>
              <a:rPr lang="el-GR" sz="1400" b="1" dirty="0">
                <a:solidFill>
                  <a:schemeClr val="bg1"/>
                </a:solidFill>
              </a:rPr>
              <a:t>Ο </a:t>
            </a:r>
            <a:r>
              <a:rPr lang="en-US" sz="1400" b="1" dirty="0">
                <a:solidFill>
                  <a:schemeClr val="bg1"/>
                </a:solidFill>
              </a:rPr>
              <a:t>R. Van der Graaff</a:t>
            </a:r>
            <a:r>
              <a:rPr lang="el-GR" sz="1400" b="1" dirty="0">
                <a:solidFill>
                  <a:schemeClr val="bg1"/>
                </a:solidFill>
              </a:rPr>
              <a:t> επιδυκνύει  τη γεννήτρια του στον </a:t>
            </a:r>
            <a:r>
              <a:rPr lang="en-US" sz="1400" b="1" dirty="0">
                <a:solidFill>
                  <a:schemeClr val="bg1"/>
                </a:solidFill>
              </a:rPr>
              <a:t>Compton (MIT)</a:t>
            </a:r>
            <a:endParaRPr lang="en-GB" sz="1400" b="1" dirty="0">
              <a:solidFill>
                <a:schemeClr val="bg1"/>
              </a:solidFill>
            </a:endParaRPr>
          </a:p>
        </p:txBody>
      </p:sp>
      <p:graphicFrame>
        <p:nvGraphicFramePr>
          <p:cNvPr id="33795" name="Object 3"/>
          <p:cNvGraphicFramePr>
            <a:graphicFrameLocks noChangeAspect="1"/>
          </p:cNvGraphicFramePr>
          <p:nvPr/>
        </p:nvGraphicFramePr>
        <p:xfrm>
          <a:off x="3962400" y="4572000"/>
          <a:ext cx="2286000" cy="2286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335" name="Photo Editor Photo" r:id="rId7" imgW="2796190" imgH="2796190" progId="">
                  <p:embed/>
                </p:oleObj>
              </mc:Choice>
              <mc:Fallback>
                <p:oleObj name="Photo Editor Photo" r:id="rId7" imgW="2796190" imgH="2796190" progId="">
                  <p:embed/>
                  <p:pic>
                    <p:nvPicPr>
                      <p:cNvPr id="33795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62400" y="4572000"/>
                        <a:ext cx="2286000" cy="2286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796" name="Object 4"/>
          <p:cNvGraphicFramePr>
            <a:graphicFrameLocks noChangeAspect="1"/>
          </p:cNvGraphicFramePr>
          <p:nvPr/>
        </p:nvGraphicFramePr>
        <p:xfrm>
          <a:off x="788842" y="4648200"/>
          <a:ext cx="2716357" cy="2209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336" name="Photo Editor Photo" r:id="rId9" imgW="3063506" imgH="2491956" progId="">
                  <p:embed/>
                </p:oleObj>
              </mc:Choice>
              <mc:Fallback>
                <p:oleObj name="Photo Editor Photo" r:id="rId9" imgW="3063506" imgH="2491956" progId="">
                  <p:embed/>
                  <p:pic>
                    <p:nvPicPr>
                      <p:cNvPr id="33796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8842" y="4648200"/>
                        <a:ext cx="2716357" cy="2209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125765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27" name="Picture 35" descr="txp_fig.bmp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3492894" y="3929066"/>
            <a:ext cx="1583162" cy="285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4818" name="Group 15"/>
          <p:cNvGrpSpPr>
            <a:grpSpLocks/>
          </p:cNvGrpSpPr>
          <p:nvPr/>
        </p:nvGrpSpPr>
        <p:grpSpPr bwMode="auto">
          <a:xfrm>
            <a:off x="5181600" y="0"/>
            <a:ext cx="3962400" cy="1905000"/>
            <a:chOff x="3264" y="1728"/>
            <a:chExt cx="2496" cy="1200"/>
          </a:xfrm>
        </p:grpSpPr>
        <p:pic>
          <p:nvPicPr>
            <p:cNvPr id="34828" name="Picture 13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271" y="1728"/>
              <a:ext cx="2489" cy="11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4829" name="Rectangle 14"/>
            <p:cNvSpPr>
              <a:spLocks noChangeArrowheads="1"/>
            </p:cNvSpPr>
            <p:nvPr/>
          </p:nvSpPr>
          <p:spPr bwMode="auto">
            <a:xfrm>
              <a:off x="3264" y="2832"/>
              <a:ext cx="960" cy="9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4819" name="Rectangle 5"/>
          <p:cNvSpPr>
            <a:spLocks noGrp="1" noChangeArrowheads="1"/>
          </p:cNvSpPr>
          <p:nvPr>
            <p:ph type="title"/>
          </p:nvPr>
        </p:nvSpPr>
        <p:spPr>
          <a:xfrm>
            <a:off x="683568" y="76200"/>
            <a:ext cx="4574232" cy="609600"/>
          </a:xfrm>
        </p:spPr>
        <p:txBody>
          <a:bodyPr/>
          <a:lstStyle/>
          <a:p>
            <a:pPr eaLnBrk="1" hangingPunct="1"/>
            <a:r>
              <a:rPr lang="el-GR" sz="2600" dirty="0"/>
              <a:t>Γραμμικοί επιταχυντές </a:t>
            </a:r>
            <a:r>
              <a:rPr lang="en-US" sz="2600" dirty="0"/>
              <a:t>(linacs)</a:t>
            </a:r>
          </a:p>
        </p:txBody>
      </p:sp>
      <p:sp>
        <p:nvSpPr>
          <p:cNvPr id="34820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228600" y="685800"/>
            <a:ext cx="6287616" cy="4495800"/>
          </a:xfrm>
          <a:noFill/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l-GR" sz="1800" dirty="0"/>
              <a:t>Πρωτότυπη ιδέα του </a:t>
            </a:r>
            <a:r>
              <a:rPr lang="en-US" sz="1800" b="1" dirty="0" err="1"/>
              <a:t>Ising</a:t>
            </a:r>
            <a:r>
              <a:rPr lang="el-GR" sz="1800" b="1" dirty="0"/>
              <a:t> </a:t>
            </a:r>
            <a:r>
              <a:rPr lang="en-US" sz="1800" dirty="0"/>
              <a:t>(1924),</a:t>
            </a:r>
            <a:r>
              <a:rPr lang="el-GR" sz="1800" dirty="0"/>
              <a:t> κατασκευή του </a:t>
            </a:r>
            <a:r>
              <a:rPr lang="en-GB" sz="1800" b="1" dirty="0" err="1">
                <a:ea typeface="Times New Roman" pitchFamily="-112" charset="0"/>
                <a:cs typeface="Times New Roman" pitchFamily="-112" charset="0"/>
              </a:rPr>
              <a:t>Wideröe</a:t>
            </a:r>
            <a:r>
              <a:rPr lang="el-GR" sz="1800" b="1" dirty="0">
                <a:ea typeface="Times New Roman" pitchFamily="-112" charset="0"/>
                <a:cs typeface="Times New Roman" pitchFamily="-112" charset="0"/>
              </a:rPr>
              <a:t> </a:t>
            </a:r>
            <a:r>
              <a:rPr lang="en-US" sz="1800" dirty="0"/>
              <a:t>(1928)</a:t>
            </a:r>
            <a:r>
              <a:rPr lang="el-GR" sz="1800" dirty="0"/>
              <a:t> και πρώτο </a:t>
            </a:r>
            <a:r>
              <a:rPr lang="en-US" sz="1800" dirty="0"/>
              <a:t>linac</a:t>
            </a:r>
            <a:r>
              <a:rPr lang="el-GR" sz="1800" dirty="0"/>
              <a:t> υψηλής ενέργειας </a:t>
            </a:r>
            <a:r>
              <a:rPr lang="en-US" sz="1800" dirty="0"/>
              <a:t>(1.3</a:t>
            </a:r>
            <a:r>
              <a:rPr lang="el-GR" sz="1800" dirty="0"/>
              <a:t> </a:t>
            </a:r>
            <a:r>
              <a:rPr lang="en-US" sz="1800" dirty="0"/>
              <a:t>MeV)</a:t>
            </a:r>
            <a:r>
              <a:rPr lang="el-GR" sz="1800" dirty="0"/>
              <a:t> από τους </a:t>
            </a:r>
            <a:r>
              <a:rPr lang="en-US" sz="1800" b="1" dirty="0"/>
              <a:t>Sloan </a:t>
            </a:r>
            <a:r>
              <a:rPr lang="el-GR" sz="1800" dirty="0"/>
              <a:t>και </a:t>
            </a:r>
            <a:r>
              <a:rPr lang="en-US" sz="1800" b="1" dirty="0"/>
              <a:t>Lawrence</a:t>
            </a:r>
            <a:r>
              <a:rPr lang="el-GR" sz="1800" b="1" dirty="0"/>
              <a:t> </a:t>
            </a:r>
            <a:r>
              <a:rPr lang="en-US" sz="1800" dirty="0"/>
              <a:t>(1931)</a:t>
            </a:r>
          </a:p>
          <a:p>
            <a:pPr eaLnBrk="1" hangingPunct="1">
              <a:lnSpc>
                <a:spcPct val="90000"/>
              </a:lnSpc>
            </a:pPr>
            <a:r>
              <a:rPr lang="el-GR" sz="1800" dirty="0">
                <a:ea typeface="Times New Roman" pitchFamily="-112" charset="0"/>
                <a:cs typeface="Times New Roman" pitchFamily="-112" charset="0"/>
              </a:rPr>
              <a:t>Σειρά από </a:t>
            </a:r>
            <a:r>
              <a:rPr lang="el-GR" sz="1800" b="1" dirty="0">
                <a:ea typeface="Times New Roman" pitchFamily="-112" charset="0"/>
                <a:cs typeface="Times New Roman" pitchFamily="-112" charset="0"/>
              </a:rPr>
              <a:t>σωλήνες</a:t>
            </a:r>
            <a:r>
              <a:rPr lang="el-GR" sz="1800" dirty="0">
                <a:ea typeface="Times New Roman" pitchFamily="-112" charset="0"/>
                <a:cs typeface="Times New Roman" pitchFamily="-112" charset="0"/>
              </a:rPr>
              <a:t> (</a:t>
            </a:r>
            <a:r>
              <a:rPr lang="en-US" sz="1800" dirty="0">
                <a:ea typeface="Times New Roman" pitchFamily="-112" charset="0"/>
                <a:cs typeface="Times New Roman" pitchFamily="-112" charset="0"/>
              </a:rPr>
              <a:t>drift tubes) </a:t>
            </a:r>
            <a:r>
              <a:rPr lang="el-GR" sz="1800" dirty="0">
                <a:ea typeface="Times New Roman" pitchFamily="-112" charset="0"/>
                <a:cs typeface="Times New Roman" pitchFamily="-112" charset="0"/>
              </a:rPr>
              <a:t>συνδεδεμένους εναλλασσόμενα με </a:t>
            </a:r>
            <a:r>
              <a:rPr lang="el-GR" sz="1800" b="1" dirty="0">
                <a:ea typeface="Times New Roman" pitchFamily="-112" charset="0"/>
                <a:cs typeface="Times New Roman" pitchFamily="-112" charset="0"/>
              </a:rPr>
              <a:t>τροφοδοτικό υψηλών συχνοτήτων </a:t>
            </a:r>
            <a:r>
              <a:rPr lang="en-US" sz="1800" dirty="0">
                <a:ea typeface="Times New Roman" pitchFamily="-112" charset="0"/>
                <a:cs typeface="Times New Roman" pitchFamily="-112" charset="0"/>
              </a:rPr>
              <a:t>(</a:t>
            </a:r>
            <a:r>
              <a:rPr lang="el-GR" sz="1800" dirty="0">
                <a:ea typeface="Times New Roman" pitchFamily="-112" charset="0"/>
                <a:cs typeface="Times New Roman" pitchFamily="-112" charset="0"/>
              </a:rPr>
              <a:t>Ραδιοσυχνότητες </a:t>
            </a:r>
            <a:r>
              <a:rPr lang="en-US" sz="1800" dirty="0">
                <a:ea typeface="Times New Roman" pitchFamily="-112" charset="0"/>
                <a:cs typeface="Times New Roman" pitchFamily="-112" charset="0"/>
              </a:rPr>
              <a:t>–RF)</a:t>
            </a:r>
          </a:p>
          <a:p>
            <a:pPr eaLnBrk="1" hangingPunct="1">
              <a:lnSpc>
                <a:spcPct val="90000"/>
              </a:lnSpc>
            </a:pPr>
            <a:r>
              <a:rPr lang="el-GR" sz="1800" dirty="0">
                <a:ea typeface="Times New Roman" pitchFamily="-112" charset="0"/>
                <a:cs typeface="Times New Roman" pitchFamily="-112" charset="0"/>
              </a:rPr>
              <a:t>Σωματίδια </a:t>
            </a:r>
            <a:r>
              <a:rPr lang="el-GR" sz="1800" b="1" dirty="0">
                <a:ea typeface="Times New Roman" pitchFamily="-112" charset="0"/>
                <a:cs typeface="Times New Roman" pitchFamily="-112" charset="0"/>
              </a:rPr>
              <a:t>επιταχύνονται</a:t>
            </a:r>
            <a:r>
              <a:rPr lang="el-GR" sz="1800" dirty="0">
                <a:ea typeface="Times New Roman" pitchFamily="-112" charset="0"/>
                <a:cs typeface="Times New Roman" pitchFamily="-112" charset="0"/>
              </a:rPr>
              <a:t> στο </a:t>
            </a:r>
            <a:r>
              <a:rPr lang="el-GR" sz="1800" b="1" dirty="0">
                <a:ea typeface="Times New Roman" pitchFamily="-112" charset="0"/>
                <a:cs typeface="Times New Roman" pitchFamily="-112" charset="0"/>
              </a:rPr>
              <a:t>χάσμα</a:t>
            </a:r>
            <a:r>
              <a:rPr lang="el-GR" sz="1800" dirty="0">
                <a:ea typeface="Times New Roman" pitchFamily="-112" charset="0"/>
                <a:cs typeface="Times New Roman" pitchFamily="-112" charset="0"/>
              </a:rPr>
              <a:t> και δεν βλέπουν πεδίο μέσα στο σωλήνα (δρά ως κλοβός </a:t>
            </a:r>
            <a:r>
              <a:rPr lang="en-US" sz="1800" dirty="0">
                <a:ea typeface="Times New Roman" pitchFamily="-112" charset="0"/>
                <a:cs typeface="Times New Roman" pitchFamily="-112" charset="0"/>
              </a:rPr>
              <a:t>Faraday)</a:t>
            </a:r>
          </a:p>
          <a:p>
            <a:pPr eaLnBrk="1" hangingPunct="1">
              <a:lnSpc>
                <a:spcPct val="90000"/>
              </a:lnSpc>
            </a:pPr>
            <a:r>
              <a:rPr lang="el-GR" sz="1800" dirty="0">
                <a:ea typeface="Times New Roman" pitchFamily="-112" charset="0"/>
                <a:cs typeface="Times New Roman" pitchFamily="-112" charset="0"/>
              </a:rPr>
              <a:t>Καθώς το </a:t>
            </a:r>
            <a:r>
              <a:rPr lang="el-GR" sz="1800" b="1" dirty="0">
                <a:ea typeface="Times New Roman" pitchFamily="-112" charset="0"/>
                <a:cs typeface="Times New Roman" pitchFamily="-112" charset="0"/>
              </a:rPr>
              <a:t>ηλεκτρικό πεδίο </a:t>
            </a:r>
            <a:r>
              <a:rPr lang="el-GR" sz="1800" dirty="0">
                <a:ea typeface="Times New Roman" pitchFamily="-112" charset="0"/>
                <a:cs typeface="Times New Roman" pitchFamily="-112" charset="0"/>
              </a:rPr>
              <a:t>αλλάζει </a:t>
            </a:r>
            <a:r>
              <a:rPr lang="el-GR" sz="1800" b="1" dirty="0">
                <a:ea typeface="Times New Roman" pitchFamily="-112" charset="0"/>
                <a:cs typeface="Times New Roman" pitchFamily="-112" charset="0"/>
              </a:rPr>
              <a:t>πρόσιμο</a:t>
            </a:r>
            <a:r>
              <a:rPr lang="el-GR" sz="1800" dirty="0">
                <a:ea typeface="Times New Roman" pitchFamily="-112" charset="0"/>
                <a:cs typeface="Times New Roman" pitchFamily="-112" charset="0"/>
              </a:rPr>
              <a:t>, τα σωματίδια βγαίνουν από το σώλήνα και </a:t>
            </a:r>
            <a:r>
              <a:rPr lang="el-GR" sz="1800" b="1" dirty="0">
                <a:ea typeface="Times New Roman" pitchFamily="-112" charset="0"/>
                <a:cs typeface="Times New Roman" pitchFamily="-112" charset="0"/>
              </a:rPr>
              <a:t>επιταχύνονται</a:t>
            </a:r>
            <a:r>
              <a:rPr lang="el-GR" sz="1800" dirty="0">
                <a:ea typeface="Times New Roman" pitchFamily="-112" charset="0"/>
                <a:cs typeface="Times New Roman" pitchFamily="-112" charset="0"/>
              </a:rPr>
              <a:t> ξανά. Η </a:t>
            </a:r>
            <a:r>
              <a:rPr lang="el-GR" sz="1800" b="1" dirty="0">
                <a:ea typeface="Times New Roman" pitchFamily="-112" charset="0"/>
                <a:cs typeface="Times New Roman" pitchFamily="-112" charset="0"/>
              </a:rPr>
              <a:t>τελική ενέργεια </a:t>
            </a:r>
            <a:r>
              <a:rPr lang="el-GR" sz="1800" dirty="0">
                <a:ea typeface="Times New Roman" pitchFamily="-112" charset="0"/>
                <a:cs typeface="Times New Roman" pitchFamily="-112" charset="0"/>
              </a:rPr>
              <a:t>είναι</a:t>
            </a:r>
            <a:endParaRPr lang="en-US" sz="1800" dirty="0">
              <a:ea typeface="Times New Roman" pitchFamily="-112" charset="0"/>
              <a:cs typeface="Times New Roman" pitchFamily="-112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l-GR" sz="1800" dirty="0">
                <a:ea typeface="Times New Roman" pitchFamily="-112" charset="0"/>
                <a:cs typeface="Times New Roman" pitchFamily="-112" charset="0"/>
              </a:rPr>
              <a:t>Για σταθερή συχνότητα, το </a:t>
            </a:r>
            <a:r>
              <a:rPr lang="el-GR" sz="1800" b="1" dirty="0">
                <a:ea typeface="Times New Roman" pitchFamily="-112" charset="0"/>
                <a:cs typeface="Times New Roman" pitchFamily="-112" charset="0"/>
              </a:rPr>
              <a:t>μήκος</a:t>
            </a:r>
            <a:r>
              <a:rPr lang="el-GR" sz="1800" dirty="0">
                <a:ea typeface="Times New Roman" pitchFamily="-112" charset="0"/>
                <a:cs typeface="Times New Roman" pitchFamily="-112" charset="0"/>
              </a:rPr>
              <a:t> των </a:t>
            </a:r>
            <a:r>
              <a:rPr lang="el-GR" sz="1800" b="1" dirty="0">
                <a:ea typeface="Times New Roman" pitchFamily="-112" charset="0"/>
                <a:cs typeface="Times New Roman" pitchFamily="-112" charset="0"/>
              </a:rPr>
              <a:t>σωλήνων</a:t>
            </a:r>
            <a:r>
              <a:rPr lang="el-GR" sz="1800" dirty="0">
                <a:ea typeface="Times New Roman" pitchFamily="-112" charset="0"/>
                <a:cs typeface="Times New Roman" pitchFamily="-112" charset="0"/>
              </a:rPr>
              <a:t> </a:t>
            </a:r>
            <a:r>
              <a:rPr lang="el-GR" sz="1800" b="1" dirty="0">
                <a:ea typeface="Times New Roman" pitchFamily="-112" charset="0"/>
                <a:cs typeface="Times New Roman" pitchFamily="-112" charset="0"/>
              </a:rPr>
              <a:t>αυξάνεται</a:t>
            </a:r>
            <a:r>
              <a:rPr lang="el-GR" sz="1800" dirty="0">
                <a:ea typeface="Times New Roman" pitchFamily="-112" charset="0"/>
                <a:cs typeface="Times New Roman" pitchFamily="-112" charset="0"/>
              </a:rPr>
              <a:t> με την </a:t>
            </a:r>
            <a:r>
              <a:rPr lang="el-GR" sz="1800" b="1" dirty="0">
                <a:ea typeface="Times New Roman" pitchFamily="-112" charset="0"/>
                <a:cs typeface="Times New Roman" pitchFamily="-112" charset="0"/>
              </a:rPr>
              <a:t>ταχύτητα</a:t>
            </a:r>
            <a:r>
              <a:rPr lang="el-GR" sz="1800" dirty="0">
                <a:ea typeface="Times New Roman" pitchFamily="-112" charset="0"/>
                <a:cs typeface="Times New Roman" pitchFamily="-112" charset="0"/>
              </a:rPr>
              <a:t>                              έως το </a:t>
            </a:r>
            <a:r>
              <a:rPr lang="el-GR" sz="1800" dirty="0" err="1">
                <a:ea typeface="Times New Roman" pitchFamily="-112" charset="0"/>
                <a:cs typeface="Times New Roman" pitchFamily="-112" charset="0"/>
              </a:rPr>
              <a:t>σχετιστικό</a:t>
            </a:r>
            <a:r>
              <a:rPr lang="el-GR" sz="1800" dirty="0">
                <a:ea typeface="Times New Roman" pitchFamily="-112" charset="0"/>
                <a:cs typeface="Times New Roman" pitchFamily="-112" charset="0"/>
              </a:rPr>
              <a:t> όριο</a:t>
            </a:r>
            <a:endParaRPr lang="en-US" sz="1800" dirty="0">
              <a:ea typeface="Times New Roman" pitchFamily="-112" charset="0"/>
              <a:cs typeface="Times New Roman" pitchFamily="-112" charset="0"/>
            </a:endParaRPr>
          </a:p>
        </p:txBody>
      </p:sp>
      <p:pic>
        <p:nvPicPr>
          <p:cNvPr id="34821" name="Picture 1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897812" y="1371600"/>
            <a:ext cx="1246188" cy="17044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4" name="Picture 19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396403" y="3124200"/>
            <a:ext cx="2636612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6" name="Picture 25" descr="txp_fig.bmp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8"/>
          <a:srcRect/>
          <a:stretch>
            <a:fillRect/>
          </a:stretch>
        </p:blipFill>
        <p:spPr bwMode="auto">
          <a:xfrm>
            <a:off x="3706709" y="3373520"/>
            <a:ext cx="2089427" cy="284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874549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27" name="Picture 35" descr="txp_fig.bmp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3492894" y="3929066"/>
            <a:ext cx="1583162" cy="285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4818" name="Group 15"/>
          <p:cNvGrpSpPr>
            <a:grpSpLocks/>
          </p:cNvGrpSpPr>
          <p:nvPr/>
        </p:nvGrpSpPr>
        <p:grpSpPr bwMode="auto">
          <a:xfrm>
            <a:off x="5181600" y="0"/>
            <a:ext cx="3962400" cy="1905000"/>
            <a:chOff x="3264" y="1728"/>
            <a:chExt cx="2496" cy="1200"/>
          </a:xfrm>
        </p:grpSpPr>
        <p:pic>
          <p:nvPicPr>
            <p:cNvPr id="34828" name="Picture 13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271" y="1728"/>
              <a:ext cx="2489" cy="11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4829" name="Rectangle 14"/>
            <p:cNvSpPr>
              <a:spLocks noChangeArrowheads="1"/>
            </p:cNvSpPr>
            <p:nvPr/>
          </p:nvSpPr>
          <p:spPr bwMode="auto">
            <a:xfrm>
              <a:off x="3264" y="2832"/>
              <a:ext cx="960" cy="9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4819" name="Rectangle 5"/>
          <p:cNvSpPr>
            <a:spLocks noGrp="1" noChangeArrowheads="1"/>
          </p:cNvSpPr>
          <p:nvPr>
            <p:ph type="title"/>
          </p:nvPr>
        </p:nvSpPr>
        <p:spPr>
          <a:xfrm>
            <a:off x="683568" y="76200"/>
            <a:ext cx="4574232" cy="609600"/>
          </a:xfrm>
        </p:spPr>
        <p:txBody>
          <a:bodyPr/>
          <a:lstStyle/>
          <a:p>
            <a:pPr eaLnBrk="1" hangingPunct="1"/>
            <a:r>
              <a:rPr lang="el-GR" sz="2600" dirty="0"/>
              <a:t>Γραμμικοί επιταχυντές </a:t>
            </a:r>
            <a:r>
              <a:rPr lang="en-US" sz="2600" dirty="0"/>
              <a:t>(linacs)</a:t>
            </a:r>
          </a:p>
        </p:txBody>
      </p:sp>
      <p:sp>
        <p:nvSpPr>
          <p:cNvPr id="34820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228600" y="685800"/>
            <a:ext cx="6287616" cy="4495800"/>
          </a:xfrm>
          <a:noFill/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l-GR" sz="1800" dirty="0"/>
              <a:t>Πρωτότυπη ιδέα του </a:t>
            </a:r>
            <a:r>
              <a:rPr lang="en-US" sz="1800" b="1" dirty="0" err="1"/>
              <a:t>Ising</a:t>
            </a:r>
            <a:r>
              <a:rPr lang="el-GR" sz="1800" b="1" dirty="0"/>
              <a:t> </a:t>
            </a:r>
            <a:r>
              <a:rPr lang="en-US" sz="1800" dirty="0"/>
              <a:t>(1924),</a:t>
            </a:r>
            <a:r>
              <a:rPr lang="el-GR" sz="1800" dirty="0"/>
              <a:t> κατασκευή του </a:t>
            </a:r>
            <a:r>
              <a:rPr lang="en-GB" sz="1800" b="1" dirty="0" err="1">
                <a:ea typeface="Times New Roman" pitchFamily="-112" charset="0"/>
                <a:cs typeface="Times New Roman" pitchFamily="-112" charset="0"/>
              </a:rPr>
              <a:t>Wideröe</a:t>
            </a:r>
            <a:r>
              <a:rPr lang="el-GR" sz="1800" b="1" dirty="0">
                <a:ea typeface="Times New Roman" pitchFamily="-112" charset="0"/>
                <a:cs typeface="Times New Roman" pitchFamily="-112" charset="0"/>
              </a:rPr>
              <a:t> </a:t>
            </a:r>
            <a:r>
              <a:rPr lang="en-US" sz="1800" dirty="0"/>
              <a:t>(1928)</a:t>
            </a:r>
            <a:r>
              <a:rPr lang="el-GR" sz="1800" dirty="0"/>
              <a:t> και πρώτο </a:t>
            </a:r>
            <a:r>
              <a:rPr lang="en-US" sz="1800" dirty="0"/>
              <a:t>linac</a:t>
            </a:r>
            <a:r>
              <a:rPr lang="el-GR" sz="1800" dirty="0"/>
              <a:t> υψηλής ενέργειας </a:t>
            </a:r>
            <a:r>
              <a:rPr lang="en-US" sz="1800" dirty="0"/>
              <a:t>(1.3</a:t>
            </a:r>
            <a:r>
              <a:rPr lang="el-GR" sz="1800" dirty="0"/>
              <a:t> </a:t>
            </a:r>
            <a:r>
              <a:rPr lang="en-US" sz="1800" dirty="0"/>
              <a:t>MeV)</a:t>
            </a:r>
            <a:r>
              <a:rPr lang="el-GR" sz="1800" dirty="0"/>
              <a:t> από τους </a:t>
            </a:r>
            <a:r>
              <a:rPr lang="en-US" sz="1800" b="1" dirty="0"/>
              <a:t>Sloan </a:t>
            </a:r>
            <a:r>
              <a:rPr lang="el-GR" sz="1800" dirty="0"/>
              <a:t>και </a:t>
            </a:r>
            <a:r>
              <a:rPr lang="en-US" sz="1800" b="1" dirty="0"/>
              <a:t>Lawrence</a:t>
            </a:r>
            <a:r>
              <a:rPr lang="el-GR" sz="1800" b="1" dirty="0"/>
              <a:t> </a:t>
            </a:r>
            <a:r>
              <a:rPr lang="en-US" sz="1800" dirty="0"/>
              <a:t>(1931)</a:t>
            </a:r>
          </a:p>
          <a:p>
            <a:pPr eaLnBrk="1" hangingPunct="1">
              <a:lnSpc>
                <a:spcPct val="90000"/>
              </a:lnSpc>
            </a:pPr>
            <a:r>
              <a:rPr lang="el-GR" sz="1800" dirty="0">
                <a:ea typeface="Times New Roman" pitchFamily="-112" charset="0"/>
                <a:cs typeface="Times New Roman" pitchFamily="-112" charset="0"/>
              </a:rPr>
              <a:t>Σειρά από </a:t>
            </a:r>
            <a:r>
              <a:rPr lang="el-GR" sz="1800" b="1" dirty="0">
                <a:ea typeface="Times New Roman" pitchFamily="-112" charset="0"/>
                <a:cs typeface="Times New Roman" pitchFamily="-112" charset="0"/>
              </a:rPr>
              <a:t>σωλήνες</a:t>
            </a:r>
            <a:r>
              <a:rPr lang="el-GR" sz="1800" dirty="0">
                <a:ea typeface="Times New Roman" pitchFamily="-112" charset="0"/>
                <a:cs typeface="Times New Roman" pitchFamily="-112" charset="0"/>
              </a:rPr>
              <a:t> (</a:t>
            </a:r>
            <a:r>
              <a:rPr lang="en-US" sz="1800" dirty="0">
                <a:ea typeface="Times New Roman" pitchFamily="-112" charset="0"/>
                <a:cs typeface="Times New Roman" pitchFamily="-112" charset="0"/>
              </a:rPr>
              <a:t>drift tubes) </a:t>
            </a:r>
            <a:r>
              <a:rPr lang="el-GR" sz="1800" dirty="0">
                <a:ea typeface="Times New Roman" pitchFamily="-112" charset="0"/>
                <a:cs typeface="Times New Roman" pitchFamily="-112" charset="0"/>
              </a:rPr>
              <a:t>συνδεδεμένους εναλλασσόμενα με </a:t>
            </a:r>
            <a:r>
              <a:rPr lang="el-GR" sz="1800" b="1" dirty="0">
                <a:ea typeface="Times New Roman" pitchFamily="-112" charset="0"/>
                <a:cs typeface="Times New Roman" pitchFamily="-112" charset="0"/>
              </a:rPr>
              <a:t>τροφοδοτικό υψηλών συχνοτήτων </a:t>
            </a:r>
            <a:r>
              <a:rPr lang="en-US" sz="1800" dirty="0">
                <a:ea typeface="Times New Roman" pitchFamily="-112" charset="0"/>
                <a:cs typeface="Times New Roman" pitchFamily="-112" charset="0"/>
              </a:rPr>
              <a:t>(</a:t>
            </a:r>
            <a:r>
              <a:rPr lang="el-GR" sz="1800" dirty="0">
                <a:ea typeface="Times New Roman" pitchFamily="-112" charset="0"/>
                <a:cs typeface="Times New Roman" pitchFamily="-112" charset="0"/>
              </a:rPr>
              <a:t>Ραδιοσυχνότητες </a:t>
            </a:r>
            <a:r>
              <a:rPr lang="en-US" sz="1800" dirty="0">
                <a:ea typeface="Times New Roman" pitchFamily="-112" charset="0"/>
                <a:cs typeface="Times New Roman" pitchFamily="-112" charset="0"/>
              </a:rPr>
              <a:t>–RF)</a:t>
            </a:r>
          </a:p>
          <a:p>
            <a:pPr eaLnBrk="1" hangingPunct="1">
              <a:lnSpc>
                <a:spcPct val="90000"/>
              </a:lnSpc>
            </a:pPr>
            <a:r>
              <a:rPr lang="el-GR" sz="1800" dirty="0">
                <a:ea typeface="Times New Roman" pitchFamily="-112" charset="0"/>
                <a:cs typeface="Times New Roman" pitchFamily="-112" charset="0"/>
              </a:rPr>
              <a:t>Σωματίδια </a:t>
            </a:r>
            <a:r>
              <a:rPr lang="el-GR" sz="1800" b="1" dirty="0">
                <a:ea typeface="Times New Roman" pitchFamily="-112" charset="0"/>
                <a:cs typeface="Times New Roman" pitchFamily="-112" charset="0"/>
              </a:rPr>
              <a:t>επιταχύνονται</a:t>
            </a:r>
            <a:r>
              <a:rPr lang="el-GR" sz="1800" dirty="0">
                <a:ea typeface="Times New Roman" pitchFamily="-112" charset="0"/>
                <a:cs typeface="Times New Roman" pitchFamily="-112" charset="0"/>
              </a:rPr>
              <a:t> στο </a:t>
            </a:r>
            <a:r>
              <a:rPr lang="el-GR" sz="1800" b="1" dirty="0">
                <a:ea typeface="Times New Roman" pitchFamily="-112" charset="0"/>
                <a:cs typeface="Times New Roman" pitchFamily="-112" charset="0"/>
              </a:rPr>
              <a:t>χάσμα</a:t>
            </a:r>
            <a:r>
              <a:rPr lang="el-GR" sz="1800" dirty="0">
                <a:ea typeface="Times New Roman" pitchFamily="-112" charset="0"/>
                <a:cs typeface="Times New Roman" pitchFamily="-112" charset="0"/>
              </a:rPr>
              <a:t> και δεν βλέπουν πεδίο μέσα στο σωλήνα (δρά ως κλοβός </a:t>
            </a:r>
            <a:r>
              <a:rPr lang="en-US" sz="1800" dirty="0">
                <a:ea typeface="Times New Roman" pitchFamily="-112" charset="0"/>
                <a:cs typeface="Times New Roman" pitchFamily="-112" charset="0"/>
              </a:rPr>
              <a:t>Faraday)</a:t>
            </a:r>
          </a:p>
          <a:p>
            <a:pPr eaLnBrk="1" hangingPunct="1">
              <a:lnSpc>
                <a:spcPct val="90000"/>
              </a:lnSpc>
            </a:pPr>
            <a:r>
              <a:rPr lang="el-GR" sz="1800" dirty="0">
                <a:ea typeface="Times New Roman" pitchFamily="-112" charset="0"/>
                <a:cs typeface="Times New Roman" pitchFamily="-112" charset="0"/>
              </a:rPr>
              <a:t>Καθώς το </a:t>
            </a:r>
            <a:r>
              <a:rPr lang="el-GR" sz="1800" b="1" dirty="0">
                <a:ea typeface="Times New Roman" pitchFamily="-112" charset="0"/>
                <a:cs typeface="Times New Roman" pitchFamily="-112" charset="0"/>
              </a:rPr>
              <a:t>ηλεκτρικό πεδίο </a:t>
            </a:r>
            <a:r>
              <a:rPr lang="el-GR" sz="1800" dirty="0">
                <a:ea typeface="Times New Roman" pitchFamily="-112" charset="0"/>
                <a:cs typeface="Times New Roman" pitchFamily="-112" charset="0"/>
              </a:rPr>
              <a:t>αλλάζει </a:t>
            </a:r>
            <a:r>
              <a:rPr lang="el-GR" sz="1800" b="1" dirty="0">
                <a:ea typeface="Times New Roman" pitchFamily="-112" charset="0"/>
                <a:cs typeface="Times New Roman" pitchFamily="-112" charset="0"/>
              </a:rPr>
              <a:t>πρόσιμο</a:t>
            </a:r>
            <a:r>
              <a:rPr lang="el-GR" sz="1800" dirty="0">
                <a:ea typeface="Times New Roman" pitchFamily="-112" charset="0"/>
                <a:cs typeface="Times New Roman" pitchFamily="-112" charset="0"/>
              </a:rPr>
              <a:t>, τα σωματίδια βγαίνουν από το σώλήνα και </a:t>
            </a:r>
            <a:r>
              <a:rPr lang="el-GR" sz="1800" b="1" dirty="0">
                <a:ea typeface="Times New Roman" pitchFamily="-112" charset="0"/>
                <a:cs typeface="Times New Roman" pitchFamily="-112" charset="0"/>
              </a:rPr>
              <a:t>επιταχύνονται</a:t>
            </a:r>
            <a:r>
              <a:rPr lang="el-GR" sz="1800" dirty="0">
                <a:ea typeface="Times New Roman" pitchFamily="-112" charset="0"/>
                <a:cs typeface="Times New Roman" pitchFamily="-112" charset="0"/>
              </a:rPr>
              <a:t> ξανά. Η </a:t>
            </a:r>
            <a:r>
              <a:rPr lang="el-GR" sz="1800" b="1" dirty="0">
                <a:ea typeface="Times New Roman" pitchFamily="-112" charset="0"/>
                <a:cs typeface="Times New Roman" pitchFamily="-112" charset="0"/>
              </a:rPr>
              <a:t>τελική ενέργεια </a:t>
            </a:r>
            <a:r>
              <a:rPr lang="el-GR" sz="1800" dirty="0">
                <a:ea typeface="Times New Roman" pitchFamily="-112" charset="0"/>
                <a:cs typeface="Times New Roman" pitchFamily="-112" charset="0"/>
              </a:rPr>
              <a:t>είναι</a:t>
            </a:r>
            <a:endParaRPr lang="en-US" sz="1800" dirty="0">
              <a:ea typeface="Times New Roman" pitchFamily="-112" charset="0"/>
              <a:cs typeface="Times New Roman" pitchFamily="-112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l-GR" sz="1800" dirty="0">
                <a:ea typeface="Times New Roman" pitchFamily="-112" charset="0"/>
                <a:cs typeface="Times New Roman" pitchFamily="-112" charset="0"/>
              </a:rPr>
              <a:t>Για σταθερή συχνότητα, το </a:t>
            </a:r>
            <a:r>
              <a:rPr lang="el-GR" sz="1800" b="1" dirty="0">
                <a:ea typeface="Times New Roman" pitchFamily="-112" charset="0"/>
                <a:cs typeface="Times New Roman" pitchFamily="-112" charset="0"/>
              </a:rPr>
              <a:t>μήκος</a:t>
            </a:r>
            <a:r>
              <a:rPr lang="el-GR" sz="1800" dirty="0">
                <a:ea typeface="Times New Roman" pitchFamily="-112" charset="0"/>
                <a:cs typeface="Times New Roman" pitchFamily="-112" charset="0"/>
              </a:rPr>
              <a:t> των </a:t>
            </a:r>
            <a:r>
              <a:rPr lang="el-GR" sz="1800" b="1" dirty="0">
                <a:ea typeface="Times New Roman" pitchFamily="-112" charset="0"/>
                <a:cs typeface="Times New Roman" pitchFamily="-112" charset="0"/>
              </a:rPr>
              <a:t>σωλήνων</a:t>
            </a:r>
            <a:r>
              <a:rPr lang="el-GR" sz="1800" dirty="0">
                <a:ea typeface="Times New Roman" pitchFamily="-112" charset="0"/>
                <a:cs typeface="Times New Roman" pitchFamily="-112" charset="0"/>
              </a:rPr>
              <a:t> </a:t>
            </a:r>
            <a:r>
              <a:rPr lang="el-GR" sz="1800" b="1" dirty="0">
                <a:ea typeface="Times New Roman" pitchFamily="-112" charset="0"/>
                <a:cs typeface="Times New Roman" pitchFamily="-112" charset="0"/>
              </a:rPr>
              <a:t>αυξάνεται</a:t>
            </a:r>
            <a:r>
              <a:rPr lang="el-GR" sz="1800" dirty="0">
                <a:ea typeface="Times New Roman" pitchFamily="-112" charset="0"/>
                <a:cs typeface="Times New Roman" pitchFamily="-112" charset="0"/>
              </a:rPr>
              <a:t> με την </a:t>
            </a:r>
            <a:r>
              <a:rPr lang="el-GR" sz="1800" b="1" dirty="0">
                <a:ea typeface="Times New Roman" pitchFamily="-112" charset="0"/>
                <a:cs typeface="Times New Roman" pitchFamily="-112" charset="0"/>
              </a:rPr>
              <a:t>ταχύτητα</a:t>
            </a:r>
            <a:r>
              <a:rPr lang="el-GR" sz="1800" dirty="0">
                <a:ea typeface="Times New Roman" pitchFamily="-112" charset="0"/>
                <a:cs typeface="Times New Roman" pitchFamily="-112" charset="0"/>
              </a:rPr>
              <a:t>                              έως το σχετιστικό όριο</a:t>
            </a:r>
            <a:endParaRPr lang="en-US" sz="1800" dirty="0">
              <a:ea typeface="Times New Roman" pitchFamily="-112" charset="0"/>
              <a:cs typeface="Times New Roman" pitchFamily="-112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l-GR" sz="1800" dirty="0">
                <a:ea typeface="Times New Roman" pitchFamily="-112" charset="0"/>
                <a:cs typeface="Times New Roman" pitchFamily="-112" charset="0"/>
              </a:rPr>
              <a:t>Πώς επιτυγχάνεται συγχρονισμός των σωματιδίων με το πεδίο	       	       </a:t>
            </a:r>
            <a:r>
              <a:rPr lang="el-GR" sz="1800" b="1" dirty="0">
                <a:ea typeface="Times New Roman" pitchFamily="-112" charset="0"/>
                <a:cs typeface="Times New Roman" pitchFamily="-112" charset="0"/>
              </a:rPr>
              <a:t>εστίαση φάσης </a:t>
            </a:r>
            <a:r>
              <a:rPr lang="el-GR" sz="1800" dirty="0">
                <a:ea typeface="Times New Roman" pitchFamily="-112" charset="0"/>
                <a:cs typeface="Times New Roman" pitchFamily="-112" charset="0"/>
              </a:rPr>
              <a:t>- </a:t>
            </a:r>
            <a:r>
              <a:rPr lang="en-US" sz="1800" b="1" dirty="0">
                <a:ea typeface="Times New Roman" pitchFamily="-112" charset="0"/>
                <a:cs typeface="Times New Roman" pitchFamily="-112" charset="0"/>
              </a:rPr>
              <a:t>phase focusing</a:t>
            </a:r>
            <a:endParaRPr lang="en-US" sz="1800" dirty="0">
              <a:ea typeface="Times New Roman" pitchFamily="-112" charset="0"/>
              <a:cs typeface="Times New Roman" pitchFamily="-112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l-GR" sz="1800" dirty="0">
                <a:ea typeface="Times New Roman" pitchFamily="-112" charset="0"/>
                <a:cs typeface="Times New Roman" pitchFamily="-112" charset="0"/>
              </a:rPr>
              <a:t>Ο </a:t>
            </a:r>
            <a:r>
              <a:rPr lang="en-US" sz="1800" b="1" dirty="0">
                <a:ea typeface="Times New Roman" pitchFamily="-112" charset="0"/>
                <a:cs typeface="Times New Roman" pitchFamily="-112" charset="0"/>
              </a:rPr>
              <a:t>Beams </a:t>
            </a:r>
            <a:r>
              <a:rPr lang="en-US" sz="1800" dirty="0">
                <a:ea typeface="Times New Roman" pitchFamily="-112" charset="0"/>
                <a:cs typeface="Times New Roman" pitchFamily="-112" charset="0"/>
              </a:rPr>
              <a:t>(1933)</a:t>
            </a:r>
            <a:r>
              <a:rPr lang="el-GR" sz="1800" dirty="0">
                <a:ea typeface="Times New Roman" pitchFamily="-112" charset="0"/>
                <a:cs typeface="Times New Roman" pitchFamily="-112" charset="0"/>
              </a:rPr>
              <a:t> κατασκεύασε το πρώτο </a:t>
            </a:r>
            <a:r>
              <a:rPr lang="en-US" sz="1800" dirty="0">
                <a:ea typeface="Times New Roman" pitchFamily="-112" charset="0"/>
                <a:cs typeface="Times New Roman" pitchFamily="-112" charset="0"/>
              </a:rPr>
              <a:t>linac</a:t>
            </a:r>
            <a:r>
              <a:rPr lang="el-GR" sz="1800" dirty="0">
                <a:ea typeface="Times New Roman" pitchFamily="-112" charset="0"/>
                <a:cs typeface="Times New Roman" pitchFamily="-112" charset="0"/>
              </a:rPr>
              <a:t> με </a:t>
            </a:r>
            <a:r>
              <a:rPr lang="el-GR" sz="1800" b="1" dirty="0">
                <a:ea typeface="Times New Roman" pitchFamily="-112" charset="0"/>
                <a:cs typeface="Times New Roman" pitchFamily="-112" charset="0"/>
              </a:rPr>
              <a:t>κυματοδηγούς </a:t>
            </a:r>
            <a:r>
              <a:rPr lang="en-US" sz="1800" dirty="0">
                <a:ea typeface="Times New Roman" pitchFamily="-112" charset="0"/>
                <a:cs typeface="Times New Roman" pitchFamily="-112" charset="0"/>
              </a:rPr>
              <a:t>(waveguides).</a:t>
            </a:r>
            <a:r>
              <a:rPr lang="el-GR" sz="1800" dirty="0">
                <a:ea typeface="Times New Roman" pitchFamily="-112" charset="0"/>
                <a:cs typeface="Times New Roman" pitchFamily="-112" charset="0"/>
              </a:rPr>
              <a:t> Ο </a:t>
            </a:r>
            <a:r>
              <a:rPr lang="en-US" sz="1800" b="1" dirty="0">
                <a:ea typeface="Times New Roman" pitchFamily="-112" charset="0"/>
                <a:cs typeface="Times New Roman" pitchFamily="-112" charset="0"/>
              </a:rPr>
              <a:t>Hansen</a:t>
            </a:r>
            <a:r>
              <a:rPr lang="el-GR" sz="1800" b="1" dirty="0">
                <a:ea typeface="Times New Roman" pitchFamily="-112" charset="0"/>
                <a:cs typeface="Times New Roman" pitchFamily="-112" charset="0"/>
              </a:rPr>
              <a:t> </a:t>
            </a:r>
            <a:r>
              <a:rPr lang="el-GR" sz="1800" dirty="0">
                <a:ea typeface="Times New Roman" pitchFamily="-112" charset="0"/>
                <a:cs typeface="Times New Roman" pitchFamily="-112" charset="0"/>
              </a:rPr>
              <a:t>και οι αδελφοί </a:t>
            </a:r>
            <a:r>
              <a:rPr lang="en-US" sz="1800" b="1" dirty="0">
                <a:ea typeface="Times New Roman" pitchFamily="-112" charset="0"/>
                <a:cs typeface="Times New Roman" pitchFamily="-112" charset="0"/>
              </a:rPr>
              <a:t>Varian</a:t>
            </a:r>
            <a:r>
              <a:rPr lang="en-US" sz="1800" dirty="0">
                <a:ea typeface="Times New Roman" pitchFamily="-112" charset="0"/>
                <a:cs typeface="Times New Roman" pitchFamily="-112" charset="0"/>
              </a:rPr>
              <a:t> (1937)</a:t>
            </a:r>
            <a:r>
              <a:rPr lang="el-GR" sz="1800" dirty="0">
                <a:ea typeface="Times New Roman" pitchFamily="-112" charset="0"/>
                <a:cs typeface="Times New Roman" pitchFamily="-112" charset="0"/>
              </a:rPr>
              <a:t> ανακάλυψαν το </a:t>
            </a:r>
            <a:r>
              <a:rPr lang="el-GR" sz="1800" b="1" dirty="0">
                <a:ea typeface="Times New Roman" pitchFamily="-112" charset="0"/>
                <a:cs typeface="Times New Roman" pitchFamily="-112" charset="0"/>
              </a:rPr>
              <a:t>κλύστρο </a:t>
            </a:r>
            <a:r>
              <a:rPr lang="el-GR" sz="1800" dirty="0">
                <a:ea typeface="Times New Roman" pitchFamily="-112" charset="0"/>
                <a:cs typeface="Times New Roman" pitchFamily="-112" charset="0"/>
              </a:rPr>
              <a:t>(</a:t>
            </a:r>
            <a:r>
              <a:rPr lang="en-US" sz="1800" b="1" dirty="0">
                <a:ea typeface="Times New Roman" pitchFamily="-112" charset="0"/>
                <a:cs typeface="Times New Roman" pitchFamily="-112" charset="0"/>
              </a:rPr>
              <a:t>klystron</a:t>
            </a:r>
            <a:r>
              <a:rPr lang="el-GR" sz="1800" dirty="0">
                <a:ea typeface="Times New Roman" pitchFamily="-112" charset="0"/>
                <a:cs typeface="Times New Roman" pitchFamily="-112" charset="0"/>
              </a:rPr>
              <a:t>) με συχνότητες έως </a:t>
            </a:r>
            <a:r>
              <a:rPr lang="en-US" sz="1800" dirty="0">
                <a:ea typeface="Times New Roman" pitchFamily="-112" charset="0"/>
                <a:cs typeface="Times New Roman" pitchFamily="-112" charset="0"/>
              </a:rPr>
              <a:t>10</a:t>
            </a:r>
            <a:r>
              <a:rPr lang="el-GR" sz="1800" dirty="0">
                <a:ea typeface="Times New Roman" pitchFamily="-112" charset="0"/>
                <a:cs typeface="Times New Roman" pitchFamily="-112" charset="0"/>
              </a:rPr>
              <a:t> </a:t>
            </a:r>
            <a:r>
              <a:rPr lang="en-US" sz="1800" dirty="0">
                <a:ea typeface="Times New Roman" pitchFamily="-112" charset="0"/>
                <a:cs typeface="Times New Roman" pitchFamily="-112" charset="0"/>
              </a:rPr>
              <a:t>GHz. </a:t>
            </a:r>
          </a:p>
          <a:p>
            <a:pPr eaLnBrk="1" hangingPunct="1">
              <a:lnSpc>
                <a:spcPct val="90000"/>
              </a:lnSpc>
            </a:pPr>
            <a:r>
              <a:rPr lang="el-GR" sz="1800" dirty="0">
                <a:ea typeface="Times New Roman" pitchFamily="-112" charset="0"/>
                <a:cs typeface="Times New Roman" pitchFamily="-112" charset="0"/>
              </a:rPr>
              <a:t>Ο </a:t>
            </a:r>
            <a:r>
              <a:rPr lang="en-US" sz="1800" b="1" dirty="0">
                <a:ea typeface="Times New Roman" pitchFamily="-112" charset="0"/>
                <a:cs typeface="Times New Roman" pitchFamily="-112" charset="0"/>
              </a:rPr>
              <a:t>Alvarez</a:t>
            </a:r>
            <a:r>
              <a:rPr lang="el-GR" sz="1800" b="1" dirty="0">
                <a:ea typeface="Times New Roman" pitchFamily="-112" charset="0"/>
                <a:cs typeface="Times New Roman" pitchFamily="-112" charset="0"/>
              </a:rPr>
              <a:t> </a:t>
            </a:r>
            <a:r>
              <a:rPr lang="en-US" sz="1800" dirty="0">
                <a:ea typeface="Times New Roman" pitchFamily="-112" charset="0"/>
                <a:cs typeface="Times New Roman" pitchFamily="-112" charset="0"/>
              </a:rPr>
              <a:t>(1946)</a:t>
            </a:r>
            <a:r>
              <a:rPr lang="el-GR" sz="1800" dirty="0">
                <a:ea typeface="Times New Roman" pitchFamily="-112" charset="0"/>
                <a:cs typeface="Times New Roman" pitchFamily="-112" charset="0"/>
              </a:rPr>
              <a:t> ανέπτυξε το πρώτο </a:t>
            </a:r>
            <a:r>
              <a:rPr lang="en-US" sz="1800" dirty="0">
                <a:ea typeface="Times New Roman" pitchFamily="-112" charset="0"/>
                <a:cs typeface="Times New Roman" pitchFamily="-112" charset="0"/>
              </a:rPr>
              <a:t>DTL</a:t>
            </a:r>
            <a:r>
              <a:rPr lang="el-GR" sz="1800" dirty="0">
                <a:ea typeface="Times New Roman" pitchFamily="-112" charset="0"/>
                <a:cs typeface="Times New Roman" pitchFamily="-112" charset="0"/>
              </a:rPr>
              <a:t> με δομή συντονισμένων κυλοτήτων για πρωτόνια και βαρέα ιόντα</a:t>
            </a:r>
          </a:p>
        </p:txBody>
      </p:sp>
      <p:pic>
        <p:nvPicPr>
          <p:cNvPr id="34821" name="Picture 1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897812" y="1371600"/>
            <a:ext cx="1246188" cy="17044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4" name="Picture 19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396403" y="3124200"/>
            <a:ext cx="2636612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5" name="Picture 20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156175" y="4923277"/>
            <a:ext cx="2987825" cy="19347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6" name="Picture 25" descr="txp_fig.bmp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9"/>
          <a:srcRect/>
          <a:stretch>
            <a:fillRect/>
          </a:stretch>
        </p:blipFill>
        <p:spPr bwMode="auto">
          <a:xfrm>
            <a:off x="3706709" y="3373520"/>
            <a:ext cx="2089427" cy="284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5" name="Straight Arrow Connector 14"/>
          <p:cNvCxnSpPr/>
          <p:nvPr/>
        </p:nvCxnSpPr>
        <p:spPr bwMode="auto">
          <a:xfrm>
            <a:off x="1500166" y="4856172"/>
            <a:ext cx="914400" cy="15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8135256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28600" y="762000"/>
            <a:ext cx="5423520" cy="5791200"/>
          </a:xfrm>
        </p:spPr>
        <p:txBody>
          <a:bodyPr/>
          <a:lstStyle/>
          <a:p>
            <a:pPr marL="355600" indent="-355600" algn="just" eaLnBrk="1" hangingPunct="1">
              <a:lnSpc>
                <a:spcPct val="80000"/>
              </a:lnSpc>
              <a:spcBef>
                <a:spcPct val="50000"/>
              </a:spcBef>
              <a:tabLst>
                <a:tab pos="4221163" algn="l"/>
              </a:tabLst>
            </a:pPr>
            <a:r>
              <a:rPr lang="el-GR" sz="1800" dirty="0">
                <a:ea typeface="Times New Roman" pitchFamily="-112" charset="0"/>
                <a:cs typeface="Times New Roman" pitchFamily="-112" charset="0"/>
              </a:rPr>
              <a:t>Ανακαλύφθηκε ανεξάρτητα από τους </a:t>
            </a:r>
            <a:r>
              <a:rPr lang="en-GB" sz="1800" b="1" dirty="0">
                <a:ea typeface="Times New Roman" pitchFamily="-112" charset="0"/>
                <a:cs typeface="Times New Roman" pitchFamily="-112" charset="0"/>
              </a:rPr>
              <a:t>McMillan </a:t>
            </a:r>
            <a:r>
              <a:rPr lang="el-GR" sz="1800" dirty="0">
                <a:ea typeface="Times New Roman" pitchFamily="-112" charset="0"/>
                <a:cs typeface="Times New Roman" pitchFamily="-112" charset="0"/>
              </a:rPr>
              <a:t>και </a:t>
            </a:r>
            <a:r>
              <a:rPr lang="en-GB" sz="1800" b="1" dirty="0" err="1">
                <a:ea typeface="Times New Roman" pitchFamily="-112" charset="0"/>
                <a:cs typeface="Times New Roman" pitchFamily="-112" charset="0"/>
              </a:rPr>
              <a:t>Veksler</a:t>
            </a:r>
            <a:r>
              <a:rPr lang="el-GR" sz="1800" b="1" dirty="0">
                <a:ea typeface="Times New Roman" pitchFamily="-112" charset="0"/>
                <a:cs typeface="Times New Roman" pitchFamily="-112" charset="0"/>
              </a:rPr>
              <a:t> </a:t>
            </a:r>
            <a:r>
              <a:rPr lang="en-GB" sz="1800" dirty="0">
                <a:ea typeface="Times New Roman" pitchFamily="-112" charset="0"/>
                <a:cs typeface="Times New Roman" pitchFamily="-112" charset="0"/>
              </a:rPr>
              <a:t>(1945)</a:t>
            </a:r>
          </a:p>
          <a:p>
            <a:pPr marL="355600" indent="-355600" algn="just" eaLnBrk="1" hangingPunct="1">
              <a:lnSpc>
                <a:spcPct val="80000"/>
              </a:lnSpc>
              <a:spcBef>
                <a:spcPct val="50000"/>
              </a:spcBef>
              <a:tabLst>
                <a:tab pos="4221163" algn="l"/>
              </a:tabLst>
            </a:pPr>
            <a:r>
              <a:rPr lang="el-GR" sz="1800" dirty="0">
                <a:ea typeface="Times New Roman" pitchFamily="-112" charset="0"/>
                <a:cs typeface="Times New Roman" pitchFamily="-112" charset="0"/>
              </a:rPr>
              <a:t>Η </a:t>
            </a:r>
            <a:r>
              <a:rPr lang="el-GR" sz="1800" b="1" dirty="0">
                <a:ea typeface="Times New Roman" pitchFamily="-112" charset="0"/>
                <a:cs typeface="Times New Roman" pitchFamily="-112" charset="0"/>
              </a:rPr>
              <a:t>κοιλότητα ραδιοσυχνοτήτων </a:t>
            </a:r>
            <a:r>
              <a:rPr lang="el-GR" sz="1800" dirty="0">
                <a:ea typeface="Times New Roman" pitchFamily="-112" charset="0"/>
                <a:cs typeface="Times New Roman" pitchFamily="-112" charset="0"/>
              </a:rPr>
              <a:t>(</a:t>
            </a:r>
            <a:r>
              <a:rPr lang="en-US" sz="1800" dirty="0">
                <a:ea typeface="Times New Roman" pitchFamily="-112" charset="0"/>
                <a:cs typeface="Times New Roman" pitchFamily="-112" charset="0"/>
              </a:rPr>
              <a:t>RF c</a:t>
            </a:r>
            <a:r>
              <a:rPr lang="en-GB" sz="1800" dirty="0" err="1">
                <a:ea typeface="Times New Roman" pitchFamily="-112" charset="0"/>
                <a:cs typeface="Times New Roman" pitchFamily="-112" charset="0"/>
              </a:rPr>
              <a:t>avity</a:t>
            </a:r>
            <a:r>
              <a:rPr lang="en-GB" sz="1800" dirty="0">
                <a:ea typeface="Times New Roman" pitchFamily="-112" charset="0"/>
                <a:cs typeface="Times New Roman" pitchFamily="-112" charset="0"/>
              </a:rPr>
              <a:t>) </a:t>
            </a:r>
            <a:r>
              <a:rPr lang="el-GR" sz="1800" dirty="0">
                <a:ea typeface="Times New Roman" pitchFamily="-112" charset="0"/>
                <a:cs typeface="Times New Roman" pitchFamily="-112" charset="0"/>
              </a:rPr>
              <a:t>ρυθμίζεται έτσι ώστε το σωματίδιο στο κέντρο του </a:t>
            </a:r>
            <a:r>
              <a:rPr lang="el-GR" sz="1800" b="1" dirty="0">
                <a:ea typeface="Times New Roman" pitchFamily="-112" charset="0"/>
                <a:cs typeface="Times New Roman" pitchFamily="-112" charset="0"/>
              </a:rPr>
              <a:t>πακέτου </a:t>
            </a:r>
            <a:r>
              <a:rPr lang="el-GR" sz="1800" dirty="0">
                <a:ea typeface="Times New Roman" pitchFamily="-112" charset="0"/>
                <a:cs typeface="Times New Roman" pitchFamily="-112" charset="0"/>
              </a:rPr>
              <a:t>(</a:t>
            </a:r>
            <a:r>
              <a:rPr lang="en-US" sz="1800" b="1" dirty="0">
                <a:ea typeface="Times New Roman" pitchFamily="-112" charset="0"/>
                <a:cs typeface="Times New Roman" pitchFamily="-112" charset="0"/>
              </a:rPr>
              <a:t>bunch</a:t>
            </a:r>
            <a:r>
              <a:rPr lang="en-US" sz="1800" dirty="0">
                <a:ea typeface="Times New Roman" pitchFamily="-112" charset="0"/>
                <a:cs typeface="Times New Roman" pitchFamily="-112" charset="0"/>
              </a:rPr>
              <a:t>)</a:t>
            </a:r>
            <a:r>
              <a:rPr lang="el-GR" sz="1800" dirty="0">
                <a:ea typeface="Times New Roman" pitchFamily="-112" charset="0"/>
                <a:cs typeface="Times New Roman" pitchFamily="-112" charset="0"/>
              </a:rPr>
              <a:t> σωματιδίων </a:t>
            </a:r>
            <a:r>
              <a:rPr lang="en-US" sz="1800" dirty="0">
                <a:ea typeface="Times New Roman" pitchFamily="-112" charset="0"/>
                <a:cs typeface="Times New Roman" pitchFamily="-112" charset="0"/>
              </a:rPr>
              <a:t>(</a:t>
            </a:r>
            <a:r>
              <a:rPr lang="el-GR" sz="1800" dirty="0">
                <a:ea typeface="Times New Roman" pitchFamily="-112" charset="0"/>
                <a:cs typeface="Times New Roman" pitchFamily="-112" charset="0"/>
              </a:rPr>
              <a:t>το επονομαζόμενο </a:t>
            </a:r>
            <a:r>
              <a:rPr lang="el-GR" sz="1800" b="1" dirty="0">
                <a:ea typeface="Times New Roman" pitchFamily="-112" charset="0"/>
                <a:cs typeface="Times New Roman" pitchFamily="-112" charset="0"/>
              </a:rPr>
              <a:t>σύγχρονο</a:t>
            </a:r>
            <a:r>
              <a:rPr lang="el-GR" sz="1800" dirty="0">
                <a:ea typeface="Times New Roman" pitchFamily="-112" charset="0"/>
                <a:cs typeface="Times New Roman" pitchFamily="-112" charset="0"/>
              </a:rPr>
              <a:t> σωματίδιο) λαμβάνει ακριβώς την ενέργεια που χρειάζεται</a:t>
            </a:r>
            <a:endParaRPr lang="en-GB" sz="1800" dirty="0">
              <a:ea typeface="Times New Roman" pitchFamily="-112" charset="0"/>
              <a:cs typeface="Times New Roman" pitchFamily="-112" charset="0"/>
            </a:endParaRPr>
          </a:p>
          <a:p>
            <a:pPr marL="355600" indent="-355600" algn="just" eaLnBrk="1" hangingPunct="1">
              <a:lnSpc>
                <a:spcPct val="80000"/>
              </a:lnSpc>
              <a:spcBef>
                <a:spcPct val="50000"/>
              </a:spcBef>
              <a:tabLst>
                <a:tab pos="4221163" algn="l"/>
              </a:tabLst>
            </a:pPr>
            <a:r>
              <a:rPr lang="el-GR" sz="1800" dirty="0">
                <a:ea typeface="Times New Roman" pitchFamily="-112" charset="0"/>
                <a:cs typeface="Times New Roman" pitchFamily="-112" charset="0"/>
              </a:rPr>
              <a:t>Τα σωματίδια βλέπουν δυναμικό </a:t>
            </a:r>
            <a:endParaRPr lang="en-GB" sz="1800" dirty="0">
              <a:ea typeface="Times New Roman" pitchFamily="-112" charset="0"/>
              <a:cs typeface="Times New Roman" pitchFamily="-112" charset="0"/>
            </a:endParaRPr>
          </a:p>
          <a:p>
            <a:pPr marL="355600" indent="-355600" algn="just" eaLnBrk="1" hangingPunct="1">
              <a:lnSpc>
                <a:spcPct val="80000"/>
              </a:lnSpc>
              <a:spcBef>
                <a:spcPct val="50000"/>
              </a:spcBef>
              <a:tabLst>
                <a:tab pos="4221163" algn="l"/>
              </a:tabLst>
            </a:pPr>
            <a:endParaRPr lang="en-GB" sz="1800" dirty="0">
              <a:ea typeface="Times New Roman" pitchFamily="-112" charset="0"/>
              <a:cs typeface="Times New Roman" pitchFamily="-112" charset="0"/>
            </a:endParaRPr>
          </a:p>
          <a:p>
            <a:pPr marL="355600" indent="-355600" algn="just" eaLnBrk="1" hangingPunct="1">
              <a:lnSpc>
                <a:spcPct val="80000"/>
              </a:lnSpc>
              <a:spcBef>
                <a:spcPct val="50000"/>
              </a:spcBef>
              <a:tabLst>
                <a:tab pos="4221163" algn="l"/>
              </a:tabLst>
            </a:pPr>
            <a:r>
              <a:rPr lang="el-GR" sz="1800" dirty="0">
                <a:ea typeface="Times New Roman" pitchFamily="-112" charset="0"/>
                <a:cs typeface="Times New Roman" pitchFamily="-112" charset="0"/>
              </a:rPr>
              <a:t>Χωρίς επιτάχυνση, το σύγχρονο σωματίδιο βρίσκεται στην κυλότητα σε φάση </a:t>
            </a:r>
            <a:r>
              <a:rPr lang="en-GB" sz="1800" b="1" i="1" dirty="0">
                <a:sym typeface="Symbol" pitchFamily="-112" charset="2"/>
              </a:rPr>
              <a:t></a:t>
            </a:r>
            <a:r>
              <a:rPr lang="en-GB" sz="1800" b="1" baseline="-25000" dirty="0">
                <a:sym typeface="Symbol" pitchFamily="-112" charset="2"/>
              </a:rPr>
              <a:t>s </a:t>
            </a:r>
            <a:r>
              <a:rPr lang="en-GB" sz="1800" b="1" dirty="0">
                <a:sym typeface="Symbol" pitchFamily="-112" charset="2"/>
              </a:rPr>
              <a:t>= 0</a:t>
            </a:r>
          </a:p>
          <a:p>
            <a:pPr marL="355600" indent="-355600" algn="just" eaLnBrk="1" hangingPunct="1">
              <a:lnSpc>
                <a:spcPct val="80000"/>
              </a:lnSpc>
              <a:spcBef>
                <a:spcPct val="50000"/>
              </a:spcBef>
              <a:tabLst>
                <a:tab pos="4221163" algn="l"/>
              </a:tabLst>
            </a:pPr>
            <a:r>
              <a:rPr lang="el-GR" sz="1800" dirty="0">
                <a:ea typeface="Times New Roman" pitchFamily="-112" charset="0"/>
                <a:cs typeface="Times New Roman" pitchFamily="-112" charset="0"/>
              </a:rPr>
              <a:t>Για επιτάχυνση, το σύγχρονο σωματίδιο πρέπει να έχει φάση </a:t>
            </a:r>
            <a:r>
              <a:rPr lang="en-GB" sz="1800" b="1" dirty="0"/>
              <a:t>0&lt;</a:t>
            </a:r>
            <a:r>
              <a:rPr lang="en-GB" sz="1800" b="1" i="1" dirty="0">
                <a:sym typeface="Symbol" pitchFamily="-112" charset="2"/>
              </a:rPr>
              <a:t></a:t>
            </a:r>
            <a:r>
              <a:rPr lang="en-GB" sz="1800" b="1" baseline="-25000" dirty="0">
                <a:sym typeface="Symbol" pitchFamily="-112" charset="2"/>
              </a:rPr>
              <a:t>s</a:t>
            </a:r>
            <a:r>
              <a:rPr lang="en-GB" sz="1800" b="1" dirty="0">
                <a:sym typeface="Symbol" pitchFamily="-112" charset="2"/>
              </a:rPr>
              <a:t>&lt;</a:t>
            </a:r>
            <a:r>
              <a:rPr lang="en-GB" sz="1800" b="1" dirty="0" err="1">
                <a:sym typeface="Symbol" pitchFamily="-112" charset="2"/>
              </a:rPr>
              <a:t></a:t>
            </a:r>
            <a:r>
              <a:rPr lang="el-GR" sz="1800" b="1" dirty="0">
                <a:sym typeface="Symbol" pitchFamily="-112" charset="2"/>
              </a:rPr>
              <a:t>, </a:t>
            </a:r>
            <a:r>
              <a:rPr lang="el-GR" sz="1800" dirty="0">
                <a:sym typeface="Symbol" pitchFamily="-112" charset="2"/>
              </a:rPr>
              <a:t>έτσι ώστε να αυξήσει την ενέργεια του κατά</a:t>
            </a:r>
            <a:endParaRPr lang="en-GB" sz="1800" dirty="0">
              <a:ea typeface="Times New Roman" pitchFamily="-112" charset="0"/>
              <a:cs typeface="Times New Roman" pitchFamily="-112" charset="0"/>
              <a:sym typeface="Symbol" pitchFamily="-112" charset="2"/>
            </a:endParaRPr>
          </a:p>
          <a:p>
            <a:pPr marL="355600" indent="-355600" algn="just" eaLnBrk="1" hangingPunct="1">
              <a:lnSpc>
                <a:spcPct val="80000"/>
              </a:lnSpc>
              <a:spcBef>
                <a:spcPct val="50000"/>
              </a:spcBef>
              <a:tabLst>
                <a:tab pos="4221163" algn="l"/>
              </a:tabLst>
            </a:pPr>
            <a:r>
              <a:rPr lang="el-GR" sz="1800" dirty="0">
                <a:ea typeface="Times New Roman" pitchFamily="-112" charset="0"/>
                <a:cs typeface="Times New Roman" pitchFamily="-112" charset="0"/>
                <a:sym typeface="Symbol" pitchFamily="-112" charset="2"/>
              </a:rPr>
              <a:t>Σωματίδια που φθάνουν </a:t>
            </a:r>
            <a:r>
              <a:rPr lang="el-GR" sz="1800" b="1" dirty="0">
                <a:ea typeface="Times New Roman" pitchFamily="-112" charset="0"/>
                <a:cs typeface="Times New Roman" pitchFamily="-112" charset="0"/>
                <a:sym typeface="Symbol" pitchFamily="-112" charset="2"/>
              </a:rPr>
              <a:t>νωρίς </a:t>
            </a:r>
            <a:r>
              <a:rPr lang="el-GR" sz="1800" dirty="0">
                <a:ea typeface="Times New Roman" pitchFamily="-112" charset="0"/>
                <a:cs typeface="Times New Roman" pitchFamily="-112" charset="0"/>
                <a:sym typeface="Symbol" pitchFamily="-112" charset="2"/>
              </a:rPr>
              <a:t>έχουν φάση   </a:t>
            </a:r>
            <a:r>
              <a:rPr lang="en-GB" sz="1800" b="1" i="1" dirty="0">
                <a:sym typeface="Symbol" pitchFamily="-112" charset="2"/>
              </a:rPr>
              <a:t> &lt;</a:t>
            </a:r>
            <a:r>
              <a:rPr lang="en-GB" sz="1800" b="1" i="1" baseline="-25000" dirty="0">
                <a:sym typeface="Symbol" pitchFamily="-112" charset="2"/>
              </a:rPr>
              <a:t>s</a:t>
            </a:r>
            <a:r>
              <a:rPr lang="el-GR" sz="1800" dirty="0">
                <a:sym typeface="Symbol" pitchFamily="-112" charset="2"/>
              </a:rPr>
              <a:t>, άρα παίρνουν </a:t>
            </a:r>
            <a:r>
              <a:rPr lang="el-GR" sz="1800" b="1" dirty="0">
                <a:sym typeface="Symbol" pitchFamily="-112" charset="2"/>
              </a:rPr>
              <a:t>λιγότερη </a:t>
            </a:r>
            <a:r>
              <a:rPr lang="el-GR" sz="1800" dirty="0">
                <a:sym typeface="Symbol" pitchFamily="-112" charset="2"/>
              </a:rPr>
              <a:t>ενέργεια σε σχέση με το σύγχρονο σωματίδιο</a:t>
            </a:r>
            <a:endParaRPr lang="en-GB" sz="1800" baseline="-25000" dirty="0">
              <a:sym typeface="Symbol" pitchFamily="-112" charset="2"/>
            </a:endParaRPr>
          </a:p>
          <a:p>
            <a:pPr marL="355600" indent="-355600" algn="just" eaLnBrk="1" hangingPunct="1">
              <a:lnSpc>
                <a:spcPct val="80000"/>
              </a:lnSpc>
              <a:spcBef>
                <a:spcPct val="50000"/>
              </a:spcBef>
              <a:tabLst>
                <a:tab pos="4221163" algn="l"/>
              </a:tabLst>
            </a:pPr>
            <a:r>
              <a:rPr lang="el-GR" sz="1800" dirty="0">
                <a:ea typeface="Times New Roman" pitchFamily="-112" charset="0"/>
                <a:cs typeface="Times New Roman" pitchFamily="-112" charset="0"/>
                <a:sym typeface="Symbol" pitchFamily="-112" charset="2"/>
              </a:rPr>
              <a:t>Σωματίδια που φθάνουν </a:t>
            </a:r>
            <a:r>
              <a:rPr lang="el-GR" sz="1800" b="1" dirty="0">
                <a:ea typeface="Times New Roman" pitchFamily="-112" charset="0"/>
                <a:cs typeface="Times New Roman" pitchFamily="-112" charset="0"/>
                <a:sym typeface="Symbol" pitchFamily="-112" charset="2"/>
              </a:rPr>
              <a:t>αργά</a:t>
            </a:r>
            <a:r>
              <a:rPr lang="el-GR" sz="1800" dirty="0">
                <a:ea typeface="Times New Roman" pitchFamily="-112" charset="0"/>
                <a:cs typeface="Times New Roman" pitchFamily="-112" charset="0"/>
                <a:sym typeface="Symbol" pitchFamily="-112" charset="2"/>
              </a:rPr>
              <a:t>, έχουν φάση </a:t>
            </a:r>
            <a:r>
              <a:rPr lang="en-GB" sz="1800" b="1" i="1" dirty="0" err="1">
                <a:sym typeface="Symbol" pitchFamily="-112" charset="2"/>
              </a:rPr>
              <a:t></a:t>
            </a:r>
            <a:r>
              <a:rPr lang="el-GR" sz="1800" b="1" i="1" dirty="0">
                <a:sym typeface="Symbol" pitchFamily="-112" charset="2"/>
              </a:rPr>
              <a:t>&gt;</a:t>
            </a:r>
            <a:r>
              <a:rPr lang="en-GB" sz="1800" b="1" i="1" dirty="0">
                <a:sym typeface="Symbol" pitchFamily="-112" charset="2"/>
              </a:rPr>
              <a:t></a:t>
            </a:r>
            <a:r>
              <a:rPr lang="en-GB" sz="1800" b="1" i="1" baseline="-25000" dirty="0">
                <a:sym typeface="Symbol" pitchFamily="-112" charset="2"/>
              </a:rPr>
              <a:t>s</a:t>
            </a:r>
            <a:r>
              <a:rPr lang="el-GR" sz="1800" dirty="0">
                <a:sym typeface="Symbol" pitchFamily="-112" charset="2"/>
              </a:rPr>
              <a:t>, άρα παίρνουν </a:t>
            </a:r>
            <a:r>
              <a:rPr lang="el-GR" sz="1800" b="1" dirty="0">
                <a:sym typeface="Symbol" pitchFamily="-112" charset="2"/>
              </a:rPr>
              <a:t>περισσότερη </a:t>
            </a:r>
            <a:r>
              <a:rPr lang="el-GR" sz="1800" dirty="0">
                <a:sym typeface="Symbol" pitchFamily="-112" charset="2"/>
              </a:rPr>
              <a:t>ενέργεια σε σχέση με το σύγχρονο σωματίδιο</a:t>
            </a:r>
          </a:p>
          <a:p>
            <a:pPr marL="355600" indent="-355600" eaLnBrk="1" hangingPunct="1">
              <a:lnSpc>
                <a:spcPct val="80000"/>
              </a:lnSpc>
              <a:spcBef>
                <a:spcPct val="50000"/>
              </a:spcBef>
              <a:tabLst>
                <a:tab pos="4221163" algn="l"/>
              </a:tabLst>
            </a:pPr>
            <a:r>
              <a:rPr lang="el-GR" sz="1800" dirty="0">
                <a:ea typeface="Times New Roman" pitchFamily="-112" charset="0"/>
                <a:cs typeface="Times New Roman" pitchFamily="-112" charset="0"/>
                <a:sym typeface="Symbol" pitchFamily="-112" charset="2"/>
              </a:rPr>
              <a:t>Τα σωματίδια </a:t>
            </a:r>
            <a:r>
              <a:rPr lang="el-GR" sz="1800" b="1" dirty="0">
                <a:ea typeface="Times New Roman" pitchFamily="-112" charset="0"/>
                <a:cs typeface="Times New Roman" pitchFamily="-112" charset="0"/>
                <a:sym typeface="Symbol" pitchFamily="-112" charset="2"/>
              </a:rPr>
              <a:t>ομαδοποιούνται</a:t>
            </a:r>
            <a:endParaRPr lang="en-GB" sz="1800" b="1" dirty="0">
              <a:ea typeface="Times New Roman" pitchFamily="-112" charset="0"/>
              <a:cs typeface="Times New Roman" pitchFamily="-112" charset="0"/>
              <a:sym typeface="Symbol" pitchFamily="-112" charset="2"/>
            </a:endParaRPr>
          </a:p>
        </p:txBody>
      </p:sp>
      <p:pic>
        <p:nvPicPr>
          <p:cNvPr id="35843" name="Picture 15"/>
          <p:cNvPicPr>
            <a:picLocks noChangeAspect="1" noChangeArrowheads="1"/>
          </p:cNvPicPr>
          <p:nvPr/>
        </p:nvPicPr>
        <p:blipFill>
          <a:blip r:embed="rId4"/>
          <a:srcRect l="4418" t="6177" r="1326"/>
          <a:stretch>
            <a:fillRect/>
          </a:stretch>
        </p:blipFill>
        <p:spPr bwMode="auto">
          <a:xfrm>
            <a:off x="5791200" y="3733800"/>
            <a:ext cx="30480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4" name="Picture 16"/>
          <p:cNvPicPr>
            <a:picLocks noChangeAspect="1" noChangeArrowheads="1"/>
          </p:cNvPicPr>
          <p:nvPr/>
        </p:nvPicPr>
        <p:blipFill>
          <a:blip r:embed="rId5"/>
          <a:srcRect l="4833" t="4778" r="5948" b="2041"/>
          <a:stretch>
            <a:fillRect/>
          </a:stretch>
        </p:blipFill>
        <p:spPr bwMode="auto">
          <a:xfrm>
            <a:off x="5715000" y="838200"/>
            <a:ext cx="34290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5" name="Rectangle 2"/>
          <p:cNvSpPr>
            <a:spLocks noGrp="1" noChangeArrowheads="1"/>
          </p:cNvSpPr>
          <p:nvPr>
            <p:ph type="title"/>
          </p:nvPr>
        </p:nvSpPr>
        <p:spPr>
          <a:xfrm>
            <a:off x="775717" y="116632"/>
            <a:ext cx="7012632" cy="457200"/>
          </a:xfrm>
        </p:spPr>
        <p:txBody>
          <a:bodyPr/>
          <a:lstStyle/>
          <a:p>
            <a:pPr eaLnBrk="1" hangingPunct="1"/>
            <a:r>
              <a:rPr lang="el-GR" sz="5400" dirty="0"/>
              <a:t>Εστίαση Φάσης</a:t>
            </a:r>
            <a:endParaRPr lang="en-US" sz="5400" dirty="0"/>
          </a:p>
        </p:txBody>
      </p:sp>
      <p:pic>
        <p:nvPicPr>
          <p:cNvPr id="35846" name="Picture 1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516721" y="5257801"/>
            <a:ext cx="2627279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7" name="Picture 19" descr="txp_fig.bmp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7"/>
          <a:srcRect/>
          <a:stretch>
            <a:fillRect/>
          </a:stretch>
        </p:blipFill>
        <p:spPr bwMode="auto">
          <a:xfrm>
            <a:off x="762000" y="2895600"/>
            <a:ext cx="4610782" cy="341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8" name="Picture 25" descr="txp_fig.bmp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8"/>
          <a:srcRect/>
          <a:stretch>
            <a:fillRect/>
          </a:stretch>
        </p:blipFill>
        <p:spPr bwMode="auto">
          <a:xfrm>
            <a:off x="1527175" y="4357694"/>
            <a:ext cx="1825625" cy="26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827584" y="76200"/>
            <a:ext cx="6944816" cy="381000"/>
          </a:xfrm>
        </p:spPr>
        <p:txBody>
          <a:bodyPr/>
          <a:lstStyle/>
          <a:p>
            <a:pPr eaLnBrk="1" hangingPunct="1"/>
            <a:r>
              <a:rPr lang="el-GR" dirty="0"/>
              <a:t>Κύκλοτρο</a:t>
            </a:r>
            <a:endParaRPr lang="en-US" dirty="0"/>
          </a:p>
        </p:txBody>
      </p:sp>
      <p:sp>
        <p:nvSpPr>
          <p:cNvPr id="36867" name="Text Box 4"/>
          <p:cNvSpPr txBox="1">
            <a:spLocks noChangeArrowheads="1"/>
          </p:cNvSpPr>
          <p:nvPr/>
        </p:nvSpPr>
        <p:spPr bwMode="auto">
          <a:xfrm>
            <a:off x="6819900" y="5254625"/>
            <a:ext cx="19208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 eaLnBrk="0" hangingPunct="0">
              <a:spcBef>
                <a:spcPct val="50000"/>
              </a:spcBef>
              <a:buClrTx/>
              <a:buSzTx/>
              <a:buFontTx/>
              <a:buNone/>
            </a:pPr>
            <a:endParaRPr lang="en-GB" sz="1800">
              <a:latin typeface="Tahoma" pitchFamily="-112" charset="0"/>
            </a:endParaRPr>
          </a:p>
        </p:txBody>
      </p:sp>
      <p:pic>
        <p:nvPicPr>
          <p:cNvPr id="36869" name="Picture 9" descr="lawrence_cyclotron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477000" y="661988"/>
            <a:ext cx="2667000" cy="177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70" name="Text Box 10"/>
          <p:cNvSpPr txBox="1">
            <a:spLocks noChangeArrowheads="1"/>
          </p:cNvSpPr>
          <p:nvPr/>
        </p:nvSpPr>
        <p:spPr bwMode="auto">
          <a:xfrm>
            <a:off x="6370637" y="1853093"/>
            <a:ext cx="2819400" cy="5632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lnSpc>
                <a:spcPct val="95000"/>
              </a:lnSpc>
              <a:spcBef>
                <a:spcPct val="50000"/>
              </a:spcBef>
              <a:buClrTx/>
              <a:buSzPct val="70000"/>
              <a:buNone/>
            </a:pPr>
            <a:r>
              <a:rPr lang="el-GR" sz="1600" b="1" dirty="0">
                <a:solidFill>
                  <a:schemeClr val="bg1"/>
                </a:solidFill>
              </a:rPr>
              <a:t>Ο </a:t>
            </a:r>
            <a:r>
              <a:rPr lang="en-GB" sz="1600" b="1" dirty="0">
                <a:solidFill>
                  <a:schemeClr val="bg1"/>
                </a:solidFill>
              </a:rPr>
              <a:t>Lawrence </a:t>
            </a:r>
            <a:r>
              <a:rPr lang="el-GR" sz="1600" b="1" dirty="0">
                <a:solidFill>
                  <a:schemeClr val="bg1"/>
                </a:solidFill>
              </a:rPr>
              <a:t>με το κύκλοτρο </a:t>
            </a:r>
            <a:r>
              <a:rPr lang="en-GB" sz="1600" b="1" dirty="0">
                <a:solidFill>
                  <a:schemeClr val="bg1"/>
                </a:solidFill>
              </a:rPr>
              <a:t>1.2</a:t>
            </a:r>
            <a:r>
              <a:rPr lang="el-GR" sz="1600" b="1" dirty="0">
                <a:solidFill>
                  <a:schemeClr val="bg1"/>
                </a:solidFill>
              </a:rPr>
              <a:t> </a:t>
            </a:r>
            <a:r>
              <a:rPr lang="en-GB" sz="1600" b="1" dirty="0">
                <a:solidFill>
                  <a:schemeClr val="bg1"/>
                </a:solidFill>
              </a:rPr>
              <a:t>MeV </a:t>
            </a:r>
            <a:r>
              <a:rPr lang="el-GR" sz="1600" b="1" dirty="0">
                <a:solidFill>
                  <a:schemeClr val="bg1"/>
                </a:solidFill>
              </a:rPr>
              <a:t>του </a:t>
            </a:r>
            <a:r>
              <a:rPr lang="en-GB" sz="1600" b="1" dirty="0">
                <a:solidFill>
                  <a:schemeClr val="bg1"/>
                </a:solidFill>
              </a:rPr>
              <a:t>Berk</a:t>
            </a:r>
            <a:r>
              <a:rPr lang="en-US" sz="1600" b="1" dirty="0">
                <a:solidFill>
                  <a:schemeClr val="bg1"/>
                </a:solidFill>
              </a:rPr>
              <a:t>e</a:t>
            </a:r>
            <a:r>
              <a:rPr lang="en-GB" sz="1600" b="1" dirty="0">
                <a:solidFill>
                  <a:schemeClr val="bg1"/>
                </a:solidFill>
              </a:rPr>
              <a:t>ley</a:t>
            </a:r>
          </a:p>
        </p:txBody>
      </p:sp>
      <p:pic>
        <p:nvPicPr>
          <p:cNvPr id="36871" name="Picture 1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484938" y="5002213"/>
            <a:ext cx="2582862" cy="185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72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79512" y="642516"/>
            <a:ext cx="6120680" cy="5738812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l-GR" sz="1800" dirty="0">
                <a:ea typeface="Times New Roman" pitchFamily="-112" charset="0"/>
                <a:cs typeface="Times New Roman" pitchFamily="-112" charset="0"/>
              </a:rPr>
              <a:t>Ιδέα των </a:t>
            </a:r>
            <a:r>
              <a:rPr lang="en-GB" sz="1800" b="1" dirty="0">
                <a:ea typeface="Times New Roman" pitchFamily="-112" charset="0"/>
                <a:cs typeface="Times New Roman" pitchFamily="-112" charset="0"/>
              </a:rPr>
              <a:t>Lawrence</a:t>
            </a:r>
            <a:r>
              <a:rPr lang="el-GR" sz="1800" b="1" dirty="0">
                <a:ea typeface="Times New Roman" pitchFamily="-112" charset="0"/>
                <a:cs typeface="Times New Roman" pitchFamily="-112" charset="0"/>
              </a:rPr>
              <a:t> </a:t>
            </a:r>
            <a:r>
              <a:rPr lang="el-GR" sz="1800" dirty="0">
                <a:ea typeface="Times New Roman" pitchFamily="-112" charset="0"/>
                <a:cs typeface="Times New Roman" pitchFamily="-112" charset="0"/>
              </a:rPr>
              <a:t>και </a:t>
            </a:r>
            <a:r>
              <a:rPr lang="en-GB" sz="1800" b="1" dirty="0" err="1">
                <a:ea typeface="Times New Roman" pitchFamily="-112" charset="0"/>
                <a:cs typeface="Times New Roman" pitchFamily="-112" charset="0"/>
              </a:rPr>
              <a:t>Edlefsen</a:t>
            </a:r>
            <a:r>
              <a:rPr lang="el-GR" sz="1800" b="1" dirty="0">
                <a:ea typeface="Times New Roman" pitchFamily="-112" charset="0"/>
                <a:cs typeface="Times New Roman" pitchFamily="-112" charset="0"/>
              </a:rPr>
              <a:t> </a:t>
            </a:r>
            <a:r>
              <a:rPr lang="en-GB" sz="1800" dirty="0">
                <a:ea typeface="Times New Roman" pitchFamily="-112" charset="0"/>
                <a:cs typeface="Times New Roman" pitchFamily="-112" charset="0"/>
              </a:rPr>
              <a:t>(1930</a:t>
            </a:r>
            <a:r>
              <a:rPr lang="el-GR" sz="1800" dirty="0">
                <a:ea typeface="Times New Roman" pitchFamily="-112" charset="0"/>
                <a:cs typeface="Times New Roman" pitchFamily="-112" charset="0"/>
              </a:rPr>
              <a:t>), πρώτη κατασκευή των </a:t>
            </a:r>
            <a:r>
              <a:rPr lang="en-GB" sz="1800" b="1" dirty="0">
                <a:ea typeface="Times New Roman" pitchFamily="-112" charset="0"/>
                <a:cs typeface="Times New Roman" pitchFamily="-112" charset="0"/>
              </a:rPr>
              <a:t>Lawrence</a:t>
            </a:r>
            <a:r>
              <a:rPr lang="el-GR" sz="1800" b="1" dirty="0">
                <a:ea typeface="Times New Roman" pitchFamily="-112" charset="0"/>
                <a:cs typeface="Times New Roman" pitchFamily="-112" charset="0"/>
              </a:rPr>
              <a:t> </a:t>
            </a:r>
            <a:r>
              <a:rPr lang="el-GR" sz="1800" dirty="0">
                <a:ea typeface="Times New Roman" pitchFamily="-112" charset="0"/>
                <a:cs typeface="Times New Roman" pitchFamily="-112" charset="0"/>
              </a:rPr>
              <a:t>και </a:t>
            </a:r>
            <a:r>
              <a:rPr lang="en-GB" sz="1800" b="1" dirty="0">
                <a:ea typeface="Times New Roman" pitchFamily="-112" charset="0"/>
                <a:cs typeface="Times New Roman" pitchFamily="-112" charset="0"/>
              </a:rPr>
              <a:t>Livingston</a:t>
            </a:r>
            <a:r>
              <a:rPr lang="en-GB" sz="1800" dirty="0">
                <a:ea typeface="Times New Roman" pitchFamily="-112" charset="0"/>
                <a:cs typeface="Times New Roman" pitchFamily="-112" charset="0"/>
              </a:rPr>
              <a:t>(1932) </a:t>
            </a:r>
          </a:p>
          <a:p>
            <a:pPr eaLnBrk="1" hangingPunct="1">
              <a:lnSpc>
                <a:spcPct val="90000"/>
              </a:lnSpc>
            </a:pPr>
            <a:r>
              <a:rPr lang="el-GR" sz="1800" b="1" dirty="0">
                <a:ea typeface="Times New Roman" pitchFamily="-112" charset="0"/>
                <a:cs typeface="Times New Roman" pitchFamily="-112" charset="0"/>
              </a:rPr>
              <a:t>Σταθερή </a:t>
            </a:r>
            <a:r>
              <a:rPr lang="el-GR" sz="1800" b="1" dirty="0">
                <a:solidFill>
                  <a:srgbClr val="0000FF"/>
                </a:solidFill>
                <a:ea typeface="Times New Roman" pitchFamily="-112" charset="0"/>
                <a:cs typeface="Times New Roman" pitchFamily="-112" charset="0"/>
              </a:rPr>
              <a:t>μαγνητική επαγωγή </a:t>
            </a:r>
            <a:r>
              <a:rPr lang="en-GB" sz="1800" dirty="0">
                <a:ea typeface="Times New Roman" pitchFamily="-112" charset="0"/>
                <a:cs typeface="Times New Roman" pitchFamily="-112" charset="0"/>
              </a:rPr>
              <a:t>B </a:t>
            </a:r>
            <a:r>
              <a:rPr lang="el-GR" sz="1800" dirty="0">
                <a:ea typeface="Times New Roman" pitchFamily="-112" charset="0"/>
                <a:cs typeface="Times New Roman" pitchFamily="-112" charset="0"/>
              </a:rPr>
              <a:t>από μαγνήτη σε σχήμα </a:t>
            </a:r>
            <a:r>
              <a:rPr lang="en-GB" sz="1800" b="1" dirty="0">
                <a:ea typeface="Times New Roman" pitchFamily="-112" charset="0"/>
                <a:cs typeface="Times New Roman" pitchFamily="-112" charset="0"/>
              </a:rPr>
              <a:t>H</a:t>
            </a:r>
            <a:r>
              <a:rPr lang="el-GR" sz="1800" dirty="0">
                <a:ea typeface="Times New Roman" pitchFamily="-112" charset="0"/>
                <a:cs typeface="Times New Roman" pitchFamily="-112" charset="0"/>
              </a:rPr>
              <a:t> με </a:t>
            </a:r>
            <a:r>
              <a:rPr lang="el-GR" sz="1800" b="1" dirty="0">
                <a:ea typeface="Times New Roman" pitchFamily="-112" charset="0"/>
                <a:cs typeface="Times New Roman" pitchFamily="-112" charset="0"/>
              </a:rPr>
              <a:t>κυκλοτρονική συχνότητα </a:t>
            </a:r>
            <a:r>
              <a:rPr lang="el-GR" sz="1800" dirty="0">
                <a:ea typeface="Times New Roman" pitchFamily="-112" charset="0"/>
                <a:cs typeface="Times New Roman" pitchFamily="-112" charset="0"/>
              </a:rPr>
              <a:t>και </a:t>
            </a:r>
            <a:r>
              <a:rPr lang="el-GR" sz="1800" b="1" dirty="0">
                <a:ea typeface="Times New Roman" pitchFamily="-112" charset="0"/>
                <a:cs typeface="Times New Roman" pitchFamily="-112" charset="0"/>
              </a:rPr>
              <a:t>ακτίνα</a:t>
            </a:r>
            <a:r>
              <a:rPr lang="el-GR" sz="1800" dirty="0">
                <a:ea typeface="Times New Roman" pitchFamily="-112" charset="0"/>
                <a:cs typeface="Times New Roman" pitchFamily="-112" charset="0"/>
              </a:rPr>
              <a:t> που </a:t>
            </a:r>
            <a:r>
              <a:rPr lang="el-GR" sz="1800" b="1" dirty="0">
                <a:ea typeface="Times New Roman" pitchFamily="-112" charset="0"/>
                <a:cs typeface="Times New Roman" pitchFamily="-112" charset="0"/>
              </a:rPr>
              <a:t>αυξάνεται</a:t>
            </a:r>
            <a:r>
              <a:rPr lang="el-GR" sz="1800" dirty="0">
                <a:ea typeface="Times New Roman" pitchFamily="-112" charset="0"/>
                <a:cs typeface="Times New Roman" pitchFamily="-112" charset="0"/>
              </a:rPr>
              <a:t> με την </a:t>
            </a:r>
            <a:r>
              <a:rPr lang="el-GR" sz="1800" b="1" dirty="0">
                <a:ea typeface="Times New Roman" pitchFamily="-112" charset="0"/>
                <a:cs typeface="Times New Roman" pitchFamily="-112" charset="0"/>
              </a:rPr>
              <a:t>ταχύτητα (</a:t>
            </a:r>
            <a:r>
              <a:rPr lang="el-GR" sz="1800" dirty="0">
                <a:ea typeface="Times New Roman" pitchFamily="-112" charset="0"/>
                <a:cs typeface="Times New Roman" pitchFamily="-112" charset="0"/>
              </a:rPr>
              <a:t>σπειροειδείς τροχιές για μη σχετικιστικά σωματίδια)</a:t>
            </a:r>
            <a:endParaRPr lang="en-GB" sz="1800" dirty="0">
              <a:ea typeface="Times New Roman" pitchFamily="-112" charset="0"/>
              <a:cs typeface="Times New Roman" pitchFamily="-112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l-GR" sz="1800" dirty="0">
                <a:ea typeface="Times New Roman" pitchFamily="-112" charset="0"/>
                <a:cs typeface="Times New Roman" pitchFamily="-112" charset="0"/>
              </a:rPr>
              <a:t>Η </a:t>
            </a:r>
            <a:r>
              <a:rPr lang="el-GR" sz="1800" b="1" dirty="0">
                <a:ea typeface="Times New Roman" pitchFamily="-112" charset="0"/>
                <a:cs typeface="Times New Roman" pitchFamily="-112" charset="0"/>
              </a:rPr>
              <a:t>συχνότητα επιτάχυνσης </a:t>
            </a:r>
            <a:r>
              <a:rPr lang="el-GR" sz="1800" dirty="0">
                <a:ea typeface="Times New Roman" pitchFamily="-112" charset="0"/>
                <a:cs typeface="Times New Roman" pitchFamily="-112" charset="0"/>
              </a:rPr>
              <a:t>(τάση) </a:t>
            </a:r>
            <a:r>
              <a:rPr lang="el-GR" sz="1800" b="1" dirty="0">
                <a:ea typeface="Times New Roman" pitchFamily="-112" charset="0"/>
                <a:cs typeface="Times New Roman" pitchFamily="-112" charset="0"/>
              </a:rPr>
              <a:t>σύγχρονη</a:t>
            </a:r>
            <a:r>
              <a:rPr lang="el-GR" sz="1800" dirty="0">
                <a:ea typeface="Times New Roman" pitchFamily="-112" charset="0"/>
                <a:cs typeface="Times New Roman" pitchFamily="-112" charset="0"/>
              </a:rPr>
              <a:t> με το πέρασμα του σωματιδίου στο χάσμα</a:t>
            </a:r>
            <a:endParaRPr lang="el-GR" sz="1800" dirty="0"/>
          </a:p>
          <a:p>
            <a:pPr eaLnBrk="1" hangingPunct="1">
              <a:lnSpc>
                <a:spcPct val="90000"/>
              </a:lnSpc>
            </a:pPr>
            <a:r>
              <a:rPr lang="el-GR" sz="1800" b="1" dirty="0">
                <a:ea typeface="Times New Roman" pitchFamily="-112" charset="0"/>
                <a:cs typeface="Times New Roman" pitchFamily="-112" charset="0"/>
              </a:rPr>
              <a:t>Επιτάχυνση βαρέων σωματιδίων </a:t>
            </a:r>
            <a:r>
              <a:rPr lang="el-GR" sz="1800" dirty="0">
                <a:ea typeface="Times New Roman" pitchFamily="-112" charset="0"/>
                <a:cs typeface="Times New Roman" pitchFamily="-112" charset="0"/>
              </a:rPr>
              <a:t>σε χαμηλές ενέργειες </a:t>
            </a:r>
            <a:r>
              <a:rPr lang="en-GB" sz="1800" dirty="0">
                <a:ea typeface="Times New Roman" pitchFamily="-112" charset="0"/>
                <a:cs typeface="Times New Roman" pitchFamily="-112" charset="0"/>
              </a:rPr>
              <a:t>~ 20</a:t>
            </a:r>
            <a:r>
              <a:rPr lang="el-GR" sz="1800" dirty="0">
                <a:ea typeface="Times New Roman" pitchFamily="-112" charset="0"/>
                <a:cs typeface="Times New Roman" pitchFamily="-112" charset="0"/>
              </a:rPr>
              <a:t> </a:t>
            </a:r>
            <a:r>
              <a:rPr lang="en-GB" sz="1800" dirty="0">
                <a:ea typeface="Times New Roman" pitchFamily="-112" charset="0"/>
                <a:cs typeface="Times New Roman" pitchFamily="-112" charset="0"/>
              </a:rPr>
              <a:t>MeV</a:t>
            </a:r>
            <a:endParaRPr lang="en-GB" sz="1800" dirty="0"/>
          </a:p>
        </p:txBody>
      </p:sp>
      <p:pic>
        <p:nvPicPr>
          <p:cNvPr id="36873" name="Picture 18" descr="txp_fig.bmp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7"/>
          <a:srcRect/>
          <a:stretch>
            <a:fillRect/>
          </a:stretch>
        </p:blipFill>
        <p:spPr bwMode="auto">
          <a:xfrm>
            <a:off x="4322985" y="2493399"/>
            <a:ext cx="1977207" cy="274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4" name="Picture 20" descr="txp_fig.bmp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8"/>
          <a:srcRect/>
          <a:stretch>
            <a:fillRect/>
          </a:stretch>
        </p:blipFill>
        <p:spPr bwMode="auto">
          <a:xfrm>
            <a:off x="3491880" y="1951338"/>
            <a:ext cx="1371600" cy="295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8" descr="cyclotron">
            <a:extLst>
              <a:ext uri="{FF2B5EF4-FFF2-40B4-BE49-F238E27FC236}">
                <a16:creationId xmlns:a16="http://schemas.microsoft.com/office/drawing/2014/main" id="{3FB74E55-9D85-2F46-A3EF-AF9B7DAD9E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461218" y="2459038"/>
            <a:ext cx="2652619" cy="2266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827584" y="76200"/>
            <a:ext cx="6944816" cy="381000"/>
          </a:xfrm>
        </p:spPr>
        <p:txBody>
          <a:bodyPr/>
          <a:lstStyle/>
          <a:p>
            <a:pPr eaLnBrk="1" hangingPunct="1"/>
            <a:r>
              <a:rPr lang="el-GR" dirty="0"/>
              <a:t>Κύκλοτρο</a:t>
            </a:r>
            <a:endParaRPr lang="en-US" dirty="0"/>
          </a:p>
        </p:txBody>
      </p:sp>
      <p:sp>
        <p:nvSpPr>
          <p:cNvPr id="36867" name="Text Box 4"/>
          <p:cNvSpPr txBox="1">
            <a:spLocks noChangeArrowheads="1"/>
          </p:cNvSpPr>
          <p:nvPr/>
        </p:nvSpPr>
        <p:spPr bwMode="auto">
          <a:xfrm>
            <a:off x="6819900" y="5254625"/>
            <a:ext cx="19208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 eaLnBrk="0" hangingPunct="0">
              <a:spcBef>
                <a:spcPct val="50000"/>
              </a:spcBef>
              <a:buClrTx/>
              <a:buSzTx/>
              <a:buFontTx/>
              <a:buNone/>
            </a:pPr>
            <a:endParaRPr lang="en-GB" sz="1800">
              <a:latin typeface="Tahoma" pitchFamily="-112" charset="0"/>
            </a:endParaRPr>
          </a:p>
        </p:txBody>
      </p:sp>
      <p:pic>
        <p:nvPicPr>
          <p:cNvPr id="36869" name="Picture 9" descr="lawrence_cyclotron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477000" y="661988"/>
            <a:ext cx="2667000" cy="177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70" name="Text Box 10"/>
          <p:cNvSpPr txBox="1">
            <a:spLocks noChangeArrowheads="1"/>
          </p:cNvSpPr>
          <p:nvPr/>
        </p:nvSpPr>
        <p:spPr bwMode="auto">
          <a:xfrm>
            <a:off x="6370637" y="1853093"/>
            <a:ext cx="2819400" cy="5632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lnSpc>
                <a:spcPct val="95000"/>
              </a:lnSpc>
              <a:spcBef>
                <a:spcPct val="50000"/>
              </a:spcBef>
              <a:buClrTx/>
              <a:buSzPct val="70000"/>
              <a:buNone/>
            </a:pPr>
            <a:r>
              <a:rPr lang="el-GR" sz="1600" b="1" dirty="0">
                <a:solidFill>
                  <a:schemeClr val="bg1"/>
                </a:solidFill>
              </a:rPr>
              <a:t>Ο </a:t>
            </a:r>
            <a:r>
              <a:rPr lang="en-GB" sz="1600" b="1" dirty="0">
                <a:solidFill>
                  <a:schemeClr val="bg1"/>
                </a:solidFill>
              </a:rPr>
              <a:t>Lawrence </a:t>
            </a:r>
            <a:r>
              <a:rPr lang="el-GR" sz="1600" b="1" dirty="0">
                <a:solidFill>
                  <a:schemeClr val="bg1"/>
                </a:solidFill>
              </a:rPr>
              <a:t>με το κύκλοτρο </a:t>
            </a:r>
            <a:r>
              <a:rPr lang="en-GB" sz="1600" b="1" dirty="0">
                <a:solidFill>
                  <a:schemeClr val="bg1"/>
                </a:solidFill>
              </a:rPr>
              <a:t>1.2</a:t>
            </a:r>
            <a:r>
              <a:rPr lang="el-GR" sz="1600" b="1" dirty="0">
                <a:solidFill>
                  <a:schemeClr val="bg1"/>
                </a:solidFill>
              </a:rPr>
              <a:t> </a:t>
            </a:r>
            <a:r>
              <a:rPr lang="en-GB" sz="1600" b="1" dirty="0">
                <a:solidFill>
                  <a:schemeClr val="bg1"/>
                </a:solidFill>
              </a:rPr>
              <a:t>MeV </a:t>
            </a:r>
            <a:r>
              <a:rPr lang="el-GR" sz="1600" b="1" dirty="0">
                <a:solidFill>
                  <a:schemeClr val="bg1"/>
                </a:solidFill>
              </a:rPr>
              <a:t>του </a:t>
            </a:r>
            <a:r>
              <a:rPr lang="en-GB" sz="1600" b="1" dirty="0">
                <a:solidFill>
                  <a:schemeClr val="bg1"/>
                </a:solidFill>
              </a:rPr>
              <a:t>Berk</a:t>
            </a:r>
            <a:r>
              <a:rPr lang="en-US" sz="1600" b="1" dirty="0">
                <a:solidFill>
                  <a:schemeClr val="bg1"/>
                </a:solidFill>
              </a:rPr>
              <a:t>e</a:t>
            </a:r>
            <a:r>
              <a:rPr lang="en-GB" sz="1600" b="1" dirty="0">
                <a:solidFill>
                  <a:schemeClr val="bg1"/>
                </a:solidFill>
              </a:rPr>
              <a:t>ley</a:t>
            </a:r>
          </a:p>
        </p:txBody>
      </p:sp>
      <p:pic>
        <p:nvPicPr>
          <p:cNvPr id="36871" name="Picture 16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484938" y="5002213"/>
            <a:ext cx="2582862" cy="185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72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79512" y="642516"/>
            <a:ext cx="6120680" cy="5738812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l-GR" sz="1800" dirty="0">
                <a:ea typeface="Times New Roman" pitchFamily="-112" charset="0"/>
                <a:cs typeface="Times New Roman" pitchFamily="-112" charset="0"/>
              </a:rPr>
              <a:t>Ιδέα των </a:t>
            </a:r>
            <a:r>
              <a:rPr lang="en-GB" sz="1800" b="1" dirty="0">
                <a:ea typeface="Times New Roman" pitchFamily="-112" charset="0"/>
                <a:cs typeface="Times New Roman" pitchFamily="-112" charset="0"/>
              </a:rPr>
              <a:t>Lawrence</a:t>
            </a:r>
            <a:r>
              <a:rPr lang="el-GR" sz="1800" b="1" dirty="0">
                <a:ea typeface="Times New Roman" pitchFamily="-112" charset="0"/>
                <a:cs typeface="Times New Roman" pitchFamily="-112" charset="0"/>
              </a:rPr>
              <a:t> </a:t>
            </a:r>
            <a:r>
              <a:rPr lang="el-GR" sz="1800" dirty="0">
                <a:ea typeface="Times New Roman" pitchFamily="-112" charset="0"/>
                <a:cs typeface="Times New Roman" pitchFamily="-112" charset="0"/>
              </a:rPr>
              <a:t>και </a:t>
            </a:r>
            <a:r>
              <a:rPr lang="en-GB" sz="1800" b="1" dirty="0" err="1">
                <a:ea typeface="Times New Roman" pitchFamily="-112" charset="0"/>
                <a:cs typeface="Times New Roman" pitchFamily="-112" charset="0"/>
              </a:rPr>
              <a:t>Edlefsen</a:t>
            </a:r>
            <a:r>
              <a:rPr lang="el-GR" sz="1800" b="1" dirty="0">
                <a:ea typeface="Times New Roman" pitchFamily="-112" charset="0"/>
                <a:cs typeface="Times New Roman" pitchFamily="-112" charset="0"/>
              </a:rPr>
              <a:t> </a:t>
            </a:r>
            <a:r>
              <a:rPr lang="en-GB" sz="1800" dirty="0">
                <a:ea typeface="Times New Roman" pitchFamily="-112" charset="0"/>
                <a:cs typeface="Times New Roman" pitchFamily="-112" charset="0"/>
              </a:rPr>
              <a:t>(1930</a:t>
            </a:r>
            <a:r>
              <a:rPr lang="el-GR" sz="1800" dirty="0">
                <a:ea typeface="Times New Roman" pitchFamily="-112" charset="0"/>
                <a:cs typeface="Times New Roman" pitchFamily="-112" charset="0"/>
              </a:rPr>
              <a:t>), πρώτη κατασκευή των </a:t>
            </a:r>
            <a:r>
              <a:rPr lang="en-GB" sz="1800" b="1" dirty="0">
                <a:ea typeface="Times New Roman" pitchFamily="-112" charset="0"/>
                <a:cs typeface="Times New Roman" pitchFamily="-112" charset="0"/>
              </a:rPr>
              <a:t>Lawrence</a:t>
            </a:r>
            <a:r>
              <a:rPr lang="el-GR" sz="1800" b="1" dirty="0">
                <a:ea typeface="Times New Roman" pitchFamily="-112" charset="0"/>
                <a:cs typeface="Times New Roman" pitchFamily="-112" charset="0"/>
              </a:rPr>
              <a:t> </a:t>
            </a:r>
            <a:r>
              <a:rPr lang="el-GR" sz="1800" dirty="0">
                <a:ea typeface="Times New Roman" pitchFamily="-112" charset="0"/>
                <a:cs typeface="Times New Roman" pitchFamily="-112" charset="0"/>
              </a:rPr>
              <a:t>και </a:t>
            </a:r>
            <a:r>
              <a:rPr lang="en-GB" sz="1800" b="1" dirty="0">
                <a:ea typeface="Times New Roman" pitchFamily="-112" charset="0"/>
                <a:cs typeface="Times New Roman" pitchFamily="-112" charset="0"/>
              </a:rPr>
              <a:t>Livingston</a:t>
            </a:r>
            <a:r>
              <a:rPr lang="en-GB" sz="1800" dirty="0">
                <a:ea typeface="Times New Roman" pitchFamily="-112" charset="0"/>
                <a:cs typeface="Times New Roman" pitchFamily="-112" charset="0"/>
              </a:rPr>
              <a:t>(1932) </a:t>
            </a:r>
          </a:p>
          <a:p>
            <a:pPr eaLnBrk="1" hangingPunct="1">
              <a:lnSpc>
                <a:spcPct val="90000"/>
              </a:lnSpc>
            </a:pPr>
            <a:r>
              <a:rPr lang="el-GR" sz="1800" b="1" dirty="0">
                <a:ea typeface="Times New Roman" pitchFamily="-112" charset="0"/>
                <a:cs typeface="Times New Roman" pitchFamily="-112" charset="0"/>
              </a:rPr>
              <a:t>Σταθερή </a:t>
            </a:r>
            <a:r>
              <a:rPr lang="el-GR" sz="1800" b="1" dirty="0">
                <a:solidFill>
                  <a:srgbClr val="0000FF"/>
                </a:solidFill>
                <a:ea typeface="Times New Roman" pitchFamily="-112" charset="0"/>
                <a:cs typeface="Times New Roman" pitchFamily="-112" charset="0"/>
              </a:rPr>
              <a:t>μαγνητική επαγωγή </a:t>
            </a:r>
            <a:r>
              <a:rPr lang="en-GB" sz="1800" dirty="0">
                <a:ea typeface="Times New Roman" pitchFamily="-112" charset="0"/>
                <a:cs typeface="Times New Roman" pitchFamily="-112" charset="0"/>
              </a:rPr>
              <a:t>B </a:t>
            </a:r>
            <a:r>
              <a:rPr lang="el-GR" sz="1800" dirty="0">
                <a:ea typeface="Times New Roman" pitchFamily="-112" charset="0"/>
                <a:cs typeface="Times New Roman" pitchFamily="-112" charset="0"/>
              </a:rPr>
              <a:t>από μαγνήτη σε σχήμα </a:t>
            </a:r>
            <a:r>
              <a:rPr lang="en-GB" sz="1800" b="1" dirty="0">
                <a:ea typeface="Times New Roman" pitchFamily="-112" charset="0"/>
                <a:cs typeface="Times New Roman" pitchFamily="-112" charset="0"/>
              </a:rPr>
              <a:t>H</a:t>
            </a:r>
            <a:r>
              <a:rPr lang="el-GR" sz="1800" dirty="0">
                <a:ea typeface="Times New Roman" pitchFamily="-112" charset="0"/>
                <a:cs typeface="Times New Roman" pitchFamily="-112" charset="0"/>
              </a:rPr>
              <a:t> με </a:t>
            </a:r>
            <a:r>
              <a:rPr lang="el-GR" sz="1800" b="1" dirty="0">
                <a:ea typeface="Times New Roman" pitchFamily="-112" charset="0"/>
                <a:cs typeface="Times New Roman" pitchFamily="-112" charset="0"/>
              </a:rPr>
              <a:t>κυκλοτρονική συχνότητα </a:t>
            </a:r>
            <a:r>
              <a:rPr lang="el-GR" sz="1800" dirty="0">
                <a:ea typeface="Times New Roman" pitchFamily="-112" charset="0"/>
                <a:cs typeface="Times New Roman" pitchFamily="-112" charset="0"/>
              </a:rPr>
              <a:t>και </a:t>
            </a:r>
            <a:r>
              <a:rPr lang="el-GR" sz="1800" b="1" dirty="0">
                <a:ea typeface="Times New Roman" pitchFamily="-112" charset="0"/>
                <a:cs typeface="Times New Roman" pitchFamily="-112" charset="0"/>
              </a:rPr>
              <a:t>ακτίνα</a:t>
            </a:r>
            <a:r>
              <a:rPr lang="el-GR" sz="1800" dirty="0">
                <a:ea typeface="Times New Roman" pitchFamily="-112" charset="0"/>
                <a:cs typeface="Times New Roman" pitchFamily="-112" charset="0"/>
              </a:rPr>
              <a:t> που </a:t>
            </a:r>
            <a:r>
              <a:rPr lang="el-GR" sz="1800" b="1" dirty="0">
                <a:ea typeface="Times New Roman" pitchFamily="-112" charset="0"/>
                <a:cs typeface="Times New Roman" pitchFamily="-112" charset="0"/>
              </a:rPr>
              <a:t>αυξάνεται</a:t>
            </a:r>
            <a:r>
              <a:rPr lang="el-GR" sz="1800" dirty="0">
                <a:ea typeface="Times New Roman" pitchFamily="-112" charset="0"/>
                <a:cs typeface="Times New Roman" pitchFamily="-112" charset="0"/>
              </a:rPr>
              <a:t> με την </a:t>
            </a:r>
            <a:r>
              <a:rPr lang="el-GR" sz="1800" b="1" dirty="0">
                <a:ea typeface="Times New Roman" pitchFamily="-112" charset="0"/>
                <a:cs typeface="Times New Roman" pitchFamily="-112" charset="0"/>
              </a:rPr>
              <a:t>ταχύτητα (</a:t>
            </a:r>
            <a:r>
              <a:rPr lang="el-GR" sz="1800" dirty="0">
                <a:ea typeface="Times New Roman" pitchFamily="-112" charset="0"/>
                <a:cs typeface="Times New Roman" pitchFamily="-112" charset="0"/>
              </a:rPr>
              <a:t>σπειροειδείς τροχιές για μη σχετικιστικά σωματίδια)</a:t>
            </a:r>
            <a:endParaRPr lang="en-GB" sz="1800" dirty="0">
              <a:ea typeface="Times New Roman" pitchFamily="-112" charset="0"/>
              <a:cs typeface="Times New Roman" pitchFamily="-112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l-GR" sz="1800" dirty="0">
                <a:ea typeface="Times New Roman" pitchFamily="-112" charset="0"/>
                <a:cs typeface="Times New Roman" pitchFamily="-112" charset="0"/>
              </a:rPr>
              <a:t>Η </a:t>
            </a:r>
            <a:r>
              <a:rPr lang="el-GR" sz="1800" b="1" dirty="0">
                <a:ea typeface="Times New Roman" pitchFamily="-112" charset="0"/>
                <a:cs typeface="Times New Roman" pitchFamily="-112" charset="0"/>
              </a:rPr>
              <a:t>συχνότητα επιτάχυνσης </a:t>
            </a:r>
            <a:r>
              <a:rPr lang="el-GR" sz="1800" dirty="0">
                <a:ea typeface="Times New Roman" pitchFamily="-112" charset="0"/>
                <a:cs typeface="Times New Roman" pitchFamily="-112" charset="0"/>
              </a:rPr>
              <a:t>(τάση) </a:t>
            </a:r>
            <a:r>
              <a:rPr lang="el-GR" sz="1800" b="1" dirty="0">
                <a:ea typeface="Times New Roman" pitchFamily="-112" charset="0"/>
                <a:cs typeface="Times New Roman" pitchFamily="-112" charset="0"/>
              </a:rPr>
              <a:t>σύγχρονη</a:t>
            </a:r>
            <a:r>
              <a:rPr lang="el-GR" sz="1800" dirty="0">
                <a:ea typeface="Times New Roman" pitchFamily="-112" charset="0"/>
                <a:cs typeface="Times New Roman" pitchFamily="-112" charset="0"/>
              </a:rPr>
              <a:t> με το πέρασμα του σωματιδίου στο χάσμα</a:t>
            </a:r>
            <a:endParaRPr lang="el-GR" sz="1800" dirty="0"/>
          </a:p>
          <a:p>
            <a:pPr eaLnBrk="1" hangingPunct="1">
              <a:lnSpc>
                <a:spcPct val="90000"/>
              </a:lnSpc>
            </a:pPr>
            <a:r>
              <a:rPr lang="el-GR" sz="1800" b="1" dirty="0">
                <a:ea typeface="Times New Roman" pitchFamily="-112" charset="0"/>
                <a:cs typeface="Times New Roman" pitchFamily="-112" charset="0"/>
              </a:rPr>
              <a:t>Επιτάχυνση βαρέων σωματιδίων </a:t>
            </a:r>
            <a:r>
              <a:rPr lang="el-GR" sz="1800" dirty="0">
                <a:ea typeface="Times New Roman" pitchFamily="-112" charset="0"/>
                <a:cs typeface="Times New Roman" pitchFamily="-112" charset="0"/>
              </a:rPr>
              <a:t>σε χαμηλές ενέργειες </a:t>
            </a:r>
            <a:r>
              <a:rPr lang="en-GB" sz="1800" dirty="0">
                <a:ea typeface="Times New Roman" pitchFamily="-112" charset="0"/>
                <a:cs typeface="Times New Roman" pitchFamily="-112" charset="0"/>
              </a:rPr>
              <a:t>~ 20</a:t>
            </a:r>
            <a:r>
              <a:rPr lang="el-GR" sz="1800" dirty="0">
                <a:ea typeface="Times New Roman" pitchFamily="-112" charset="0"/>
                <a:cs typeface="Times New Roman" pitchFamily="-112" charset="0"/>
              </a:rPr>
              <a:t> </a:t>
            </a:r>
            <a:r>
              <a:rPr lang="en-GB" sz="1800" dirty="0">
                <a:ea typeface="Times New Roman" pitchFamily="-112" charset="0"/>
                <a:cs typeface="Times New Roman" pitchFamily="-112" charset="0"/>
              </a:rPr>
              <a:t>MeV</a:t>
            </a:r>
            <a:endParaRPr lang="en-GB" sz="1800" dirty="0"/>
          </a:p>
          <a:p>
            <a:pPr eaLnBrk="1" hangingPunct="1">
              <a:lnSpc>
                <a:spcPct val="90000"/>
              </a:lnSpc>
            </a:pPr>
            <a:r>
              <a:rPr lang="el-GR" sz="1800" dirty="0"/>
              <a:t>Για υψηλότερες ενέργειες (</a:t>
            </a:r>
            <a:r>
              <a:rPr lang="el-GR" sz="1800" dirty="0">
                <a:ea typeface="Times New Roman" pitchFamily="-112" charset="0"/>
                <a:cs typeface="Times New Roman" pitchFamily="-112" charset="0"/>
              </a:rPr>
              <a:t>σχετικιστικά σωματίδια), η συχνότητα μειώνεται με τη μάζα</a:t>
            </a:r>
            <a:endParaRPr lang="el-GR" sz="1800" dirty="0"/>
          </a:p>
          <a:p>
            <a:pPr eaLnBrk="1" hangingPunct="1">
              <a:lnSpc>
                <a:spcPct val="90000"/>
              </a:lnSpc>
            </a:pPr>
            <a:r>
              <a:rPr lang="el-GR" sz="1800" dirty="0"/>
              <a:t>Αρχή </a:t>
            </a:r>
            <a:r>
              <a:rPr lang="el-GR" sz="1800" b="1" dirty="0"/>
              <a:t>συγχρονισμού κυκλότρου </a:t>
            </a:r>
            <a:r>
              <a:rPr lang="en-GB" sz="1800" dirty="0"/>
              <a:t>(</a:t>
            </a:r>
            <a:r>
              <a:rPr lang="en-GB" sz="1800" b="1" dirty="0"/>
              <a:t>McMillan</a:t>
            </a:r>
            <a:r>
              <a:rPr lang="el-GR" sz="1800" dirty="0"/>
              <a:t> και </a:t>
            </a:r>
            <a:r>
              <a:rPr lang="en-GB" sz="1800" b="1" dirty="0" err="1"/>
              <a:t>Veksle</a:t>
            </a:r>
            <a:r>
              <a:rPr lang="en-GB" sz="1800" dirty="0" err="1"/>
              <a:t>r</a:t>
            </a:r>
            <a:r>
              <a:rPr lang="en-GB" sz="1800" dirty="0"/>
              <a:t>, 1945):</a:t>
            </a:r>
            <a:r>
              <a:rPr lang="el-GR" sz="1800" dirty="0"/>
              <a:t> η ραδιοσυχνότητα πρέπει να μειώνεται με την ενέργεια (μάζα)</a:t>
            </a:r>
            <a:endParaRPr lang="en-GB" sz="1800" dirty="0"/>
          </a:p>
          <a:p>
            <a:pPr eaLnBrk="1" hangingPunct="1">
              <a:lnSpc>
                <a:spcPct val="90000"/>
              </a:lnSpc>
            </a:pPr>
            <a:r>
              <a:rPr lang="el-GR" sz="1800" dirty="0"/>
              <a:t>Η παραπάνω αρχή επιβάλει διαφορετικές συχνότητες για διαφορετικό είδος σωματιδίων</a:t>
            </a:r>
          </a:p>
          <a:p>
            <a:pPr eaLnBrk="1" hangingPunct="1">
              <a:lnSpc>
                <a:spcPct val="90000"/>
              </a:lnSpc>
            </a:pPr>
            <a:r>
              <a:rPr lang="el-GR" sz="1800" dirty="0"/>
              <a:t>Αρχή </a:t>
            </a:r>
            <a:r>
              <a:rPr lang="el-GR" sz="1800" b="1" dirty="0"/>
              <a:t>ισοκύκλοτρου</a:t>
            </a:r>
            <a:r>
              <a:rPr lang="en-US" sz="1800" b="1" dirty="0"/>
              <a:t>:</a:t>
            </a:r>
            <a:r>
              <a:rPr lang="el-GR" sz="1800" dirty="0"/>
              <a:t>	       	        .     Ενέργειες έως 600 </a:t>
            </a:r>
            <a:r>
              <a:rPr lang="en-GB" sz="1800" dirty="0">
                <a:ea typeface="Times New Roman" pitchFamily="-112" charset="0"/>
                <a:cs typeface="Times New Roman" pitchFamily="-112" charset="0"/>
              </a:rPr>
              <a:t>MeV</a:t>
            </a:r>
            <a:r>
              <a:rPr lang="el-GR" sz="1800" dirty="0">
                <a:ea typeface="Times New Roman" pitchFamily="-112" charset="0"/>
                <a:cs typeface="Times New Roman" pitchFamily="-112" charset="0"/>
              </a:rPr>
              <a:t> επιτυγχάνονται, όμως </a:t>
            </a:r>
            <a:r>
              <a:rPr lang="el-GR" sz="1800" dirty="0"/>
              <a:t>σφάλματα του μαγνητικού πεδίου αποεστιάζουν τα σωματίδια (δημιουργία απωλειών)</a:t>
            </a:r>
            <a:endParaRPr lang="en-GB" sz="1800" dirty="0"/>
          </a:p>
        </p:txBody>
      </p:sp>
      <p:pic>
        <p:nvPicPr>
          <p:cNvPr id="36873" name="Picture 18" descr="txp_fig.bmp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9"/>
          <a:srcRect/>
          <a:stretch>
            <a:fillRect/>
          </a:stretch>
        </p:blipFill>
        <p:spPr bwMode="auto">
          <a:xfrm>
            <a:off x="4322985" y="2493399"/>
            <a:ext cx="1977207" cy="274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4" name="Picture 20" descr="txp_fig.bmp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0"/>
          <a:srcRect/>
          <a:stretch>
            <a:fillRect/>
          </a:stretch>
        </p:blipFill>
        <p:spPr bwMode="auto">
          <a:xfrm>
            <a:off x="3491880" y="1951338"/>
            <a:ext cx="1371600" cy="295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5" name="Picture 22" descr="txp_fig.bmp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1"/>
          <a:srcRect/>
          <a:stretch>
            <a:fillRect/>
          </a:stretch>
        </p:blipFill>
        <p:spPr bwMode="auto">
          <a:xfrm>
            <a:off x="2339752" y="4434888"/>
            <a:ext cx="1296144" cy="290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6" name="Picture 24" descr="txp_fig.bmp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2"/>
          <a:srcRect/>
          <a:stretch>
            <a:fillRect/>
          </a:stretch>
        </p:blipFill>
        <p:spPr bwMode="auto">
          <a:xfrm>
            <a:off x="2915816" y="5229200"/>
            <a:ext cx="1524000" cy="3277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8" descr="cyclotron">
            <a:extLst>
              <a:ext uri="{FF2B5EF4-FFF2-40B4-BE49-F238E27FC236}">
                <a16:creationId xmlns:a16="http://schemas.microsoft.com/office/drawing/2014/main" id="{4C871C3B-F903-6447-BEBB-AD39B3B523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6461218" y="2459038"/>
            <a:ext cx="2652619" cy="2266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253725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899592" y="0"/>
            <a:ext cx="6187008" cy="609600"/>
          </a:xfrm>
        </p:spPr>
        <p:txBody>
          <a:bodyPr/>
          <a:lstStyle/>
          <a:p>
            <a:pPr eaLnBrk="1" hangingPunct="1"/>
            <a:r>
              <a:rPr lang="el-GR" dirty="0"/>
              <a:t>Γιατί επιταχυντές</a:t>
            </a:r>
            <a:endParaRPr lang="en-US" dirty="0"/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692696"/>
            <a:ext cx="6351240" cy="6165304"/>
          </a:xfrm>
          <a:noFill/>
        </p:spPr>
        <p:txBody>
          <a:bodyPr>
            <a:normAutofit/>
          </a:bodyPr>
          <a:lstStyle/>
          <a:p>
            <a:pPr eaLnBrk="1" hangingPunct="1"/>
            <a:r>
              <a:rPr lang="el-GR" sz="2400" dirty="0"/>
              <a:t>Μελέτη των δομικών λίθων της ύλης</a:t>
            </a:r>
            <a:endParaRPr lang="en-US" sz="2400" dirty="0"/>
          </a:p>
          <a:p>
            <a:pPr lvl="1" eaLnBrk="1" hangingPunct="1"/>
            <a:r>
              <a:rPr lang="el-GR" sz="2000" dirty="0"/>
              <a:t>Φυσική των στοιχειωδών σωματιδίων</a:t>
            </a:r>
            <a:endParaRPr lang="en-US" sz="2000" dirty="0"/>
          </a:p>
          <a:p>
            <a:pPr lvl="1" eaLnBrk="1" hangingPunct="1"/>
            <a:r>
              <a:rPr lang="el-GR" sz="2000" dirty="0"/>
              <a:t>Φασματοσκοπία</a:t>
            </a:r>
            <a:endParaRPr lang="en-US" sz="2000" dirty="0"/>
          </a:p>
          <a:p>
            <a:pPr lvl="2" eaLnBrk="1" hangingPunct="1"/>
            <a:r>
              <a:rPr lang="el-GR" sz="1800" dirty="0"/>
              <a:t>Ακτίνες Χ</a:t>
            </a:r>
            <a:endParaRPr lang="en-US" sz="1800" dirty="0"/>
          </a:p>
          <a:p>
            <a:pPr lvl="2" eaLnBrk="1" hangingPunct="1"/>
            <a:r>
              <a:rPr lang="el-GR" sz="1800" dirty="0"/>
              <a:t>Νετρόνια</a:t>
            </a:r>
            <a:endParaRPr lang="en-US" sz="1800" dirty="0"/>
          </a:p>
        </p:txBody>
      </p:sp>
      <p:sp>
        <p:nvSpPr>
          <p:cNvPr id="4" name="Right Brace 3">
            <a:extLst>
              <a:ext uri="{FF2B5EF4-FFF2-40B4-BE49-F238E27FC236}">
                <a16:creationId xmlns:a16="http://schemas.microsoft.com/office/drawing/2014/main" id="{0E2D35CB-EFC6-534C-B1B3-470636D46975}"/>
              </a:ext>
            </a:extLst>
          </p:cNvPr>
          <p:cNvSpPr/>
          <p:nvPr/>
        </p:nvSpPr>
        <p:spPr bwMode="auto">
          <a:xfrm>
            <a:off x="6160715" y="836712"/>
            <a:ext cx="211485" cy="1656184"/>
          </a:xfrm>
          <a:prstGeom prst="rightBrace">
            <a:avLst/>
          </a:prstGeom>
          <a:noFill/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-112" charset="2"/>
              <a:buChar char="n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-11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3D37355-021B-684E-BA8C-028A0EBF1E8A}"/>
              </a:ext>
            </a:extLst>
          </p:cNvPr>
          <p:cNvSpPr txBox="1"/>
          <p:nvPr/>
        </p:nvSpPr>
        <p:spPr>
          <a:xfrm>
            <a:off x="6300192" y="1412776"/>
            <a:ext cx="2771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l-GR" dirty="0"/>
              <a:t>Θεμελιώδης έρευνα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76548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22" name="Picture 14"/>
          <p:cNvPicPr>
            <a:picLocks noChangeAspect="1" noChangeArrowheads="1"/>
          </p:cNvPicPr>
          <p:nvPr/>
        </p:nvPicPr>
        <p:blipFill>
          <a:blip r:embed="rId5"/>
          <a:srcRect t="2421" b="5700"/>
          <a:stretch>
            <a:fillRect/>
          </a:stretch>
        </p:blipFill>
        <p:spPr bwMode="auto">
          <a:xfrm>
            <a:off x="0" y="815414"/>
            <a:ext cx="4355975" cy="2613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6" name="Rectangle 2"/>
          <p:cNvSpPr>
            <a:spLocks noGrp="1" noChangeArrowheads="1"/>
          </p:cNvSpPr>
          <p:nvPr>
            <p:ph type="title"/>
          </p:nvPr>
        </p:nvSpPr>
        <p:spPr>
          <a:xfrm>
            <a:off x="899592" y="76200"/>
            <a:ext cx="6796608" cy="381000"/>
          </a:xfrm>
        </p:spPr>
        <p:txBody>
          <a:bodyPr/>
          <a:lstStyle/>
          <a:p>
            <a:pPr eaLnBrk="1" hangingPunct="1"/>
            <a:r>
              <a:rPr lang="el-GR" dirty="0"/>
              <a:t>Μίκροτρον</a:t>
            </a:r>
            <a:endParaRPr lang="en-US" dirty="0"/>
          </a:p>
        </p:txBody>
      </p:sp>
      <p:sp>
        <p:nvSpPr>
          <p:cNvPr id="38917" name="Rectangle 8"/>
          <p:cNvSpPr>
            <a:spLocks noGrp="1" noChangeArrowheads="1"/>
          </p:cNvSpPr>
          <p:nvPr>
            <p:ph type="body" sz="half" idx="1"/>
          </p:nvPr>
        </p:nvSpPr>
        <p:spPr>
          <a:xfrm>
            <a:off x="4355975" y="620688"/>
            <a:ext cx="4896545" cy="6172200"/>
          </a:xfrm>
        </p:spPr>
        <p:txBody>
          <a:bodyPr/>
          <a:lstStyle/>
          <a:p>
            <a:pPr eaLnBrk="1" hangingPunct="1"/>
            <a:r>
              <a:rPr lang="el-GR" sz="2000" dirty="0">
                <a:ea typeface="Times New Roman" pitchFamily="-112" charset="0"/>
                <a:cs typeface="Times New Roman" pitchFamily="-112" charset="0"/>
              </a:rPr>
              <a:t>Ιδέα του </a:t>
            </a:r>
            <a:r>
              <a:rPr lang="en-GB" sz="2000" b="1" dirty="0" err="1">
                <a:ea typeface="Times New Roman" pitchFamily="-112" charset="0"/>
                <a:cs typeface="Times New Roman" pitchFamily="-112" charset="0"/>
              </a:rPr>
              <a:t>Veksler</a:t>
            </a:r>
            <a:r>
              <a:rPr lang="en-GB" sz="2000" dirty="0">
                <a:ea typeface="Times New Roman" pitchFamily="-112" charset="0"/>
                <a:cs typeface="Times New Roman" pitchFamily="-112" charset="0"/>
              </a:rPr>
              <a:t>(1944)</a:t>
            </a:r>
            <a:r>
              <a:rPr lang="el-GR" sz="2000" dirty="0">
                <a:ea typeface="Times New Roman" pitchFamily="-112" charset="0"/>
                <a:cs typeface="Times New Roman" pitchFamily="-112" charset="0"/>
              </a:rPr>
              <a:t>, </a:t>
            </a:r>
            <a:r>
              <a:rPr lang="el-GR" sz="2000" dirty="0" err="1">
                <a:ea typeface="Times New Roman" pitchFamily="-112" charset="0"/>
                <a:cs typeface="Times New Roman" pitchFamily="-112" charset="0"/>
              </a:rPr>
              <a:t>πρωτοκατα</a:t>
            </a:r>
            <a:r>
              <a:rPr lang="en-US" sz="2000" dirty="0">
                <a:ea typeface="Times New Roman" pitchFamily="-112" charset="0"/>
                <a:cs typeface="Times New Roman" pitchFamily="-112" charset="0"/>
              </a:rPr>
              <a:t>-</a:t>
            </a:r>
            <a:r>
              <a:rPr lang="el-GR" sz="2000" dirty="0">
                <a:ea typeface="Times New Roman" pitchFamily="-112" charset="0"/>
                <a:cs typeface="Times New Roman" pitchFamily="-112" charset="0"/>
              </a:rPr>
              <a:t>σκευάσθηκε από την ομάδα του </a:t>
            </a:r>
            <a:r>
              <a:rPr lang="en-GB" sz="2000" b="1" dirty="0" err="1">
                <a:ea typeface="Times New Roman" pitchFamily="-112" charset="0"/>
                <a:cs typeface="Times New Roman" pitchFamily="-112" charset="0"/>
              </a:rPr>
              <a:t>Kapitza</a:t>
            </a:r>
            <a:r>
              <a:rPr lang="el-GR" sz="2000" b="1" dirty="0">
                <a:ea typeface="Times New Roman" pitchFamily="-112" charset="0"/>
                <a:cs typeface="Times New Roman" pitchFamily="-112" charset="0"/>
              </a:rPr>
              <a:t> </a:t>
            </a:r>
            <a:r>
              <a:rPr lang="el-GR" sz="2000" dirty="0">
                <a:ea typeface="Times New Roman" pitchFamily="-112" charset="0"/>
                <a:cs typeface="Times New Roman" pitchFamily="-112" charset="0"/>
              </a:rPr>
              <a:t>στη δεκαετία του ’</a:t>
            </a:r>
            <a:r>
              <a:rPr lang="en-GB" sz="2000" dirty="0">
                <a:ea typeface="Times New Roman" pitchFamily="-112" charset="0"/>
                <a:cs typeface="Times New Roman" pitchFamily="-112" charset="0"/>
              </a:rPr>
              <a:t>60</a:t>
            </a:r>
            <a:r>
              <a:rPr lang="el-GR" sz="2000" dirty="0">
                <a:ea typeface="Times New Roman" pitchFamily="-112" charset="0"/>
                <a:cs typeface="Times New Roman" pitchFamily="-112" charset="0"/>
              </a:rPr>
              <a:t>.</a:t>
            </a:r>
            <a:endParaRPr lang="en-GB" sz="2000" dirty="0">
              <a:ea typeface="Times New Roman" pitchFamily="-112" charset="0"/>
              <a:cs typeface="Times New Roman" pitchFamily="-112" charset="0"/>
            </a:endParaRPr>
          </a:p>
          <a:p>
            <a:pPr eaLnBrk="1" hangingPunct="1"/>
            <a:r>
              <a:rPr lang="el-GR" sz="2000" dirty="0">
                <a:ea typeface="Times New Roman" pitchFamily="-112" charset="0"/>
                <a:cs typeface="Times New Roman" pitchFamily="-112" charset="0"/>
              </a:rPr>
              <a:t>Τα </a:t>
            </a:r>
            <a:r>
              <a:rPr lang="el-GR" sz="2000" b="1" dirty="0">
                <a:ea typeface="Times New Roman" pitchFamily="-112" charset="0"/>
                <a:cs typeface="Times New Roman" pitchFamily="-112" charset="0"/>
              </a:rPr>
              <a:t>ηλεκτρόνια</a:t>
            </a:r>
            <a:r>
              <a:rPr lang="el-GR" sz="2000" dirty="0">
                <a:ea typeface="Times New Roman" pitchFamily="-112" charset="0"/>
                <a:cs typeface="Times New Roman" pitchFamily="-112" charset="0"/>
              </a:rPr>
              <a:t> γίνονται πολύ γρήγορα </a:t>
            </a:r>
            <a:r>
              <a:rPr lang="el-GR" sz="2000" b="1" dirty="0">
                <a:ea typeface="Times New Roman" pitchFamily="-112" charset="0"/>
                <a:cs typeface="Times New Roman" pitchFamily="-112" charset="0"/>
              </a:rPr>
              <a:t>σχετικιστικά σωματίδια </a:t>
            </a:r>
            <a:r>
              <a:rPr lang="el-GR" sz="2000" dirty="0">
                <a:ea typeface="Times New Roman" pitchFamily="-112" charset="0"/>
                <a:cs typeface="Times New Roman" pitchFamily="-112" charset="0"/>
              </a:rPr>
              <a:t>και τα κύκλοτρα </a:t>
            </a:r>
            <a:r>
              <a:rPr lang="en-US" sz="2000" dirty="0">
                <a:ea typeface="Times New Roman" pitchFamily="-112" charset="0"/>
                <a:cs typeface="Times New Roman" pitchFamily="-112" charset="0"/>
              </a:rPr>
              <a:t>είναι ανεπαρκ</a:t>
            </a:r>
            <a:r>
              <a:rPr lang="el-GR" sz="2000" dirty="0">
                <a:ea typeface="Times New Roman" pitchFamily="-112" charset="0"/>
                <a:cs typeface="Times New Roman" pitchFamily="-112" charset="0"/>
              </a:rPr>
              <a:t>οί</a:t>
            </a:r>
          </a:p>
          <a:p>
            <a:pPr eaLnBrk="1" hangingPunct="1"/>
            <a:r>
              <a:rPr lang="el-GR" sz="2000" dirty="0">
                <a:ea typeface="Times New Roman" pitchFamily="-112" charset="0"/>
                <a:cs typeface="Times New Roman" pitchFamily="-112" charset="0"/>
              </a:rPr>
              <a:t>Επιλογή της </a:t>
            </a:r>
            <a:r>
              <a:rPr lang="el-GR" sz="2000" b="1" dirty="0">
                <a:ea typeface="Times New Roman" pitchFamily="-112" charset="0"/>
                <a:cs typeface="Times New Roman" pitchFamily="-112" charset="0"/>
              </a:rPr>
              <a:t>ραδιοσυχνότητας</a:t>
            </a:r>
            <a:r>
              <a:rPr lang="el-GR" sz="2000" dirty="0">
                <a:ea typeface="Times New Roman" pitchFamily="-112" charset="0"/>
                <a:cs typeface="Times New Roman" pitchFamily="-112" charset="0"/>
              </a:rPr>
              <a:t> η οποία αυξάνει την ενέργεια ανά στροφή ώστε η μεγαλύτερη </a:t>
            </a:r>
            <a:r>
              <a:rPr lang="el-GR" sz="2000" b="1" dirty="0">
                <a:ea typeface="Times New Roman" pitchFamily="-112" charset="0"/>
                <a:cs typeface="Times New Roman" pitchFamily="-112" charset="0"/>
              </a:rPr>
              <a:t>τροχία</a:t>
            </a:r>
            <a:r>
              <a:rPr lang="el-GR" sz="2000" dirty="0">
                <a:ea typeface="Times New Roman" pitchFamily="-112" charset="0"/>
                <a:cs typeface="Times New Roman" pitchFamily="-112" charset="0"/>
              </a:rPr>
              <a:t> να </a:t>
            </a:r>
            <a:r>
              <a:rPr lang="el-GR" sz="2000" b="1" dirty="0">
                <a:ea typeface="Times New Roman" pitchFamily="-112" charset="0"/>
                <a:cs typeface="Times New Roman" pitchFamily="-112" charset="0"/>
              </a:rPr>
              <a:t>συντονίζεται</a:t>
            </a:r>
            <a:r>
              <a:rPr lang="el-GR" sz="2000" dirty="0">
                <a:ea typeface="Times New Roman" pitchFamily="-112" charset="0"/>
                <a:cs typeface="Times New Roman" pitchFamily="-112" charset="0"/>
              </a:rPr>
              <a:t> με </a:t>
            </a:r>
            <a:r>
              <a:rPr lang="el-GR" sz="2000" b="1" dirty="0">
                <a:ea typeface="Times New Roman" pitchFamily="-112" charset="0"/>
                <a:cs typeface="Times New Roman" pitchFamily="-112" charset="0"/>
              </a:rPr>
              <a:t>ακέραιο αριθμό </a:t>
            </a:r>
            <a:r>
              <a:rPr lang="el-GR" sz="2000" dirty="0">
                <a:ea typeface="Times New Roman" pitchFamily="-112" charset="0"/>
                <a:cs typeface="Times New Roman" pitchFamily="-112" charset="0"/>
              </a:rPr>
              <a:t>της </a:t>
            </a:r>
            <a:r>
              <a:rPr lang="el-GR" sz="2000" b="1" dirty="0">
                <a:ea typeface="Times New Roman" pitchFamily="-112" charset="0"/>
                <a:cs typeface="Times New Roman" pitchFamily="-112" charset="0"/>
              </a:rPr>
              <a:t>συχνότητας</a:t>
            </a:r>
            <a:r>
              <a:rPr lang="el-GR" sz="2000" dirty="0">
                <a:ea typeface="Times New Roman" pitchFamily="-112" charset="0"/>
                <a:cs typeface="Times New Roman" pitchFamily="-112" charset="0"/>
              </a:rPr>
              <a:t> (αρχή συγχρονισμού)</a:t>
            </a:r>
          </a:p>
          <a:p>
            <a:pPr eaLnBrk="1" hangingPunct="1"/>
            <a:endParaRPr lang="el-GR" sz="2000" dirty="0">
              <a:ea typeface="Times New Roman" pitchFamily="-112" charset="0"/>
              <a:cs typeface="Times New Roman" pitchFamily="-112" charset="0"/>
            </a:endParaRPr>
          </a:p>
          <a:p>
            <a:pPr marL="0" indent="0" eaLnBrk="1" hangingPunct="1">
              <a:buNone/>
            </a:pPr>
            <a:endParaRPr lang="en-US" sz="2000" dirty="0">
              <a:ea typeface="Times New Roman" pitchFamily="-112" charset="0"/>
              <a:cs typeface="Times New Roman" pitchFamily="-112" charset="0"/>
            </a:endParaRPr>
          </a:p>
          <a:p>
            <a:pPr eaLnBrk="1" hangingPunct="1"/>
            <a:r>
              <a:rPr lang="el-GR" sz="2000" dirty="0">
                <a:ea typeface="Times New Roman" pitchFamily="-112" charset="0"/>
                <a:cs typeface="Times New Roman" pitchFamily="-112" charset="0"/>
              </a:rPr>
              <a:t>Τα μίκροτρα έχουν συνήθως σχήμα </a:t>
            </a:r>
            <a:r>
              <a:rPr lang="el-GR" sz="2000" b="1" dirty="0">
                <a:ea typeface="Times New Roman" pitchFamily="-112" charset="0"/>
                <a:cs typeface="Times New Roman" pitchFamily="-112" charset="0"/>
              </a:rPr>
              <a:t>σταδίου</a:t>
            </a:r>
            <a:r>
              <a:rPr lang="en-US" sz="2000" dirty="0">
                <a:ea typeface="Times New Roman" pitchFamily="-112" charset="0"/>
                <a:cs typeface="Times New Roman" pitchFamily="-112" charset="0"/>
              </a:rPr>
              <a:t>: </a:t>
            </a:r>
            <a:r>
              <a:rPr lang="el-GR" sz="2000" dirty="0">
                <a:ea typeface="Times New Roman" pitchFamily="-112" charset="0"/>
                <a:cs typeface="Times New Roman" pitchFamily="-112" charset="0"/>
              </a:rPr>
              <a:t>τα σωματίδια στρέφονται κατά γωνία </a:t>
            </a:r>
            <a:r>
              <a:rPr lang="el-GR" sz="2000" b="1" dirty="0">
                <a:ea typeface="Times New Roman" pitchFamily="-112" charset="0"/>
                <a:cs typeface="Times New Roman" pitchFamily="-112" charset="0"/>
              </a:rPr>
              <a:t>π </a:t>
            </a:r>
            <a:r>
              <a:rPr lang="el-GR" sz="2000" dirty="0">
                <a:ea typeface="Times New Roman" pitchFamily="-112" charset="0"/>
                <a:cs typeface="Times New Roman" pitchFamily="-112" charset="0"/>
              </a:rPr>
              <a:t>από </a:t>
            </a:r>
            <a:r>
              <a:rPr lang="en-US" sz="2000" dirty="0" err="1">
                <a:ea typeface="Times New Roman" pitchFamily="-112" charset="0"/>
                <a:cs typeface="Times New Roman" pitchFamily="-112" charset="0"/>
              </a:rPr>
              <a:t>δύο</a:t>
            </a:r>
            <a:r>
              <a:rPr lang="el-GR" sz="2000" dirty="0">
                <a:ea typeface="Times New Roman" pitchFamily="-112" charset="0"/>
                <a:cs typeface="Times New Roman" pitchFamily="-112" charset="0"/>
              </a:rPr>
              <a:t> συμμετρικούς διπολικούς </a:t>
            </a:r>
            <a:r>
              <a:rPr lang="en-US" sz="2000" dirty="0" err="1">
                <a:ea typeface="Times New Roman" pitchFamily="-112" charset="0"/>
                <a:cs typeface="Times New Roman" pitchFamily="-112" charset="0"/>
              </a:rPr>
              <a:t>μαγνήτες</a:t>
            </a:r>
            <a:r>
              <a:rPr lang="en-US" sz="2000" dirty="0">
                <a:ea typeface="Times New Roman" pitchFamily="-112" charset="0"/>
                <a:cs typeface="Times New Roman" pitchFamily="-112" charset="0"/>
              </a:rPr>
              <a:t>,</a:t>
            </a:r>
            <a:r>
              <a:rPr lang="el-GR" sz="2000" dirty="0">
                <a:ea typeface="Times New Roman" pitchFamily="-112" charset="0"/>
                <a:cs typeface="Times New Roman" pitchFamily="-112" charset="0"/>
              </a:rPr>
              <a:t> και κινούνται σε ευθύγραμμα τμήματα όπου κοιλότητες ραδιοσυχνοτήτων τα επιταχύνουν</a:t>
            </a:r>
            <a:endParaRPr lang="en-GB" sz="2000" dirty="0"/>
          </a:p>
        </p:txBody>
      </p:sp>
      <p:graphicFrame>
        <p:nvGraphicFramePr>
          <p:cNvPr id="38914" name="Object 2"/>
          <p:cNvGraphicFramePr>
            <a:graphicFrameLocks noChangeAspect="1"/>
          </p:cNvGraphicFramePr>
          <p:nvPr/>
        </p:nvGraphicFramePr>
        <p:xfrm>
          <a:off x="0" y="3933825"/>
          <a:ext cx="4191000" cy="2924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424" name="Photo Editor Photo" r:id="rId6" imgW="13351397" imgH="9312447" progId="">
                  <p:embed/>
                </p:oleObj>
              </mc:Choice>
              <mc:Fallback>
                <p:oleObj name="Photo Editor Photo" r:id="rId6" imgW="13351397" imgH="9312447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3933825"/>
                        <a:ext cx="4191000" cy="2924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918" name="Rectangle 19"/>
          <p:cNvSpPr>
            <a:spLocks noChangeArrowheads="1"/>
          </p:cNvSpPr>
          <p:nvPr/>
        </p:nvSpPr>
        <p:spPr bwMode="auto">
          <a:xfrm>
            <a:off x="202086" y="3505200"/>
            <a:ext cx="4246663" cy="346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90000"/>
              </a:lnSpc>
              <a:buFont typeface="Wingdings" pitchFamily="-112" charset="2"/>
              <a:buNone/>
            </a:pPr>
            <a:r>
              <a:rPr lang="el-GR" sz="1800" b="1" dirty="0"/>
              <a:t>Μίκροτρον του </a:t>
            </a:r>
            <a:r>
              <a:rPr lang="en-GB" sz="1800" b="1" dirty="0"/>
              <a:t>MAMI </a:t>
            </a:r>
            <a:r>
              <a:rPr lang="el-GR" sz="1800" b="1" dirty="0"/>
              <a:t>σε σχήμα σταδίου</a:t>
            </a:r>
            <a:endParaRPr lang="en-GB" sz="1800" b="1" dirty="0"/>
          </a:p>
        </p:txBody>
      </p:sp>
      <p:pic>
        <p:nvPicPr>
          <p:cNvPr id="38919" name="Picture 21" descr="txp_fig.bmp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8"/>
          <a:srcRect/>
          <a:stretch>
            <a:fillRect/>
          </a:stretch>
        </p:blipFill>
        <p:spPr bwMode="auto">
          <a:xfrm>
            <a:off x="5240048" y="4149080"/>
            <a:ext cx="3104841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3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228600" y="762000"/>
            <a:ext cx="5181600" cy="4876800"/>
          </a:xfrm>
        </p:spPr>
        <p:txBody>
          <a:bodyPr/>
          <a:lstStyle/>
          <a:p>
            <a:pPr marL="363538" indent="-363538" eaLnBrk="1" hangingPunct="1">
              <a:lnSpc>
                <a:spcPct val="110000"/>
              </a:lnSpc>
            </a:pPr>
            <a:r>
              <a:rPr lang="el-GR" sz="2000" dirty="0">
                <a:ea typeface="Times New Roman" pitchFamily="-112" charset="0"/>
                <a:cs typeface="Times New Roman" pitchFamily="-112" charset="0"/>
              </a:rPr>
              <a:t>Ιδέα των </a:t>
            </a:r>
            <a:r>
              <a:rPr lang="en-GB" sz="2000" b="1" dirty="0" err="1">
                <a:ea typeface="Times New Roman" pitchFamily="-112" charset="0"/>
                <a:cs typeface="Times New Roman" pitchFamily="-112" charset="0"/>
              </a:rPr>
              <a:t>Wideröe</a:t>
            </a:r>
            <a:r>
              <a:rPr lang="el-GR" sz="2000" b="1" dirty="0">
                <a:ea typeface="Times New Roman" pitchFamily="-112" charset="0"/>
                <a:cs typeface="Times New Roman" pitchFamily="-112" charset="0"/>
              </a:rPr>
              <a:t> </a:t>
            </a:r>
            <a:r>
              <a:rPr lang="en-GB" sz="2000" dirty="0">
                <a:ea typeface="Times New Roman" pitchFamily="-112" charset="0"/>
                <a:cs typeface="Times New Roman" pitchFamily="-112" charset="0"/>
              </a:rPr>
              <a:t>(1928)</a:t>
            </a:r>
            <a:r>
              <a:rPr lang="el-GR" sz="2000" dirty="0">
                <a:ea typeface="Times New Roman" pitchFamily="-112" charset="0"/>
                <a:cs typeface="Times New Roman" pitchFamily="-112" charset="0"/>
              </a:rPr>
              <a:t> και </a:t>
            </a:r>
            <a:r>
              <a:rPr lang="en-GB" sz="2000" b="1" dirty="0" err="1">
                <a:ea typeface="Times New Roman" pitchFamily="-112" charset="0"/>
                <a:cs typeface="Times New Roman" pitchFamily="-112" charset="0"/>
              </a:rPr>
              <a:t>Steenbeck</a:t>
            </a:r>
            <a:r>
              <a:rPr lang="en-GB" sz="2000" dirty="0">
                <a:ea typeface="Times New Roman" pitchFamily="-112" charset="0"/>
                <a:cs typeface="Times New Roman" pitchFamily="-112" charset="0"/>
              </a:rPr>
              <a:t> (1935)</a:t>
            </a:r>
            <a:r>
              <a:rPr lang="el-GR" sz="2000" dirty="0">
                <a:ea typeface="Times New Roman" pitchFamily="-112" charset="0"/>
                <a:cs typeface="Times New Roman" pitchFamily="-112" charset="0"/>
              </a:rPr>
              <a:t>, πρώτη κατασκευή από τον </a:t>
            </a:r>
            <a:r>
              <a:rPr lang="en-GB" sz="2000" b="1" dirty="0" err="1">
                <a:ea typeface="Times New Roman" pitchFamily="-112" charset="0"/>
                <a:cs typeface="Times New Roman" pitchFamily="-112" charset="0"/>
              </a:rPr>
              <a:t>Kernst</a:t>
            </a:r>
            <a:r>
              <a:rPr lang="el-GR" sz="2000" b="1" dirty="0">
                <a:ea typeface="Times New Roman" pitchFamily="-112" charset="0"/>
                <a:cs typeface="Times New Roman" pitchFamily="-112" charset="0"/>
              </a:rPr>
              <a:t> </a:t>
            </a:r>
            <a:r>
              <a:rPr lang="en-GB" sz="2000" dirty="0">
                <a:ea typeface="Times New Roman" pitchFamily="-112" charset="0"/>
                <a:cs typeface="Times New Roman" pitchFamily="-112" charset="0"/>
              </a:rPr>
              <a:t>(1940) (</a:t>
            </a:r>
            <a:r>
              <a:rPr lang="el-GR" sz="2000" dirty="0">
                <a:ea typeface="Times New Roman" pitchFamily="-112" charset="0"/>
                <a:cs typeface="Times New Roman" pitchFamily="-112" charset="0"/>
              </a:rPr>
              <a:t>ενέργεια </a:t>
            </a:r>
            <a:r>
              <a:rPr lang="en-GB" sz="2000" dirty="0">
                <a:ea typeface="Times New Roman" pitchFamily="-112" charset="0"/>
                <a:cs typeface="Times New Roman" pitchFamily="-112" charset="0"/>
              </a:rPr>
              <a:t>20MeV)</a:t>
            </a:r>
          </a:p>
          <a:p>
            <a:pPr marL="363538" indent="-363538" eaLnBrk="1" hangingPunct="1">
              <a:lnSpc>
                <a:spcPct val="110000"/>
              </a:lnSpc>
            </a:pPr>
            <a:r>
              <a:rPr lang="el-GR" sz="2000" dirty="0">
                <a:ea typeface="Times New Roman" pitchFamily="-112" charset="0"/>
                <a:cs typeface="Times New Roman" pitchFamily="-112" charset="0"/>
              </a:rPr>
              <a:t>Ενώ στο </a:t>
            </a:r>
            <a:r>
              <a:rPr lang="el-GR" sz="2000" b="1" dirty="0">
                <a:ea typeface="Times New Roman" pitchFamily="-112" charset="0"/>
                <a:cs typeface="Times New Roman" pitchFamily="-112" charset="0"/>
              </a:rPr>
              <a:t>κύκλοτρο</a:t>
            </a:r>
            <a:r>
              <a:rPr lang="el-GR" sz="2000" dirty="0">
                <a:ea typeface="Times New Roman" pitchFamily="-112" charset="0"/>
                <a:cs typeface="Times New Roman" pitchFamily="-112" charset="0"/>
              </a:rPr>
              <a:t> το </a:t>
            </a:r>
            <a:r>
              <a:rPr lang="el-GR" sz="2000" b="1" dirty="0">
                <a:ea typeface="Times New Roman" pitchFamily="-112" charset="0"/>
                <a:cs typeface="Times New Roman" pitchFamily="-112" charset="0"/>
              </a:rPr>
              <a:t>μαγνητικό πεδίο </a:t>
            </a:r>
            <a:r>
              <a:rPr lang="el-GR" sz="2000" dirty="0">
                <a:ea typeface="Times New Roman" pitchFamily="-112" charset="0"/>
                <a:cs typeface="Times New Roman" pitchFamily="-112" charset="0"/>
              </a:rPr>
              <a:t>είναι </a:t>
            </a:r>
            <a:r>
              <a:rPr lang="el-GR" sz="2000" b="1" dirty="0">
                <a:ea typeface="Times New Roman" pitchFamily="-112" charset="0"/>
                <a:cs typeface="Times New Roman" pitchFamily="-112" charset="0"/>
              </a:rPr>
              <a:t>σταθερό</a:t>
            </a:r>
            <a:r>
              <a:rPr lang="el-GR" sz="2000" dirty="0">
                <a:ea typeface="Times New Roman" pitchFamily="-112" charset="0"/>
                <a:cs typeface="Times New Roman" pitchFamily="-112" charset="0"/>
              </a:rPr>
              <a:t> (και η </a:t>
            </a:r>
            <a:r>
              <a:rPr lang="el-GR" sz="2000" b="1" dirty="0">
                <a:ea typeface="Times New Roman" pitchFamily="-112" charset="0"/>
                <a:cs typeface="Times New Roman" pitchFamily="-112" charset="0"/>
              </a:rPr>
              <a:t>ακτίνα αλλάζει</a:t>
            </a:r>
            <a:r>
              <a:rPr lang="el-GR" sz="2000" dirty="0">
                <a:ea typeface="Times New Roman" pitchFamily="-112" charset="0"/>
                <a:cs typeface="Times New Roman" pitchFamily="-112" charset="0"/>
              </a:rPr>
              <a:t>), στο </a:t>
            </a:r>
            <a:r>
              <a:rPr lang="el-GR" sz="2000" dirty="0" err="1">
                <a:ea typeface="Times New Roman" pitchFamily="-112" charset="0"/>
                <a:cs typeface="Times New Roman" pitchFamily="-112" charset="0"/>
              </a:rPr>
              <a:t>βήτατρο</a:t>
            </a:r>
            <a:r>
              <a:rPr lang="el-GR" sz="2000" dirty="0">
                <a:ea typeface="Times New Roman" pitchFamily="-112" charset="0"/>
                <a:cs typeface="Times New Roman" pitchFamily="-112" charset="0"/>
              </a:rPr>
              <a:t> γίνεται ακριβώς το </a:t>
            </a:r>
            <a:r>
              <a:rPr lang="el-GR" sz="2000" b="1" dirty="0">
                <a:ea typeface="Times New Roman" pitchFamily="-112" charset="0"/>
                <a:cs typeface="Times New Roman" pitchFamily="-112" charset="0"/>
              </a:rPr>
              <a:t>αντίθετο</a:t>
            </a:r>
            <a:endParaRPr lang="en-GB" sz="2000" b="1" dirty="0">
              <a:ea typeface="Times New Roman" pitchFamily="-112" charset="0"/>
              <a:cs typeface="Times New Roman" pitchFamily="-112" charset="0"/>
            </a:endParaRPr>
          </a:p>
          <a:p>
            <a:pPr marL="363538" indent="-363538" eaLnBrk="1" hangingPunct="1">
              <a:lnSpc>
                <a:spcPct val="110000"/>
              </a:lnSpc>
            </a:pPr>
            <a:r>
              <a:rPr lang="el-GR" sz="2000" b="1" dirty="0">
                <a:ea typeface="Times New Roman" pitchFamily="-112" charset="0"/>
                <a:cs typeface="Times New Roman" pitchFamily="-112" charset="0"/>
              </a:rPr>
              <a:t>Σωματίδια Βήτα </a:t>
            </a:r>
            <a:r>
              <a:rPr lang="el-GR" sz="2000" dirty="0">
                <a:ea typeface="Times New Roman" pitchFamily="-112" charset="0"/>
                <a:cs typeface="Times New Roman" pitchFamily="-112" charset="0"/>
              </a:rPr>
              <a:t>(σχετικιστικά ηλεκτρόνια) επιταχύνονται από </a:t>
            </a:r>
            <a:r>
              <a:rPr lang="el-GR" sz="2000" b="1" dirty="0">
                <a:ea typeface="Times New Roman" pitchFamily="-112" charset="0"/>
                <a:cs typeface="Times New Roman" pitchFamily="-112" charset="0"/>
              </a:rPr>
              <a:t>ηλεκτρικό πεδίο </a:t>
            </a:r>
            <a:r>
              <a:rPr lang="el-GR" sz="2000" dirty="0">
                <a:ea typeface="Times New Roman" pitchFamily="-112" charset="0"/>
                <a:cs typeface="Times New Roman" pitchFamily="-112" charset="0"/>
              </a:rPr>
              <a:t>που παράγεται από </a:t>
            </a:r>
            <a:r>
              <a:rPr lang="el-GR" sz="2000" b="1" dirty="0">
                <a:ea typeface="Times New Roman" pitchFamily="-112" charset="0"/>
                <a:cs typeface="Times New Roman" pitchFamily="-112" charset="0"/>
              </a:rPr>
              <a:t>μεταβαλλόμενο μαγνητικό πεδίο </a:t>
            </a:r>
            <a:r>
              <a:rPr lang="el-GR" sz="2000" dirty="0">
                <a:ea typeface="Times New Roman" pitchFamily="-112" charset="0"/>
                <a:cs typeface="Times New Roman" pitchFamily="-112" charset="0"/>
              </a:rPr>
              <a:t>από επαγωγή</a:t>
            </a:r>
            <a:endParaRPr lang="en-GB" sz="2000" dirty="0"/>
          </a:p>
          <a:p>
            <a:pPr marL="363538" indent="-363538" eaLnBrk="1" hangingPunct="1">
              <a:lnSpc>
                <a:spcPct val="90000"/>
              </a:lnSpc>
            </a:pPr>
            <a:r>
              <a:rPr lang="el-GR" sz="2000" dirty="0"/>
              <a:t>Για να κρατείται η ακτίνα σταθερή, απαιτείται η </a:t>
            </a:r>
            <a:r>
              <a:rPr lang="el-GR" sz="2000" b="1" dirty="0"/>
              <a:t>συνθήκη ευστάθειας </a:t>
            </a:r>
            <a:r>
              <a:rPr lang="el-GR" sz="2000" dirty="0"/>
              <a:t>του </a:t>
            </a:r>
            <a:r>
              <a:rPr lang="en-GB" sz="2000" b="1" dirty="0">
                <a:ea typeface="Times New Roman" pitchFamily="-112" charset="0"/>
                <a:cs typeface="Times New Roman" pitchFamily="-112" charset="0"/>
              </a:rPr>
              <a:t>Wideröe</a:t>
            </a:r>
            <a:endParaRPr lang="en-GB" sz="2000" dirty="0"/>
          </a:p>
        </p:txBody>
      </p:sp>
      <p:sp>
        <p:nvSpPr>
          <p:cNvPr id="40964" name="Rectangle 3"/>
          <p:cNvSpPr>
            <a:spLocks noGrp="1" noChangeArrowheads="1"/>
          </p:cNvSpPr>
          <p:nvPr>
            <p:ph type="title"/>
          </p:nvPr>
        </p:nvSpPr>
        <p:spPr>
          <a:xfrm>
            <a:off x="899592" y="0"/>
            <a:ext cx="6872808" cy="533400"/>
          </a:xfrm>
        </p:spPr>
        <p:txBody>
          <a:bodyPr/>
          <a:lstStyle/>
          <a:p>
            <a:pPr eaLnBrk="1" hangingPunct="1"/>
            <a:r>
              <a:rPr lang="el-GR" dirty="0"/>
              <a:t>Βήτατρο</a:t>
            </a:r>
            <a:endParaRPr lang="en-GB" dirty="0"/>
          </a:p>
        </p:txBody>
      </p:sp>
      <p:grpSp>
        <p:nvGrpSpPr>
          <p:cNvPr id="40965" name="Group 9"/>
          <p:cNvGrpSpPr>
            <a:grpSpLocks/>
          </p:cNvGrpSpPr>
          <p:nvPr/>
        </p:nvGrpSpPr>
        <p:grpSpPr bwMode="auto">
          <a:xfrm>
            <a:off x="5486400" y="3810000"/>
            <a:ext cx="3657600" cy="2895600"/>
            <a:chOff x="1210" y="1102"/>
            <a:chExt cx="1472" cy="1292"/>
          </a:xfrm>
        </p:grpSpPr>
        <p:grpSp>
          <p:nvGrpSpPr>
            <p:cNvPr id="40972" name="Group 10"/>
            <p:cNvGrpSpPr>
              <a:grpSpLocks/>
            </p:cNvGrpSpPr>
            <p:nvPr/>
          </p:nvGrpSpPr>
          <p:grpSpPr bwMode="auto">
            <a:xfrm>
              <a:off x="1210" y="1102"/>
              <a:ext cx="1472" cy="1292"/>
              <a:chOff x="0" y="1669"/>
              <a:chExt cx="1472" cy="1292"/>
            </a:xfrm>
          </p:grpSpPr>
          <p:grpSp>
            <p:nvGrpSpPr>
              <p:cNvPr id="40974" name="Group 11"/>
              <p:cNvGrpSpPr>
                <a:grpSpLocks/>
              </p:cNvGrpSpPr>
              <p:nvPr/>
            </p:nvGrpSpPr>
            <p:grpSpPr bwMode="auto">
              <a:xfrm>
                <a:off x="0" y="1669"/>
                <a:ext cx="1472" cy="1292"/>
                <a:chOff x="52" y="1669"/>
                <a:chExt cx="1472" cy="1292"/>
              </a:xfrm>
            </p:grpSpPr>
            <p:grpSp>
              <p:nvGrpSpPr>
                <p:cNvPr id="40976" name="Group 12"/>
                <p:cNvGrpSpPr>
                  <a:grpSpLocks/>
                </p:cNvGrpSpPr>
                <p:nvPr/>
              </p:nvGrpSpPr>
              <p:grpSpPr bwMode="auto">
                <a:xfrm>
                  <a:off x="52" y="1669"/>
                  <a:ext cx="1158" cy="1292"/>
                  <a:chOff x="52" y="1669"/>
                  <a:chExt cx="1158" cy="1292"/>
                </a:xfrm>
              </p:grpSpPr>
              <p:grpSp>
                <p:nvGrpSpPr>
                  <p:cNvPr id="40979" name="Group 13"/>
                  <p:cNvGrpSpPr>
                    <a:grpSpLocks/>
                  </p:cNvGrpSpPr>
                  <p:nvPr/>
                </p:nvGrpSpPr>
                <p:grpSpPr bwMode="auto">
                  <a:xfrm>
                    <a:off x="375" y="1669"/>
                    <a:ext cx="516" cy="1292"/>
                    <a:chOff x="323" y="1669"/>
                    <a:chExt cx="516" cy="1292"/>
                  </a:xfrm>
                </p:grpSpPr>
                <p:sp>
                  <p:nvSpPr>
                    <p:cNvPr id="40981" name="AutoShape 1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23" y="1991"/>
                      <a:ext cx="516" cy="970"/>
                    </a:xfrm>
                    <a:prstGeom prst="can">
                      <a:avLst>
                        <a:gd name="adj" fmla="val 46996"/>
                      </a:avLst>
                    </a:prstGeom>
                    <a:solidFill>
                      <a:srgbClr val="0080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0982" name="Line 15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95" y="1764"/>
                      <a:ext cx="1" cy="379"/>
                    </a:xfrm>
                    <a:prstGeom prst="line">
                      <a:avLst/>
                    </a:prstGeom>
                    <a:noFill/>
                    <a:ln w="12700">
                      <a:solidFill>
                        <a:schemeClr val="tx1"/>
                      </a:solidFill>
                      <a:round/>
                      <a:headEnd/>
                      <a:tailEnd type="triangle" w="med" len="med"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0983" name="Line 16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474" y="1675"/>
                      <a:ext cx="1" cy="379"/>
                    </a:xfrm>
                    <a:prstGeom prst="line">
                      <a:avLst/>
                    </a:prstGeom>
                    <a:noFill/>
                    <a:ln w="12700">
                      <a:solidFill>
                        <a:schemeClr val="tx1"/>
                      </a:solidFill>
                      <a:round/>
                      <a:headEnd/>
                      <a:tailEnd type="triangle" w="med" len="med"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0984" name="Line 17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582" y="1669"/>
                      <a:ext cx="1" cy="379"/>
                    </a:xfrm>
                    <a:prstGeom prst="line">
                      <a:avLst/>
                    </a:prstGeom>
                    <a:noFill/>
                    <a:ln w="12700">
                      <a:solidFill>
                        <a:schemeClr val="tx1"/>
                      </a:solidFill>
                      <a:round/>
                      <a:headEnd/>
                      <a:tailEnd type="triangle" w="med" len="med"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0985" name="Line 18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675" y="1687"/>
                      <a:ext cx="1" cy="379"/>
                    </a:xfrm>
                    <a:prstGeom prst="line">
                      <a:avLst/>
                    </a:prstGeom>
                    <a:noFill/>
                    <a:ln w="12700">
                      <a:solidFill>
                        <a:schemeClr val="tx1"/>
                      </a:solidFill>
                      <a:round/>
                      <a:headEnd/>
                      <a:tailEnd type="triangle" w="med" len="med"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0986" name="Line 19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534" y="1789"/>
                      <a:ext cx="1" cy="379"/>
                    </a:xfrm>
                    <a:prstGeom prst="line">
                      <a:avLst/>
                    </a:prstGeom>
                    <a:noFill/>
                    <a:ln w="12700">
                      <a:solidFill>
                        <a:schemeClr val="tx1"/>
                      </a:solidFill>
                      <a:round/>
                      <a:headEnd/>
                      <a:tailEnd type="triangle" w="med" len="med"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0987" name="Line 20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643" y="1787"/>
                      <a:ext cx="1" cy="379"/>
                    </a:xfrm>
                    <a:prstGeom prst="line">
                      <a:avLst/>
                    </a:prstGeom>
                    <a:noFill/>
                    <a:ln w="12700">
                      <a:solidFill>
                        <a:schemeClr val="tx1"/>
                      </a:solidFill>
                      <a:round/>
                      <a:headEnd/>
                      <a:tailEnd type="triangle" w="med" len="med"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0988" name="Line 21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767" y="1734"/>
                      <a:ext cx="1" cy="379"/>
                    </a:xfrm>
                    <a:prstGeom prst="line">
                      <a:avLst/>
                    </a:prstGeom>
                    <a:noFill/>
                    <a:ln w="12700">
                      <a:solidFill>
                        <a:schemeClr val="tx1"/>
                      </a:solidFill>
                      <a:round/>
                      <a:headEnd/>
                      <a:tailEnd type="triangle" w="med" len="med"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40980" name="Arc 22"/>
                  <p:cNvSpPr>
                    <a:spLocks/>
                  </p:cNvSpPr>
                  <p:nvPr/>
                </p:nvSpPr>
                <p:spPr bwMode="auto">
                  <a:xfrm flipV="1">
                    <a:off x="52" y="2404"/>
                    <a:ext cx="1158" cy="346"/>
                  </a:xfrm>
                  <a:custGeom>
                    <a:avLst/>
                    <a:gdLst>
                      <a:gd name="T0" fmla="*/ 9 w 43200"/>
                      <a:gd name="T1" fmla="*/ 3 h 40927"/>
                      <a:gd name="T2" fmla="*/ 22 w 43200"/>
                      <a:gd name="T3" fmla="*/ 3 h 40927"/>
                      <a:gd name="T4" fmla="*/ 16 w 43200"/>
                      <a:gd name="T5" fmla="*/ 2 h 40927"/>
                      <a:gd name="T6" fmla="*/ 0 60000 65536"/>
                      <a:gd name="T7" fmla="*/ 0 60000 65536"/>
                      <a:gd name="T8" fmla="*/ 0 60000 65536"/>
                      <a:gd name="T9" fmla="*/ 0 w 43200"/>
                      <a:gd name="T10" fmla="*/ 0 h 40927"/>
                      <a:gd name="T11" fmla="*/ 43200 w 43200"/>
                      <a:gd name="T12" fmla="*/ 40927 h 40927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43200" h="40927" fill="none" extrusionOk="0">
                        <a:moveTo>
                          <a:pt x="11857" y="40878"/>
                        </a:moveTo>
                        <a:cubicBezTo>
                          <a:pt x="4585" y="37203"/>
                          <a:pt x="0" y="29748"/>
                          <a:pt x="0" y="21600"/>
                        </a:cubicBezTo>
                        <a:cubicBezTo>
                          <a:pt x="0" y="9670"/>
                          <a:pt x="9670" y="0"/>
                          <a:pt x="21600" y="0"/>
                        </a:cubicBezTo>
                        <a:cubicBezTo>
                          <a:pt x="33529" y="0"/>
                          <a:pt x="43200" y="9670"/>
                          <a:pt x="43200" y="21600"/>
                        </a:cubicBezTo>
                        <a:cubicBezTo>
                          <a:pt x="43199" y="29787"/>
                          <a:pt x="38571" y="37270"/>
                          <a:pt x="31245" y="40926"/>
                        </a:cubicBezTo>
                      </a:path>
                      <a:path w="43200" h="40927" stroke="0" extrusionOk="0">
                        <a:moveTo>
                          <a:pt x="11857" y="40878"/>
                        </a:moveTo>
                        <a:cubicBezTo>
                          <a:pt x="4585" y="37203"/>
                          <a:pt x="0" y="29748"/>
                          <a:pt x="0" y="21600"/>
                        </a:cubicBezTo>
                        <a:cubicBezTo>
                          <a:pt x="0" y="9670"/>
                          <a:pt x="9670" y="0"/>
                          <a:pt x="21600" y="0"/>
                        </a:cubicBezTo>
                        <a:cubicBezTo>
                          <a:pt x="33529" y="0"/>
                          <a:pt x="43200" y="9670"/>
                          <a:pt x="43200" y="21600"/>
                        </a:cubicBezTo>
                        <a:cubicBezTo>
                          <a:pt x="43199" y="29787"/>
                          <a:pt x="38571" y="37270"/>
                          <a:pt x="31245" y="40926"/>
                        </a:cubicBezTo>
                        <a:lnTo>
                          <a:pt x="21600" y="21600"/>
                        </a:lnTo>
                        <a:close/>
                      </a:path>
                    </a:pathLst>
                  </a:cu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 type="arrow" w="med" len="med"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sp>
              <p:nvSpPr>
                <p:cNvPr id="40977" name="Text Box 23"/>
                <p:cNvSpPr txBox="1">
                  <a:spLocks noChangeArrowheads="1"/>
                </p:cNvSpPr>
                <p:nvPr/>
              </p:nvSpPr>
              <p:spPr bwMode="auto">
                <a:xfrm>
                  <a:off x="798" y="1728"/>
                  <a:ext cx="564" cy="26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  <a:spAutoFit/>
                </a:bodyPr>
                <a:lstStyle/>
                <a:p>
                  <a:pPr>
                    <a:lnSpc>
                      <a:spcPct val="95000"/>
                    </a:lnSpc>
                    <a:spcBef>
                      <a:spcPct val="50000"/>
                    </a:spcBef>
                    <a:buClrTx/>
                    <a:buSzPct val="70000"/>
                    <a:buFont typeface="Wingdings" pitchFamily="-112" charset="2"/>
                    <a:buNone/>
                  </a:pPr>
                  <a:r>
                    <a:rPr lang="en-GB" sz="1400" dirty="0"/>
                    <a:t>Magnetic flux, </a:t>
                  </a:r>
                  <a:r>
                    <a:rPr lang="en-GB" sz="1400" dirty="0">
                      <a:sym typeface="Symbol" pitchFamily="-112" charset="2"/>
                    </a:rPr>
                    <a:t></a:t>
                  </a:r>
                </a:p>
              </p:txBody>
            </p:sp>
            <p:sp>
              <p:nvSpPr>
                <p:cNvPr id="40978" name="Text Box 24"/>
                <p:cNvSpPr txBox="1">
                  <a:spLocks noChangeArrowheads="1"/>
                </p:cNvSpPr>
                <p:nvPr/>
              </p:nvSpPr>
              <p:spPr bwMode="auto">
                <a:xfrm>
                  <a:off x="870" y="2676"/>
                  <a:ext cx="654" cy="26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  <a:spAutoFit/>
                </a:bodyPr>
                <a:lstStyle/>
                <a:p>
                  <a:pPr>
                    <a:lnSpc>
                      <a:spcPct val="95000"/>
                    </a:lnSpc>
                    <a:spcBef>
                      <a:spcPct val="50000"/>
                    </a:spcBef>
                    <a:buClrTx/>
                    <a:buSzPct val="70000"/>
                    <a:buFont typeface="Wingdings" pitchFamily="-112" charset="2"/>
                    <a:buNone/>
                  </a:pPr>
                  <a:r>
                    <a:rPr lang="en-GB" sz="1400"/>
                    <a:t>Generated </a:t>
                  </a:r>
                  <a:r>
                    <a:rPr lang="en-GB" sz="1400" i="1"/>
                    <a:t>E</a:t>
                  </a:r>
                  <a:r>
                    <a:rPr lang="en-GB" sz="1400"/>
                    <a:t>-field</a:t>
                  </a:r>
                </a:p>
              </p:txBody>
            </p:sp>
          </p:grpSp>
          <p:sp>
            <p:nvSpPr>
              <p:cNvPr id="40975" name="Line 25"/>
              <p:cNvSpPr>
                <a:spLocks noChangeShapeType="1"/>
              </p:cNvSpPr>
              <p:nvPr/>
            </p:nvSpPr>
            <p:spPr bwMode="auto">
              <a:xfrm>
                <a:off x="584" y="2541"/>
                <a:ext cx="543" cy="66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 type="stealth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40973" name="Text Box 26"/>
            <p:cNvSpPr txBox="1">
              <a:spLocks noChangeArrowheads="1"/>
            </p:cNvSpPr>
            <p:nvPr/>
          </p:nvSpPr>
          <p:spPr bwMode="auto">
            <a:xfrm>
              <a:off x="2077" y="1852"/>
              <a:ext cx="172" cy="1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marL="355600" indent="-355600" algn="l">
                <a:lnSpc>
                  <a:spcPct val="95000"/>
                </a:lnSpc>
                <a:spcBef>
                  <a:spcPct val="50000"/>
                </a:spcBef>
                <a:buClrTx/>
                <a:buSzPct val="70000"/>
                <a:buFont typeface="Wingdings" pitchFamily="-112" charset="2"/>
                <a:buNone/>
              </a:pPr>
              <a:r>
                <a:rPr lang="en-GB" sz="1600" i="1">
                  <a:solidFill>
                    <a:srgbClr val="FF3300"/>
                  </a:solidFill>
                </a:rPr>
                <a:t>r</a:t>
              </a:r>
            </a:p>
          </p:txBody>
        </p:sp>
      </p:grpSp>
      <p:graphicFrame>
        <p:nvGraphicFramePr>
          <p:cNvPr id="40962" name="Object 2"/>
          <p:cNvGraphicFramePr>
            <a:graphicFrameLocks noChangeAspect="1"/>
          </p:cNvGraphicFramePr>
          <p:nvPr/>
        </p:nvGraphicFramePr>
        <p:xfrm>
          <a:off x="5486401" y="914400"/>
          <a:ext cx="3657600" cy="26726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472" name="Photo Editor Photo" r:id="rId5" imgW="4694327" imgH="3429297" progId="">
                  <p:embed/>
                </p:oleObj>
              </mc:Choice>
              <mc:Fallback>
                <p:oleObj name="Photo Editor Photo" r:id="rId5" imgW="4694327" imgH="3429297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86401" y="914400"/>
                        <a:ext cx="3657600" cy="267263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0966" name="Picture 35" descr="txp_fig.bmp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/>
          <a:srcRect/>
          <a:stretch>
            <a:fillRect/>
          </a:stretch>
        </p:blipFill>
        <p:spPr bwMode="auto">
          <a:xfrm>
            <a:off x="1835696" y="4346762"/>
            <a:ext cx="214975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71" name="Picture 64" descr="txp_fig.bmp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/>
          <a:srcRect/>
          <a:stretch>
            <a:fillRect/>
          </a:stretch>
        </p:blipFill>
        <p:spPr bwMode="auto">
          <a:xfrm>
            <a:off x="990600" y="5638800"/>
            <a:ext cx="3221038" cy="627062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1043608" y="87288"/>
            <a:ext cx="6652592" cy="533400"/>
          </a:xfrm>
        </p:spPr>
        <p:txBody>
          <a:bodyPr/>
          <a:lstStyle/>
          <a:p>
            <a:pPr eaLnBrk="1" hangingPunct="1"/>
            <a:r>
              <a:rPr lang="el-GR" sz="5400" dirty="0"/>
              <a:t>Ασθενής εστίαση</a:t>
            </a:r>
            <a:endParaRPr lang="en-US" sz="5400" dirty="0"/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36984" y="685800"/>
            <a:ext cx="4407024" cy="2514600"/>
          </a:xfrm>
        </p:spPr>
        <p:txBody>
          <a:bodyPr/>
          <a:lstStyle/>
          <a:p>
            <a:pPr eaLnBrk="1" hangingPunct="1">
              <a:spcBef>
                <a:spcPct val="50000"/>
              </a:spcBef>
              <a:buSzPct val="150000"/>
              <a:buFont typeface="Wingdings" charset="2"/>
              <a:buChar char="§"/>
            </a:pPr>
            <a:r>
              <a:rPr lang="el-GR" sz="1900" dirty="0">
                <a:ea typeface="Times New Roman" pitchFamily="-112" charset="0"/>
                <a:cs typeface="Times New Roman" pitchFamily="-112" charset="0"/>
              </a:rPr>
              <a:t>Σωματίδια που εισάγονται </a:t>
            </a:r>
            <a:r>
              <a:rPr lang="el-GR" sz="1900" b="1" dirty="0">
                <a:ea typeface="Times New Roman" pitchFamily="-112" charset="0"/>
                <a:cs typeface="Times New Roman" pitchFamily="-112" charset="0"/>
              </a:rPr>
              <a:t>εγκάρσια</a:t>
            </a:r>
            <a:r>
              <a:rPr lang="el-GR" sz="1900" dirty="0">
                <a:ea typeface="Times New Roman" pitchFamily="-112" charset="0"/>
                <a:cs typeface="Times New Roman" pitchFamily="-112" charset="0"/>
              </a:rPr>
              <a:t> σε </a:t>
            </a:r>
            <a:r>
              <a:rPr lang="el-GR" sz="1900" b="1" dirty="0">
                <a:ea typeface="Times New Roman" pitchFamily="-112" charset="0"/>
                <a:cs typeface="Times New Roman" pitchFamily="-112" charset="0"/>
              </a:rPr>
              <a:t>ομογενές μαγνητικό </a:t>
            </a:r>
            <a:r>
              <a:rPr lang="el-GR" sz="1900" dirty="0">
                <a:ea typeface="Times New Roman" pitchFamily="-112" charset="0"/>
                <a:cs typeface="Times New Roman" pitchFamily="-112" charset="0"/>
              </a:rPr>
              <a:t>πεδίο ακολουθούν </a:t>
            </a:r>
            <a:r>
              <a:rPr lang="el-GR" sz="1900" b="1" dirty="0">
                <a:ea typeface="Times New Roman" pitchFamily="-112" charset="0"/>
                <a:cs typeface="Times New Roman" pitchFamily="-112" charset="0"/>
              </a:rPr>
              <a:t>κυκλικές τροχιές</a:t>
            </a:r>
            <a:endParaRPr lang="en-GB" sz="1900" b="1" dirty="0">
              <a:ea typeface="Times New Roman" pitchFamily="-112" charset="0"/>
              <a:cs typeface="Times New Roman" pitchFamily="-112" charset="0"/>
            </a:endParaRPr>
          </a:p>
          <a:p>
            <a:pPr eaLnBrk="1" hangingPunct="1">
              <a:spcBef>
                <a:spcPct val="50000"/>
              </a:spcBef>
              <a:buSzPct val="150000"/>
              <a:buFont typeface="Wingdings" charset="2"/>
              <a:buChar char="§"/>
            </a:pPr>
            <a:r>
              <a:rPr lang="el-GR" sz="1900" b="1" dirty="0">
                <a:ea typeface="Times New Roman" pitchFamily="-112" charset="0"/>
                <a:cs typeface="Times New Roman" pitchFamily="-112" charset="0"/>
              </a:rPr>
              <a:t>Μαγνητικά σφάλματα </a:t>
            </a:r>
            <a:r>
              <a:rPr lang="el-GR" sz="1900" dirty="0">
                <a:ea typeface="Times New Roman" pitchFamily="-112" charset="0"/>
                <a:cs typeface="Times New Roman" pitchFamily="-112" charset="0"/>
              </a:rPr>
              <a:t>αναγκάζουν τα </a:t>
            </a:r>
            <a:r>
              <a:rPr lang="el-GR" sz="1900" b="1" dirty="0">
                <a:ea typeface="Times New Roman" pitchFamily="-112" charset="0"/>
                <a:cs typeface="Times New Roman" pitchFamily="-112" charset="0"/>
              </a:rPr>
              <a:t>σωματίδια</a:t>
            </a:r>
            <a:r>
              <a:rPr lang="el-GR" sz="1900" dirty="0">
                <a:ea typeface="Times New Roman" pitchFamily="-112" charset="0"/>
                <a:cs typeface="Times New Roman" pitchFamily="-112" charset="0"/>
              </a:rPr>
              <a:t> να παρασύρονται ώσπου να </a:t>
            </a:r>
            <a:r>
              <a:rPr lang="el-GR" sz="1900" b="1" dirty="0">
                <a:ea typeface="Times New Roman" pitchFamily="-112" charset="0"/>
                <a:cs typeface="Times New Roman" pitchFamily="-112" charset="0"/>
              </a:rPr>
              <a:t>διαφύγουν</a:t>
            </a:r>
          </a:p>
          <a:p>
            <a:pPr eaLnBrk="1" hangingPunct="1">
              <a:spcBef>
                <a:spcPct val="50000"/>
              </a:spcBef>
              <a:buSzPct val="150000"/>
              <a:buFont typeface="Wingdings" charset="2"/>
              <a:buChar char="§"/>
            </a:pPr>
            <a:r>
              <a:rPr lang="el-GR" sz="1900" dirty="0">
                <a:ea typeface="Times New Roman" pitchFamily="-112" charset="0"/>
                <a:cs typeface="Times New Roman" pitchFamily="-112" charset="0"/>
                <a:sym typeface="Symbol" pitchFamily="-112" charset="2"/>
              </a:rPr>
              <a:t>Χρειάζεται μία </a:t>
            </a:r>
            <a:r>
              <a:rPr lang="el-GR" sz="1900" b="1" dirty="0">
                <a:ea typeface="Times New Roman" pitchFamily="-112" charset="0"/>
                <a:cs typeface="Times New Roman" pitchFamily="-112" charset="0"/>
                <a:sym typeface="Symbol" pitchFamily="-112" charset="2"/>
              </a:rPr>
              <a:t>δύναμη επαναφοράς </a:t>
            </a:r>
            <a:r>
              <a:rPr lang="el-GR" sz="1900" dirty="0">
                <a:ea typeface="Times New Roman" pitchFamily="-112" charset="0"/>
                <a:cs typeface="Times New Roman" pitchFamily="-112" charset="0"/>
                <a:sym typeface="Symbol" pitchFamily="-112" charset="2"/>
              </a:rPr>
              <a:t>ή «</a:t>
            </a:r>
            <a:r>
              <a:rPr lang="el-GR" sz="1900" b="1" dirty="0">
                <a:ea typeface="Times New Roman" pitchFamily="-112" charset="0"/>
                <a:cs typeface="Times New Roman" pitchFamily="-112" charset="0"/>
                <a:sym typeface="Symbol" pitchFamily="-112" charset="2"/>
              </a:rPr>
              <a:t>εστίασης</a:t>
            </a:r>
            <a:r>
              <a:rPr lang="el-GR" sz="1900" dirty="0">
                <a:ea typeface="Times New Roman" pitchFamily="-112" charset="0"/>
                <a:cs typeface="Times New Roman" pitchFamily="-112" charset="0"/>
                <a:sym typeface="Symbol" pitchFamily="-112" charset="2"/>
              </a:rPr>
              <a:t>»</a:t>
            </a:r>
            <a:endParaRPr lang="en-GB" sz="1900" dirty="0">
              <a:ea typeface="Times New Roman" pitchFamily="-112" charset="0"/>
              <a:cs typeface="Times New Roman" pitchFamily="-112" charset="0"/>
              <a:sym typeface="Symbol" pitchFamily="-112" charset="2"/>
            </a:endParaRPr>
          </a:p>
        </p:txBody>
      </p:sp>
      <p:pic>
        <p:nvPicPr>
          <p:cNvPr id="41988" name="Picture 11" descr="weak_focusing"/>
          <p:cNvPicPr>
            <a:picLocks noChangeAspect="1" noChangeArrowheads="1"/>
          </p:cNvPicPr>
          <p:nvPr/>
        </p:nvPicPr>
        <p:blipFill>
          <a:blip r:embed="rId2"/>
          <a:srcRect b="16486"/>
          <a:stretch>
            <a:fillRect/>
          </a:stretch>
        </p:blipFill>
        <p:spPr bwMode="auto">
          <a:xfrm>
            <a:off x="4644008" y="741675"/>
            <a:ext cx="4484736" cy="21112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89" name="Rectangle 12"/>
          <p:cNvSpPr>
            <a:spLocks noChangeArrowheads="1"/>
          </p:cNvSpPr>
          <p:nvPr/>
        </p:nvSpPr>
        <p:spPr bwMode="auto">
          <a:xfrm>
            <a:off x="228600" y="3429000"/>
            <a:ext cx="89154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>
              <a:spcBef>
                <a:spcPct val="50000"/>
              </a:spcBef>
            </a:pPr>
            <a:r>
              <a:rPr lang="el-GR" sz="2000" dirty="0">
                <a:ea typeface="Times New Roman" pitchFamily="-112" charset="0"/>
                <a:cs typeface="Times New Roman" pitchFamily="-112" charset="0"/>
              </a:rPr>
              <a:t> Μια τέτοια εστίαση μπορέι να προέρθει λόγω της </a:t>
            </a:r>
            <a:r>
              <a:rPr lang="el-GR" sz="2000" b="1" dirty="0">
                <a:ea typeface="Times New Roman" pitchFamily="-112" charset="0"/>
                <a:cs typeface="Times New Roman" pitchFamily="-112" charset="0"/>
              </a:rPr>
              <a:t>απόκλισης</a:t>
            </a:r>
            <a:r>
              <a:rPr lang="el-GR" sz="2000" dirty="0">
                <a:ea typeface="Times New Roman" pitchFamily="-112" charset="0"/>
                <a:cs typeface="Times New Roman" pitchFamily="-112" charset="0"/>
              </a:rPr>
              <a:t> του </a:t>
            </a:r>
            <a:r>
              <a:rPr lang="el-GR" sz="2000" b="1" dirty="0">
                <a:ea typeface="Times New Roman" pitchFamily="-112" charset="0"/>
                <a:cs typeface="Times New Roman" pitchFamily="-112" charset="0"/>
              </a:rPr>
              <a:t>μαγνητικού πεδίου </a:t>
            </a:r>
            <a:r>
              <a:rPr lang="el-GR" sz="2000" dirty="0">
                <a:ea typeface="Times New Roman" pitchFamily="-112" charset="0"/>
                <a:cs typeface="Times New Roman" pitchFamily="-112" charset="0"/>
              </a:rPr>
              <a:t>στις παριφές του μαγνήτη</a:t>
            </a:r>
            <a:endParaRPr lang="en-GB" sz="2000" dirty="0">
              <a:ea typeface="Times New Roman" pitchFamily="-112" charset="0"/>
              <a:cs typeface="Times New Roman" pitchFamily="-112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1043608" y="87288"/>
            <a:ext cx="6652592" cy="533400"/>
          </a:xfrm>
        </p:spPr>
        <p:txBody>
          <a:bodyPr/>
          <a:lstStyle/>
          <a:p>
            <a:pPr eaLnBrk="1" hangingPunct="1"/>
            <a:r>
              <a:rPr lang="el-GR" sz="5400" dirty="0"/>
              <a:t>Ασθενής εστίαση</a:t>
            </a:r>
            <a:endParaRPr lang="en-US" sz="5400" dirty="0"/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36984" y="685800"/>
            <a:ext cx="4407024" cy="2514600"/>
          </a:xfrm>
        </p:spPr>
        <p:txBody>
          <a:bodyPr/>
          <a:lstStyle/>
          <a:p>
            <a:pPr eaLnBrk="1" hangingPunct="1">
              <a:spcBef>
                <a:spcPct val="50000"/>
              </a:spcBef>
              <a:buSzPct val="150000"/>
              <a:buFont typeface="Wingdings" charset="2"/>
              <a:buChar char="§"/>
            </a:pPr>
            <a:r>
              <a:rPr lang="el-GR" sz="1900" dirty="0">
                <a:ea typeface="Times New Roman" pitchFamily="-112" charset="0"/>
                <a:cs typeface="Times New Roman" pitchFamily="-112" charset="0"/>
              </a:rPr>
              <a:t>Σωματίδια που εισάγονται </a:t>
            </a:r>
            <a:r>
              <a:rPr lang="el-GR" sz="1900" b="1" dirty="0">
                <a:ea typeface="Times New Roman" pitchFamily="-112" charset="0"/>
                <a:cs typeface="Times New Roman" pitchFamily="-112" charset="0"/>
              </a:rPr>
              <a:t>εγκάρσια</a:t>
            </a:r>
            <a:r>
              <a:rPr lang="el-GR" sz="1900" dirty="0">
                <a:ea typeface="Times New Roman" pitchFamily="-112" charset="0"/>
                <a:cs typeface="Times New Roman" pitchFamily="-112" charset="0"/>
              </a:rPr>
              <a:t> σε </a:t>
            </a:r>
            <a:r>
              <a:rPr lang="el-GR" sz="1900" b="1" dirty="0">
                <a:ea typeface="Times New Roman" pitchFamily="-112" charset="0"/>
                <a:cs typeface="Times New Roman" pitchFamily="-112" charset="0"/>
              </a:rPr>
              <a:t>ομογενές μαγνητικό </a:t>
            </a:r>
            <a:r>
              <a:rPr lang="el-GR" sz="1900" dirty="0">
                <a:ea typeface="Times New Roman" pitchFamily="-112" charset="0"/>
                <a:cs typeface="Times New Roman" pitchFamily="-112" charset="0"/>
              </a:rPr>
              <a:t>πεδίο ακολουθούν </a:t>
            </a:r>
            <a:r>
              <a:rPr lang="el-GR" sz="1900" b="1" dirty="0">
                <a:ea typeface="Times New Roman" pitchFamily="-112" charset="0"/>
                <a:cs typeface="Times New Roman" pitchFamily="-112" charset="0"/>
              </a:rPr>
              <a:t>κυκλικές τροχιές</a:t>
            </a:r>
            <a:endParaRPr lang="en-GB" sz="1900" b="1" dirty="0">
              <a:ea typeface="Times New Roman" pitchFamily="-112" charset="0"/>
              <a:cs typeface="Times New Roman" pitchFamily="-112" charset="0"/>
            </a:endParaRPr>
          </a:p>
          <a:p>
            <a:pPr eaLnBrk="1" hangingPunct="1">
              <a:spcBef>
                <a:spcPct val="50000"/>
              </a:spcBef>
              <a:buSzPct val="150000"/>
              <a:buFont typeface="Wingdings" charset="2"/>
              <a:buChar char="§"/>
            </a:pPr>
            <a:r>
              <a:rPr lang="el-GR" sz="1900" b="1" dirty="0">
                <a:ea typeface="Times New Roman" pitchFamily="-112" charset="0"/>
                <a:cs typeface="Times New Roman" pitchFamily="-112" charset="0"/>
              </a:rPr>
              <a:t>Μαγνητικά σφάλματα </a:t>
            </a:r>
            <a:r>
              <a:rPr lang="el-GR" sz="1900" dirty="0">
                <a:ea typeface="Times New Roman" pitchFamily="-112" charset="0"/>
                <a:cs typeface="Times New Roman" pitchFamily="-112" charset="0"/>
              </a:rPr>
              <a:t>αναγκάζουν τα </a:t>
            </a:r>
            <a:r>
              <a:rPr lang="el-GR" sz="1900" b="1" dirty="0">
                <a:ea typeface="Times New Roman" pitchFamily="-112" charset="0"/>
                <a:cs typeface="Times New Roman" pitchFamily="-112" charset="0"/>
              </a:rPr>
              <a:t>σωματίδια</a:t>
            </a:r>
            <a:r>
              <a:rPr lang="el-GR" sz="1900" dirty="0">
                <a:ea typeface="Times New Roman" pitchFamily="-112" charset="0"/>
                <a:cs typeface="Times New Roman" pitchFamily="-112" charset="0"/>
              </a:rPr>
              <a:t> να παρασύρονται ώσπου να </a:t>
            </a:r>
            <a:r>
              <a:rPr lang="el-GR" sz="1900" b="1" dirty="0">
                <a:ea typeface="Times New Roman" pitchFamily="-112" charset="0"/>
                <a:cs typeface="Times New Roman" pitchFamily="-112" charset="0"/>
              </a:rPr>
              <a:t>διαφύγουν</a:t>
            </a:r>
          </a:p>
          <a:p>
            <a:pPr eaLnBrk="1" hangingPunct="1">
              <a:spcBef>
                <a:spcPct val="50000"/>
              </a:spcBef>
              <a:buSzPct val="150000"/>
              <a:buFont typeface="Wingdings" charset="2"/>
              <a:buChar char="§"/>
            </a:pPr>
            <a:r>
              <a:rPr lang="el-GR" sz="1900" dirty="0">
                <a:ea typeface="Times New Roman" pitchFamily="-112" charset="0"/>
                <a:cs typeface="Times New Roman" pitchFamily="-112" charset="0"/>
                <a:sym typeface="Symbol" pitchFamily="-112" charset="2"/>
              </a:rPr>
              <a:t>Χρειάζεται μία </a:t>
            </a:r>
            <a:r>
              <a:rPr lang="el-GR" sz="1900" b="1" dirty="0">
                <a:ea typeface="Times New Roman" pitchFamily="-112" charset="0"/>
                <a:cs typeface="Times New Roman" pitchFamily="-112" charset="0"/>
                <a:sym typeface="Symbol" pitchFamily="-112" charset="2"/>
              </a:rPr>
              <a:t>δύναμη επαναφοράς </a:t>
            </a:r>
            <a:r>
              <a:rPr lang="el-GR" sz="1900" dirty="0">
                <a:ea typeface="Times New Roman" pitchFamily="-112" charset="0"/>
                <a:cs typeface="Times New Roman" pitchFamily="-112" charset="0"/>
                <a:sym typeface="Symbol" pitchFamily="-112" charset="2"/>
              </a:rPr>
              <a:t>ή «</a:t>
            </a:r>
            <a:r>
              <a:rPr lang="el-GR" sz="1900" b="1" dirty="0">
                <a:ea typeface="Times New Roman" pitchFamily="-112" charset="0"/>
                <a:cs typeface="Times New Roman" pitchFamily="-112" charset="0"/>
                <a:sym typeface="Symbol" pitchFamily="-112" charset="2"/>
              </a:rPr>
              <a:t>εστίασης</a:t>
            </a:r>
            <a:r>
              <a:rPr lang="el-GR" sz="1900" dirty="0">
                <a:ea typeface="Times New Roman" pitchFamily="-112" charset="0"/>
                <a:cs typeface="Times New Roman" pitchFamily="-112" charset="0"/>
                <a:sym typeface="Symbol" pitchFamily="-112" charset="2"/>
              </a:rPr>
              <a:t>»</a:t>
            </a:r>
            <a:endParaRPr lang="en-GB" sz="1900" dirty="0">
              <a:ea typeface="Times New Roman" pitchFamily="-112" charset="0"/>
              <a:cs typeface="Times New Roman" pitchFamily="-112" charset="0"/>
              <a:sym typeface="Symbol" pitchFamily="-112" charset="2"/>
            </a:endParaRPr>
          </a:p>
        </p:txBody>
      </p:sp>
      <p:pic>
        <p:nvPicPr>
          <p:cNvPr id="41988" name="Picture 11" descr="weak_focusing"/>
          <p:cNvPicPr>
            <a:picLocks noChangeAspect="1" noChangeArrowheads="1"/>
          </p:cNvPicPr>
          <p:nvPr/>
        </p:nvPicPr>
        <p:blipFill>
          <a:blip r:embed="rId6"/>
          <a:srcRect b="16486"/>
          <a:stretch>
            <a:fillRect/>
          </a:stretch>
        </p:blipFill>
        <p:spPr bwMode="auto">
          <a:xfrm>
            <a:off x="4644008" y="741675"/>
            <a:ext cx="4484736" cy="21112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89" name="Rectangle 12"/>
          <p:cNvSpPr>
            <a:spLocks noChangeArrowheads="1"/>
          </p:cNvSpPr>
          <p:nvPr/>
        </p:nvSpPr>
        <p:spPr bwMode="auto">
          <a:xfrm>
            <a:off x="228600" y="3429000"/>
            <a:ext cx="8915400" cy="3108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>
              <a:spcBef>
                <a:spcPct val="50000"/>
              </a:spcBef>
            </a:pPr>
            <a:r>
              <a:rPr lang="el-GR" sz="2000" dirty="0">
                <a:ea typeface="Times New Roman" pitchFamily="-112" charset="0"/>
                <a:cs typeface="Times New Roman" pitchFamily="-112" charset="0"/>
              </a:rPr>
              <a:t> Μια τέτοια εστίαση μπορέι να προέρθει λόγω της </a:t>
            </a:r>
            <a:r>
              <a:rPr lang="el-GR" sz="2000" b="1" dirty="0">
                <a:ea typeface="Times New Roman" pitchFamily="-112" charset="0"/>
                <a:cs typeface="Times New Roman" pitchFamily="-112" charset="0"/>
              </a:rPr>
              <a:t>απόκλισης</a:t>
            </a:r>
            <a:r>
              <a:rPr lang="el-GR" sz="2000" dirty="0">
                <a:ea typeface="Times New Roman" pitchFamily="-112" charset="0"/>
                <a:cs typeface="Times New Roman" pitchFamily="-112" charset="0"/>
              </a:rPr>
              <a:t> του </a:t>
            </a:r>
            <a:r>
              <a:rPr lang="el-GR" sz="2000" b="1" dirty="0">
                <a:ea typeface="Times New Roman" pitchFamily="-112" charset="0"/>
                <a:cs typeface="Times New Roman" pitchFamily="-112" charset="0"/>
              </a:rPr>
              <a:t>μαγνητικού πεδίου </a:t>
            </a:r>
            <a:r>
              <a:rPr lang="el-GR" sz="2000" dirty="0">
                <a:ea typeface="Times New Roman" pitchFamily="-112" charset="0"/>
                <a:cs typeface="Times New Roman" pitchFamily="-112" charset="0"/>
              </a:rPr>
              <a:t>στις παρυφές του μαγνήτη</a:t>
            </a:r>
            <a:endParaRPr lang="en-GB" sz="2000" dirty="0">
              <a:ea typeface="Times New Roman" pitchFamily="-112" charset="0"/>
              <a:cs typeface="Times New Roman" pitchFamily="-112" charset="0"/>
            </a:endParaRPr>
          </a:p>
          <a:p>
            <a:pPr algn="l">
              <a:spcBef>
                <a:spcPct val="50000"/>
              </a:spcBef>
            </a:pPr>
            <a:r>
              <a:rPr lang="el-GR" sz="2000" dirty="0">
                <a:ea typeface="Times New Roman" pitchFamily="-112" charset="0"/>
                <a:cs typeface="Times New Roman" pitchFamily="-112" charset="0"/>
              </a:rPr>
              <a:t> Οι εγκάρσιες συνιστώσες του μαγνητικού πεδίου είναι </a:t>
            </a:r>
          </a:p>
          <a:p>
            <a:pPr algn="l">
              <a:spcBef>
                <a:spcPct val="50000"/>
              </a:spcBef>
              <a:buNone/>
            </a:pPr>
            <a:r>
              <a:rPr lang="el-GR" sz="2000" dirty="0">
                <a:ea typeface="Times New Roman" pitchFamily="-112" charset="0"/>
                <a:cs typeface="Times New Roman" pitchFamily="-112" charset="0"/>
              </a:rPr>
              <a:t>    με το δείκτη πεδίου		      . Τα σωματίδια εκτελούν γραμμικές </a:t>
            </a:r>
          </a:p>
          <a:p>
            <a:pPr algn="l">
              <a:spcBef>
                <a:spcPct val="50000"/>
              </a:spcBef>
              <a:buNone/>
            </a:pPr>
            <a:r>
              <a:rPr lang="el-GR" sz="2000" dirty="0">
                <a:ea typeface="Times New Roman" pitchFamily="-112" charset="0"/>
                <a:cs typeface="Times New Roman" pitchFamily="-112" charset="0"/>
              </a:rPr>
              <a:t>    αρμονικές ταλαντώσεις (ταλαντώσεις </a:t>
            </a:r>
            <a:r>
              <a:rPr lang="el-GR" sz="2000" b="1" dirty="0" err="1">
                <a:ea typeface="Times New Roman" pitchFamily="-112" charset="0"/>
                <a:cs typeface="Times New Roman" pitchFamily="-112" charset="0"/>
              </a:rPr>
              <a:t>βητάτρου</a:t>
            </a:r>
            <a:r>
              <a:rPr lang="el-GR" sz="2000" dirty="0">
                <a:ea typeface="Times New Roman" pitchFamily="-112" charset="0"/>
                <a:cs typeface="Times New Roman" pitchFamily="-112" charset="0"/>
              </a:rPr>
              <a:t>), με συχνότητες</a:t>
            </a:r>
            <a:endParaRPr lang="en-GB" sz="2000" dirty="0"/>
          </a:p>
          <a:p>
            <a:pPr algn="l">
              <a:spcBef>
                <a:spcPct val="50000"/>
              </a:spcBef>
              <a:buFont typeface="Wingdings" pitchFamily="-112" charset="2"/>
              <a:buNone/>
            </a:pPr>
            <a:endParaRPr dirty="0"/>
          </a:p>
          <a:p>
            <a:pPr algn="l">
              <a:spcBef>
                <a:spcPct val="50000"/>
              </a:spcBef>
            </a:pPr>
            <a:r>
              <a:rPr lang="el-GR" sz="2000" dirty="0"/>
              <a:t> Για ευσταθείς ταλαντώσεις πρέπει να ισχύει η συνθήκη του </a:t>
            </a:r>
            <a:r>
              <a:rPr lang="en-GB" sz="2000" b="1" dirty="0" err="1"/>
              <a:t>Steenbeck</a:t>
            </a:r>
            <a:endParaRPr lang="en-GB" sz="2000" dirty="0">
              <a:ea typeface="Times New Roman" pitchFamily="-112" charset="0"/>
              <a:cs typeface="Times New Roman" pitchFamily="-112" charset="0"/>
            </a:endParaRPr>
          </a:p>
        </p:txBody>
      </p:sp>
      <p:pic>
        <p:nvPicPr>
          <p:cNvPr id="41990" name="Picture 21" descr="txp_fig.bmp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7"/>
          <a:srcRect/>
          <a:stretch>
            <a:fillRect/>
          </a:stretch>
        </p:blipFill>
        <p:spPr bwMode="auto">
          <a:xfrm>
            <a:off x="1600200" y="5524500"/>
            <a:ext cx="4114800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91" name="Picture 23" descr="txp_fig.bmp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8"/>
          <a:srcRect/>
          <a:stretch>
            <a:fillRect/>
          </a:stretch>
        </p:blipFill>
        <p:spPr bwMode="auto">
          <a:xfrm>
            <a:off x="3657600" y="6489526"/>
            <a:ext cx="1749425" cy="323850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41992" name="Picture 34" descr="txp_fig.bmp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9"/>
          <a:srcRect/>
          <a:stretch>
            <a:fillRect/>
          </a:stretch>
        </p:blipFill>
        <p:spPr bwMode="auto">
          <a:xfrm>
            <a:off x="2843808" y="4572001"/>
            <a:ext cx="1427584" cy="531096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41993" name="Picture 37" descr="txp_fig.bmp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0"/>
          <a:srcRect/>
          <a:stretch>
            <a:fillRect/>
          </a:stretch>
        </p:blipFill>
        <p:spPr bwMode="auto">
          <a:xfrm>
            <a:off x="6588224" y="4200788"/>
            <a:ext cx="2540520" cy="3803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9484216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611560" y="-76200"/>
            <a:ext cx="8064896" cy="762000"/>
          </a:xfrm>
        </p:spPr>
        <p:txBody>
          <a:bodyPr/>
          <a:lstStyle/>
          <a:p>
            <a:pPr eaLnBrk="1" hangingPunct="1"/>
            <a:r>
              <a:rPr lang="el-GR" sz="2700" dirty="0"/>
              <a:t>Ισχυρή εστίαση</a:t>
            </a:r>
            <a:r>
              <a:rPr lang="en-GB" sz="2700" dirty="0"/>
              <a:t>: </a:t>
            </a:r>
            <a:r>
              <a:rPr lang="el-GR" sz="2700" dirty="0"/>
              <a:t>Αρχή εναλλασσόμενης απόκλισης</a:t>
            </a:r>
            <a:endParaRPr lang="en-US" sz="2700" dirty="0"/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28600" y="685800"/>
            <a:ext cx="4648200" cy="41910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spcBef>
                <a:spcPct val="50000"/>
              </a:spcBef>
            </a:pPr>
            <a:r>
              <a:rPr lang="el-GR" sz="1800" dirty="0">
                <a:ea typeface="Times New Roman" pitchFamily="-112" charset="0"/>
                <a:cs typeface="Times New Roman" pitchFamily="-112" charset="0"/>
              </a:rPr>
              <a:t>Αρχή που εφευρέθηκε απο τον </a:t>
            </a:r>
            <a:r>
              <a:rPr lang="el-GR" sz="1800" b="1" dirty="0">
                <a:ea typeface="Times New Roman" pitchFamily="-112" charset="0"/>
                <a:cs typeface="Times New Roman" pitchFamily="-112" charset="0"/>
              </a:rPr>
              <a:t>Χριστόφιλο </a:t>
            </a:r>
            <a:r>
              <a:rPr lang="en-GB" sz="1800" dirty="0">
                <a:ea typeface="Times New Roman" pitchFamily="-112" charset="0"/>
                <a:cs typeface="Times New Roman" pitchFamily="-112" charset="0"/>
              </a:rPr>
              <a:t>(1950)</a:t>
            </a:r>
            <a:r>
              <a:rPr lang="el-GR" sz="1800" dirty="0">
                <a:ea typeface="Times New Roman" pitchFamily="-112" charset="0"/>
                <a:cs typeface="Times New Roman" pitchFamily="-112" charset="0"/>
              </a:rPr>
              <a:t> και ανεξάρτητα από τους </a:t>
            </a:r>
            <a:r>
              <a:rPr lang="en-GB" sz="1800" b="1" dirty="0">
                <a:ea typeface="Times New Roman" pitchFamily="-112" charset="0"/>
                <a:cs typeface="Times New Roman" pitchFamily="-112" charset="0"/>
              </a:rPr>
              <a:t>Courant, Livingston</a:t>
            </a:r>
            <a:r>
              <a:rPr lang="el-GR" sz="1800" b="1" dirty="0">
                <a:ea typeface="Times New Roman" pitchFamily="-112" charset="0"/>
                <a:cs typeface="Times New Roman" pitchFamily="-112" charset="0"/>
              </a:rPr>
              <a:t> </a:t>
            </a:r>
            <a:r>
              <a:rPr lang="el-GR" sz="1800" dirty="0">
                <a:ea typeface="Times New Roman" pitchFamily="-112" charset="0"/>
                <a:cs typeface="Times New Roman" pitchFamily="-112" charset="0"/>
              </a:rPr>
              <a:t>και </a:t>
            </a:r>
            <a:r>
              <a:rPr lang="en-GB" sz="1800" b="1" dirty="0">
                <a:ea typeface="Times New Roman" pitchFamily="-112" charset="0"/>
                <a:cs typeface="Times New Roman" pitchFamily="-112" charset="0"/>
              </a:rPr>
              <a:t>Snyder </a:t>
            </a:r>
            <a:r>
              <a:rPr lang="en-GB" sz="1800" dirty="0">
                <a:ea typeface="Times New Roman" pitchFamily="-112" charset="0"/>
                <a:cs typeface="Times New Roman" pitchFamily="-112" charset="0"/>
              </a:rPr>
              <a:t>(1953).</a:t>
            </a:r>
          </a:p>
          <a:p>
            <a:pPr eaLnBrk="1" hangingPunct="1">
              <a:lnSpc>
                <a:spcPct val="80000"/>
              </a:lnSpc>
              <a:spcBef>
                <a:spcPct val="50000"/>
              </a:spcBef>
            </a:pPr>
            <a:r>
              <a:rPr lang="el-GR" sz="1800" dirty="0">
                <a:ea typeface="Times New Roman" pitchFamily="-112" charset="0"/>
                <a:cs typeface="Times New Roman" pitchFamily="-112" charset="0"/>
              </a:rPr>
              <a:t>Λόγω της φύσης των εξισώσεων </a:t>
            </a:r>
            <a:r>
              <a:rPr lang="en-GB" sz="1800" dirty="0">
                <a:ea typeface="Times New Roman" pitchFamily="-112" charset="0"/>
                <a:cs typeface="Times New Roman" pitchFamily="-112" charset="0"/>
              </a:rPr>
              <a:t>Maxwell </a:t>
            </a:r>
            <a:r>
              <a:rPr lang="el-GR" sz="1800" dirty="0">
                <a:ea typeface="Times New Roman" pitchFamily="-112" charset="0"/>
                <a:cs typeface="Times New Roman" pitchFamily="-112" charset="0"/>
              </a:rPr>
              <a:t>είναι αδύνατη η ύπαρξη πεδίων εστίασης και στα δύο επίπεδα, π.χ. Οι μαγνήτες που εστιάζουν </a:t>
            </a:r>
            <a:r>
              <a:rPr lang="el-GR" sz="1800" b="1" dirty="0">
                <a:solidFill>
                  <a:srgbClr val="0033CC"/>
                </a:solidFill>
                <a:ea typeface="Times New Roman" pitchFamily="-112" charset="0"/>
                <a:cs typeface="Times New Roman" pitchFamily="-112" charset="0"/>
              </a:rPr>
              <a:t>οριζόντια</a:t>
            </a:r>
            <a:r>
              <a:rPr lang="en-GB" sz="1800" dirty="0">
                <a:ea typeface="Times New Roman" pitchFamily="-112" charset="0"/>
                <a:cs typeface="Times New Roman" pitchFamily="-112" charset="0"/>
              </a:rPr>
              <a:t>, </a:t>
            </a:r>
            <a:r>
              <a:rPr lang="el-GR" sz="1800" dirty="0">
                <a:ea typeface="Times New Roman" pitchFamily="-112" charset="0"/>
                <a:cs typeface="Times New Roman" pitchFamily="-112" charset="0"/>
              </a:rPr>
              <a:t>αποεστιάζουν </a:t>
            </a:r>
            <a:r>
              <a:rPr lang="el-GR" sz="1800" b="1" dirty="0">
                <a:solidFill>
                  <a:srgbClr val="FF0000"/>
                </a:solidFill>
                <a:ea typeface="Times New Roman" pitchFamily="-112" charset="0"/>
                <a:cs typeface="Times New Roman" pitchFamily="-112" charset="0"/>
              </a:rPr>
              <a:t>κάθετα </a:t>
            </a:r>
            <a:r>
              <a:rPr lang="el-GR" sz="1800" dirty="0">
                <a:ea typeface="Times New Roman" pitchFamily="-112" charset="0"/>
                <a:cs typeface="Times New Roman" pitchFamily="-112" charset="0"/>
              </a:rPr>
              <a:t>και το αντίστροφο.</a:t>
            </a:r>
            <a:endParaRPr lang="en-GB" sz="1800" dirty="0">
              <a:ea typeface="Times New Roman" pitchFamily="-112" charset="0"/>
              <a:cs typeface="Times New Roman" pitchFamily="-112" charset="0"/>
            </a:endParaRPr>
          </a:p>
        </p:txBody>
      </p:sp>
      <p:pic>
        <p:nvPicPr>
          <p:cNvPr id="43012" name="Picture 1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16850" y="685800"/>
            <a:ext cx="132715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3" name="Picture 1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67400" y="4419600"/>
            <a:ext cx="3276600" cy="2486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60" name="Picture 8" descr="CrSnyder"/>
          <p:cNvPicPr>
            <a:picLocks noChangeAspect="1" noChangeArrowheads="1"/>
          </p:cNvPicPr>
          <p:nvPr/>
        </p:nvPicPr>
        <p:blipFill>
          <a:blip r:embed="rId4"/>
          <a:srcRect l="7890" r="9270" b="14285"/>
          <a:stretch>
            <a:fillRect/>
          </a:stretch>
        </p:blipFill>
        <p:spPr bwMode="auto">
          <a:xfrm>
            <a:off x="3108960" y="4778828"/>
            <a:ext cx="2910839" cy="20791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3015" name="Group 42"/>
          <p:cNvGrpSpPr>
            <a:grpSpLocks/>
          </p:cNvGrpSpPr>
          <p:nvPr/>
        </p:nvGrpSpPr>
        <p:grpSpPr bwMode="auto">
          <a:xfrm>
            <a:off x="5029200" y="1143000"/>
            <a:ext cx="2819400" cy="1219200"/>
            <a:chOff x="3168" y="2976"/>
            <a:chExt cx="2592" cy="1248"/>
          </a:xfrm>
        </p:grpSpPr>
        <p:grpSp>
          <p:nvGrpSpPr>
            <p:cNvPr id="43040" name="Group 41"/>
            <p:cNvGrpSpPr>
              <a:grpSpLocks/>
            </p:cNvGrpSpPr>
            <p:nvPr/>
          </p:nvGrpSpPr>
          <p:grpSpPr bwMode="auto">
            <a:xfrm>
              <a:off x="3168" y="2976"/>
              <a:ext cx="2592" cy="1248"/>
              <a:chOff x="3168" y="2976"/>
              <a:chExt cx="2592" cy="1248"/>
            </a:xfrm>
          </p:grpSpPr>
          <p:sp>
            <p:nvSpPr>
              <p:cNvPr id="43042" name="Arc 16"/>
              <p:cNvSpPr>
                <a:spLocks/>
              </p:cNvSpPr>
              <p:nvPr/>
            </p:nvSpPr>
            <p:spPr bwMode="auto">
              <a:xfrm flipH="1">
                <a:off x="3792" y="2976"/>
                <a:ext cx="384" cy="1248"/>
              </a:xfrm>
              <a:custGeom>
                <a:avLst/>
                <a:gdLst>
                  <a:gd name="T0" fmla="*/ 2 w 43200"/>
                  <a:gd name="T1" fmla="*/ 0 h 43200"/>
                  <a:gd name="T2" fmla="*/ 2 w 43200"/>
                  <a:gd name="T3" fmla="*/ 0 h 43200"/>
                  <a:gd name="T4" fmla="*/ 2 w 43200"/>
                  <a:gd name="T5" fmla="*/ 18 h 43200"/>
                  <a:gd name="T6" fmla="*/ 0 60000 65536"/>
                  <a:gd name="T7" fmla="*/ 0 60000 65536"/>
                  <a:gd name="T8" fmla="*/ 0 60000 65536"/>
                  <a:gd name="T9" fmla="*/ 0 w 43200"/>
                  <a:gd name="T10" fmla="*/ 0 h 43200"/>
                  <a:gd name="T11" fmla="*/ 43200 w 43200"/>
                  <a:gd name="T12" fmla="*/ 43200 h 432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3200" h="43200" fill="none" extrusionOk="0">
                    <a:moveTo>
                      <a:pt x="21599" y="0"/>
                    </a:move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33529"/>
                      <a:pt x="33529" y="43200"/>
                      <a:pt x="21600" y="43200"/>
                    </a:cubicBezTo>
                    <a:cubicBezTo>
                      <a:pt x="9670" y="43200"/>
                      <a:pt x="0" y="33529"/>
                      <a:pt x="0" y="21600"/>
                    </a:cubicBezTo>
                    <a:cubicBezTo>
                      <a:pt x="-1" y="10250"/>
                      <a:pt x="8783" y="836"/>
                      <a:pt x="20105" y="51"/>
                    </a:cubicBezTo>
                  </a:path>
                  <a:path w="43200" h="43200" stroke="0" extrusionOk="0">
                    <a:moveTo>
                      <a:pt x="21599" y="0"/>
                    </a:move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33529"/>
                      <a:pt x="33529" y="43200"/>
                      <a:pt x="21600" y="43200"/>
                    </a:cubicBezTo>
                    <a:cubicBezTo>
                      <a:pt x="9670" y="43200"/>
                      <a:pt x="0" y="33529"/>
                      <a:pt x="0" y="21600"/>
                    </a:cubicBezTo>
                    <a:cubicBezTo>
                      <a:pt x="-1" y="10250"/>
                      <a:pt x="8783" y="836"/>
                      <a:pt x="20105" y="51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noFill/>
              <a:ln w="285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43043" name="Group 38"/>
              <p:cNvGrpSpPr>
                <a:grpSpLocks/>
              </p:cNvGrpSpPr>
              <p:nvPr/>
            </p:nvGrpSpPr>
            <p:grpSpPr bwMode="auto">
              <a:xfrm>
                <a:off x="3168" y="3072"/>
                <a:ext cx="2592" cy="1008"/>
                <a:chOff x="2832" y="3168"/>
                <a:chExt cx="2304" cy="768"/>
              </a:xfrm>
            </p:grpSpPr>
            <p:sp>
              <p:nvSpPr>
                <p:cNvPr id="43044" name="Line 17"/>
                <p:cNvSpPr>
                  <a:spLocks noChangeShapeType="1"/>
                </p:cNvSpPr>
                <p:nvPr/>
              </p:nvSpPr>
              <p:spPr bwMode="auto">
                <a:xfrm>
                  <a:off x="2832" y="3168"/>
                  <a:ext cx="720" cy="0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prstDash val="sysDot"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3045" name="Line 18"/>
                <p:cNvSpPr>
                  <a:spLocks noChangeShapeType="1"/>
                </p:cNvSpPr>
                <p:nvPr/>
              </p:nvSpPr>
              <p:spPr bwMode="auto">
                <a:xfrm>
                  <a:off x="3552" y="3168"/>
                  <a:ext cx="1440" cy="624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prstDash val="sysDot"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3046" name="Line 19"/>
                <p:cNvSpPr>
                  <a:spLocks noChangeShapeType="1"/>
                </p:cNvSpPr>
                <p:nvPr/>
              </p:nvSpPr>
              <p:spPr bwMode="auto">
                <a:xfrm>
                  <a:off x="2832" y="3264"/>
                  <a:ext cx="720" cy="0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prstDash val="sysDot"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3047" name="Line 20"/>
                <p:cNvSpPr>
                  <a:spLocks noChangeShapeType="1"/>
                </p:cNvSpPr>
                <p:nvPr/>
              </p:nvSpPr>
              <p:spPr bwMode="auto">
                <a:xfrm>
                  <a:off x="3552" y="3264"/>
                  <a:ext cx="1440" cy="480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prstDash val="sysDot"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3048" name="Line 23"/>
                <p:cNvSpPr>
                  <a:spLocks noChangeShapeType="1"/>
                </p:cNvSpPr>
                <p:nvPr/>
              </p:nvSpPr>
              <p:spPr bwMode="auto">
                <a:xfrm>
                  <a:off x="2832" y="3360"/>
                  <a:ext cx="720" cy="0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prstDash val="sysDot"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3049" name="Line 24"/>
                <p:cNvSpPr>
                  <a:spLocks noChangeShapeType="1"/>
                </p:cNvSpPr>
                <p:nvPr/>
              </p:nvSpPr>
              <p:spPr bwMode="auto">
                <a:xfrm>
                  <a:off x="2832" y="3456"/>
                  <a:ext cx="720" cy="0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prstDash val="sysDot"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3050" name="Line 25"/>
                <p:cNvSpPr>
                  <a:spLocks noChangeShapeType="1"/>
                </p:cNvSpPr>
                <p:nvPr/>
              </p:nvSpPr>
              <p:spPr bwMode="auto">
                <a:xfrm>
                  <a:off x="3552" y="3360"/>
                  <a:ext cx="1488" cy="336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prstDash val="sysDot"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3051" name="Line 26"/>
                <p:cNvSpPr>
                  <a:spLocks noChangeShapeType="1"/>
                </p:cNvSpPr>
                <p:nvPr/>
              </p:nvSpPr>
              <p:spPr bwMode="auto">
                <a:xfrm>
                  <a:off x="2832" y="3648"/>
                  <a:ext cx="720" cy="0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prstDash val="sysDot"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3052" name="Line 27"/>
                <p:cNvSpPr>
                  <a:spLocks noChangeShapeType="1"/>
                </p:cNvSpPr>
                <p:nvPr/>
              </p:nvSpPr>
              <p:spPr bwMode="auto">
                <a:xfrm>
                  <a:off x="2832" y="3744"/>
                  <a:ext cx="720" cy="0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prstDash val="sysDot"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3053" name="Line 28"/>
                <p:cNvSpPr>
                  <a:spLocks noChangeShapeType="1"/>
                </p:cNvSpPr>
                <p:nvPr/>
              </p:nvSpPr>
              <p:spPr bwMode="auto">
                <a:xfrm>
                  <a:off x="2832" y="3840"/>
                  <a:ext cx="720" cy="0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prstDash val="sysDot"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3054" name="Line 29"/>
                <p:cNvSpPr>
                  <a:spLocks noChangeShapeType="1"/>
                </p:cNvSpPr>
                <p:nvPr/>
              </p:nvSpPr>
              <p:spPr bwMode="auto">
                <a:xfrm>
                  <a:off x="2832" y="3936"/>
                  <a:ext cx="720" cy="0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prstDash val="sysDot"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3055" name="Line 32"/>
                <p:cNvSpPr>
                  <a:spLocks noChangeShapeType="1"/>
                </p:cNvSpPr>
                <p:nvPr/>
              </p:nvSpPr>
              <p:spPr bwMode="auto">
                <a:xfrm>
                  <a:off x="3552" y="3456"/>
                  <a:ext cx="1536" cy="192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prstDash val="sysDot"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3056" name="Line 33"/>
                <p:cNvSpPr>
                  <a:spLocks noChangeShapeType="1"/>
                </p:cNvSpPr>
                <p:nvPr/>
              </p:nvSpPr>
              <p:spPr bwMode="auto">
                <a:xfrm flipV="1">
                  <a:off x="3552" y="3504"/>
                  <a:ext cx="1584" cy="144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prstDash val="sysDot"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3057" name="Line 34"/>
                <p:cNvSpPr>
                  <a:spLocks noChangeShapeType="1"/>
                </p:cNvSpPr>
                <p:nvPr/>
              </p:nvSpPr>
              <p:spPr bwMode="auto">
                <a:xfrm flipV="1">
                  <a:off x="3552" y="3456"/>
                  <a:ext cx="1488" cy="288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prstDash val="sysDot"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3058" name="Line 35"/>
                <p:cNvSpPr>
                  <a:spLocks noChangeShapeType="1"/>
                </p:cNvSpPr>
                <p:nvPr/>
              </p:nvSpPr>
              <p:spPr bwMode="auto">
                <a:xfrm flipV="1">
                  <a:off x="3552" y="3408"/>
                  <a:ext cx="1440" cy="432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prstDash val="sysDot"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3059" name="Line 36"/>
                <p:cNvSpPr>
                  <a:spLocks noChangeShapeType="1"/>
                </p:cNvSpPr>
                <p:nvPr/>
              </p:nvSpPr>
              <p:spPr bwMode="auto">
                <a:xfrm flipV="1">
                  <a:off x="3552" y="3360"/>
                  <a:ext cx="1440" cy="576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prstDash val="sysDot"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sp>
          <p:nvSpPr>
            <p:cNvPr id="43041" name="Line 40"/>
            <p:cNvSpPr>
              <a:spLocks noChangeShapeType="1"/>
            </p:cNvSpPr>
            <p:nvPr/>
          </p:nvSpPr>
          <p:spPr bwMode="auto">
            <a:xfrm flipH="1">
              <a:off x="3168" y="3600"/>
              <a:ext cx="2544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43016" name="Group 74"/>
          <p:cNvGrpSpPr>
            <a:grpSpLocks/>
          </p:cNvGrpSpPr>
          <p:nvPr/>
        </p:nvGrpSpPr>
        <p:grpSpPr bwMode="auto">
          <a:xfrm>
            <a:off x="5105400" y="2286000"/>
            <a:ext cx="1752600" cy="1676400"/>
            <a:chOff x="3024" y="1200"/>
            <a:chExt cx="1584" cy="2016"/>
          </a:xfrm>
        </p:grpSpPr>
        <p:sp>
          <p:nvSpPr>
            <p:cNvPr id="43018" name="Line 47"/>
            <p:cNvSpPr>
              <a:spLocks noChangeShapeType="1"/>
            </p:cNvSpPr>
            <p:nvPr/>
          </p:nvSpPr>
          <p:spPr bwMode="auto">
            <a:xfrm>
              <a:off x="3024" y="1602"/>
              <a:ext cx="78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019" name="Line 48"/>
            <p:cNvSpPr>
              <a:spLocks noChangeShapeType="1"/>
            </p:cNvSpPr>
            <p:nvPr/>
          </p:nvSpPr>
          <p:spPr bwMode="auto">
            <a:xfrm flipV="1">
              <a:off x="3804" y="1200"/>
              <a:ext cx="708" cy="402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020" name="Line 49"/>
            <p:cNvSpPr>
              <a:spLocks noChangeShapeType="1"/>
            </p:cNvSpPr>
            <p:nvPr/>
          </p:nvSpPr>
          <p:spPr bwMode="auto">
            <a:xfrm>
              <a:off x="3024" y="1752"/>
              <a:ext cx="78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021" name="Line 50"/>
            <p:cNvSpPr>
              <a:spLocks noChangeShapeType="1"/>
            </p:cNvSpPr>
            <p:nvPr/>
          </p:nvSpPr>
          <p:spPr bwMode="auto">
            <a:xfrm flipV="1">
              <a:off x="3804" y="1488"/>
              <a:ext cx="804" cy="26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022" name="Line 51"/>
            <p:cNvSpPr>
              <a:spLocks noChangeShapeType="1"/>
            </p:cNvSpPr>
            <p:nvPr/>
          </p:nvSpPr>
          <p:spPr bwMode="auto">
            <a:xfrm>
              <a:off x="3024" y="1903"/>
              <a:ext cx="78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023" name="Line 52"/>
            <p:cNvSpPr>
              <a:spLocks noChangeShapeType="1"/>
            </p:cNvSpPr>
            <p:nvPr/>
          </p:nvSpPr>
          <p:spPr bwMode="auto">
            <a:xfrm>
              <a:off x="3024" y="2053"/>
              <a:ext cx="78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024" name="Line 53"/>
            <p:cNvSpPr>
              <a:spLocks noChangeShapeType="1"/>
            </p:cNvSpPr>
            <p:nvPr/>
          </p:nvSpPr>
          <p:spPr bwMode="auto">
            <a:xfrm flipV="1">
              <a:off x="3804" y="1728"/>
              <a:ext cx="804" cy="175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025" name="Line 54"/>
            <p:cNvSpPr>
              <a:spLocks noChangeShapeType="1"/>
            </p:cNvSpPr>
            <p:nvPr/>
          </p:nvSpPr>
          <p:spPr bwMode="auto">
            <a:xfrm>
              <a:off x="3024" y="2353"/>
              <a:ext cx="78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026" name="Line 55"/>
            <p:cNvSpPr>
              <a:spLocks noChangeShapeType="1"/>
            </p:cNvSpPr>
            <p:nvPr/>
          </p:nvSpPr>
          <p:spPr bwMode="auto">
            <a:xfrm>
              <a:off x="3024" y="2496"/>
              <a:ext cx="78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027" name="Line 56"/>
            <p:cNvSpPr>
              <a:spLocks noChangeShapeType="1"/>
            </p:cNvSpPr>
            <p:nvPr/>
          </p:nvSpPr>
          <p:spPr bwMode="auto">
            <a:xfrm>
              <a:off x="3024" y="2640"/>
              <a:ext cx="78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028" name="Line 57"/>
            <p:cNvSpPr>
              <a:spLocks noChangeShapeType="1"/>
            </p:cNvSpPr>
            <p:nvPr/>
          </p:nvSpPr>
          <p:spPr bwMode="auto">
            <a:xfrm>
              <a:off x="3024" y="2784"/>
              <a:ext cx="78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029" name="Line 58"/>
            <p:cNvSpPr>
              <a:spLocks noChangeShapeType="1"/>
            </p:cNvSpPr>
            <p:nvPr/>
          </p:nvSpPr>
          <p:spPr bwMode="auto">
            <a:xfrm flipV="1">
              <a:off x="3804" y="1968"/>
              <a:ext cx="804" cy="85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030" name="Line 65"/>
            <p:cNvSpPr>
              <a:spLocks noChangeShapeType="1"/>
            </p:cNvSpPr>
            <p:nvPr/>
          </p:nvSpPr>
          <p:spPr bwMode="auto">
            <a:xfrm>
              <a:off x="3792" y="2352"/>
              <a:ext cx="768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031" name="Line 66"/>
            <p:cNvSpPr>
              <a:spLocks noChangeShapeType="1"/>
            </p:cNvSpPr>
            <p:nvPr/>
          </p:nvSpPr>
          <p:spPr bwMode="auto">
            <a:xfrm>
              <a:off x="3792" y="2496"/>
              <a:ext cx="768" cy="24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032" name="Line 67"/>
            <p:cNvSpPr>
              <a:spLocks noChangeShapeType="1"/>
            </p:cNvSpPr>
            <p:nvPr/>
          </p:nvSpPr>
          <p:spPr bwMode="auto">
            <a:xfrm>
              <a:off x="3792" y="2640"/>
              <a:ext cx="768" cy="336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033" name="Line 68"/>
            <p:cNvSpPr>
              <a:spLocks noChangeShapeType="1"/>
            </p:cNvSpPr>
            <p:nvPr/>
          </p:nvSpPr>
          <p:spPr bwMode="auto">
            <a:xfrm>
              <a:off x="3792" y="2784"/>
              <a:ext cx="720" cy="432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034" name="Line 69"/>
            <p:cNvSpPr>
              <a:spLocks noChangeShapeType="1"/>
            </p:cNvSpPr>
            <p:nvPr/>
          </p:nvSpPr>
          <p:spPr bwMode="auto">
            <a:xfrm>
              <a:off x="3024" y="2208"/>
              <a:ext cx="1584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035" name="Line 71"/>
            <p:cNvSpPr>
              <a:spLocks noChangeShapeType="1"/>
            </p:cNvSpPr>
            <p:nvPr/>
          </p:nvSpPr>
          <p:spPr bwMode="auto">
            <a:xfrm>
              <a:off x="3600" y="2976"/>
              <a:ext cx="432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43036" name="Group 73"/>
            <p:cNvGrpSpPr>
              <a:grpSpLocks/>
            </p:cNvGrpSpPr>
            <p:nvPr/>
          </p:nvGrpSpPr>
          <p:grpSpPr bwMode="auto">
            <a:xfrm>
              <a:off x="3552" y="1487"/>
              <a:ext cx="486" cy="1489"/>
              <a:chOff x="3552" y="1487"/>
              <a:chExt cx="486" cy="1489"/>
            </a:xfrm>
          </p:grpSpPr>
          <p:sp>
            <p:nvSpPr>
              <p:cNvPr id="43037" name="Arc 45"/>
              <p:cNvSpPr>
                <a:spLocks/>
              </p:cNvSpPr>
              <p:nvPr/>
            </p:nvSpPr>
            <p:spPr bwMode="auto">
              <a:xfrm rot="10665051" flipH="1">
                <a:off x="3552" y="1487"/>
                <a:ext cx="185" cy="1480"/>
              </a:xfrm>
              <a:custGeom>
                <a:avLst/>
                <a:gdLst>
                  <a:gd name="T0" fmla="*/ 0 w 21600"/>
                  <a:gd name="T1" fmla="*/ 0 h 42966"/>
                  <a:gd name="T2" fmla="*/ 0 w 21600"/>
                  <a:gd name="T3" fmla="*/ 51 h 42966"/>
                  <a:gd name="T4" fmla="*/ 0 w 21600"/>
                  <a:gd name="T5" fmla="*/ 26 h 42966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42966"/>
                  <a:gd name="T11" fmla="*/ 21600 w 21600"/>
                  <a:gd name="T12" fmla="*/ 42966 h 4296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42966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cubicBezTo>
                      <a:pt x="21600" y="32305"/>
                      <a:pt x="13759" y="41395"/>
                      <a:pt x="3170" y="42966"/>
                    </a:cubicBezTo>
                  </a:path>
                  <a:path w="21600" h="42966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cubicBezTo>
                      <a:pt x="21600" y="32305"/>
                      <a:pt x="13759" y="41395"/>
                      <a:pt x="3170" y="42966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038" name="Arc 70"/>
              <p:cNvSpPr>
                <a:spLocks/>
              </p:cNvSpPr>
              <p:nvPr/>
            </p:nvSpPr>
            <p:spPr bwMode="auto">
              <a:xfrm rot="21543920" flipH="1">
                <a:off x="3842" y="1488"/>
                <a:ext cx="196" cy="1488"/>
              </a:xfrm>
              <a:custGeom>
                <a:avLst/>
                <a:gdLst>
                  <a:gd name="T0" fmla="*/ 0 w 22887"/>
                  <a:gd name="T1" fmla="*/ 0 h 43200"/>
                  <a:gd name="T2" fmla="*/ 0 w 22887"/>
                  <a:gd name="T3" fmla="*/ 51 h 43200"/>
                  <a:gd name="T4" fmla="*/ 0 w 22887"/>
                  <a:gd name="T5" fmla="*/ 26 h 43200"/>
                  <a:gd name="T6" fmla="*/ 0 60000 65536"/>
                  <a:gd name="T7" fmla="*/ 0 60000 65536"/>
                  <a:gd name="T8" fmla="*/ 0 60000 65536"/>
                  <a:gd name="T9" fmla="*/ 0 w 22887"/>
                  <a:gd name="T10" fmla="*/ 0 h 43200"/>
                  <a:gd name="T11" fmla="*/ 22887 w 22887"/>
                  <a:gd name="T12" fmla="*/ 43200 h 432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887" h="43200" fill="none" extrusionOk="0">
                    <a:moveTo>
                      <a:pt x="1286" y="0"/>
                    </a:moveTo>
                    <a:cubicBezTo>
                      <a:pt x="13216" y="0"/>
                      <a:pt x="22887" y="9670"/>
                      <a:pt x="22887" y="21600"/>
                    </a:cubicBezTo>
                    <a:cubicBezTo>
                      <a:pt x="22887" y="33529"/>
                      <a:pt x="13216" y="43200"/>
                      <a:pt x="1287" y="43200"/>
                    </a:cubicBezTo>
                    <a:cubicBezTo>
                      <a:pt x="857" y="43199"/>
                      <a:pt x="428" y="43187"/>
                      <a:pt x="0" y="43161"/>
                    </a:cubicBezTo>
                  </a:path>
                  <a:path w="22887" h="43200" stroke="0" extrusionOk="0">
                    <a:moveTo>
                      <a:pt x="1286" y="0"/>
                    </a:moveTo>
                    <a:cubicBezTo>
                      <a:pt x="13216" y="0"/>
                      <a:pt x="22887" y="9670"/>
                      <a:pt x="22887" y="21600"/>
                    </a:cubicBezTo>
                    <a:cubicBezTo>
                      <a:pt x="22887" y="33529"/>
                      <a:pt x="13216" y="43200"/>
                      <a:pt x="1287" y="43200"/>
                    </a:cubicBezTo>
                    <a:cubicBezTo>
                      <a:pt x="857" y="43199"/>
                      <a:pt x="428" y="43187"/>
                      <a:pt x="0" y="43161"/>
                    </a:cubicBezTo>
                    <a:lnTo>
                      <a:pt x="1287" y="21600"/>
                    </a:lnTo>
                    <a:close/>
                  </a:path>
                </a:pathLst>
              </a:cu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039" name="Line 72"/>
              <p:cNvSpPr>
                <a:spLocks noChangeShapeType="1"/>
              </p:cNvSpPr>
              <p:nvPr/>
            </p:nvSpPr>
            <p:spPr bwMode="auto">
              <a:xfrm>
                <a:off x="3552" y="1488"/>
                <a:ext cx="432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9025076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611560" y="-76200"/>
            <a:ext cx="8064896" cy="762000"/>
          </a:xfrm>
        </p:spPr>
        <p:txBody>
          <a:bodyPr/>
          <a:lstStyle/>
          <a:p>
            <a:pPr eaLnBrk="1" hangingPunct="1"/>
            <a:r>
              <a:rPr lang="el-GR" sz="2700" dirty="0"/>
              <a:t>Ισχυρή εστίαση</a:t>
            </a:r>
            <a:r>
              <a:rPr lang="en-GB" sz="2700" dirty="0"/>
              <a:t>: </a:t>
            </a:r>
            <a:r>
              <a:rPr lang="el-GR" sz="2700" dirty="0"/>
              <a:t>Αρχή εναλλασσόμενης απόκλισης</a:t>
            </a:r>
            <a:endParaRPr lang="en-US" sz="2700" dirty="0"/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28600" y="685800"/>
            <a:ext cx="4648200" cy="41910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spcBef>
                <a:spcPct val="50000"/>
              </a:spcBef>
            </a:pPr>
            <a:r>
              <a:rPr lang="el-GR" sz="1800" dirty="0">
                <a:ea typeface="Times New Roman" pitchFamily="-112" charset="0"/>
                <a:cs typeface="Times New Roman" pitchFamily="-112" charset="0"/>
              </a:rPr>
              <a:t>Αρχή που εφευρέθηκε απο τον </a:t>
            </a:r>
            <a:r>
              <a:rPr lang="el-GR" sz="1800" b="1" dirty="0">
                <a:ea typeface="Times New Roman" pitchFamily="-112" charset="0"/>
                <a:cs typeface="Times New Roman" pitchFamily="-112" charset="0"/>
              </a:rPr>
              <a:t>Χριστόφιλο </a:t>
            </a:r>
            <a:r>
              <a:rPr lang="en-GB" sz="1800" dirty="0">
                <a:ea typeface="Times New Roman" pitchFamily="-112" charset="0"/>
                <a:cs typeface="Times New Roman" pitchFamily="-112" charset="0"/>
              </a:rPr>
              <a:t>(1949)</a:t>
            </a:r>
            <a:r>
              <a:rPr lang="el-GR" sz="1800" dirty="0">
                <a:ea typeface="Times New Roman" pitchFamily="-112" charset="0"/>
                <a:cs typeface="Times New Roman" pitchFamily="-112" charset="0"/>
              </a:rPr>
              <a:t> και ανεξάρτητα από τους </a:t>
            </a:r>
            <a:r>
              <a:rPr lang="en-GB" sz="1800" b="1" dirty="0">
                <a:ea typeface="Times New Roman" pitchFamily="-112" charset="0"/>
                <a:cs typeface="Times New Roman" pitchFamily="-112" charset="0"/>
              </a:rPr>
              <a:t>Courant, Livingston</a:t>
            </a:r>
            <a:r>
              <a:rPr lang="el-GR" sz="1800" b="1" dirty="0">
                <a:ea typeface="Times New Roman" pitchFamily="-112" charset="0"/>
                <a:cs typeface="Times New Roman" pitchFamily="-112" charset="0"/>
              </a:rPr>
              <a:t> </a:t>
            </a:r>
            <a:r>
              <a:rPr lang="el-GR" sz="1800" dirty="0">
                <a:ea typeface="Times New Roman" pitchFamily="-112" charset="0"/>
                <a:cs typeface="Times New Roman" pitchFamily="-112" charset="0"/>
              </a:rPr>
              <a:t>και </a:t>
            </a:r>
            <a:r>
              <a:rPr lang="en-GB" sz="1800" b="1" dirty="0">
                <a:ea typeface="Times New Roman" pitchFamily="-112" charset="0"/>
                <a:cs typeface="Times New Roman" pitchFamily="-112" charset="0"/>
              </a:rPr>
              <a:t>Snyder </a:t>
            </a:r>
            <a:r>
              <a:rPr lang="en-GB" sz="1800" dirty="0">
                <a:ea typeface="Times New Roman" pitchFamily="-112" charset="0"/>
                <a:cs typeface="Times New Roman" pitchFamily="-112" charset="0"/>
              </a:rPr>
              <a:t>(1953).</a:t>
            </a:r>
          </a:p>
          <a:p>
            <a:pPr eaLnBrk="1" hangingPunct="1">
              <a:lnSpc>
                <a:spcPct val="80000"/>
              </a:lnSpc>
              <a:spcBef>
                <a:spcPct val="50000"/>
              </a:spcBef>
            </a:pPr>
            <a:r>
              <a:rPr lang="el-GR" sz="1800" dirty="0">
                <a:ea typeface="Times New Roman" pitchFamily="-112" charset="0"/>
                <a:cs typeface="Times New Roman" pitchFamily="-112" charset="0"/>
              </a:rPr>
              <a:t>Λόγω της φύσης των εξισώσεων </a:t>
            </a:r>
            <a:r>
              <a:rPr lang="en-GB" sz="1800" dirty="0">
                <a:ea typeface="Times New Roman" pitchFamily="-112" charset="0"/>
                <a:cs typeface="Times New Roman" pitchFamily="-112" charset="0"/>
              </a:rPr>
              <a:t>Maxwell </a:t>
            </a:r>
            <a:r>
              <a:rPr lang="el-GR" sz="1800" dirty="0">
                <a:ea typeface="Times New Roman" pitchFamily="-112" charset="0"/>
                <a:cs typeface="Times New Roman" pitchFamily="-112" charset="0"/>
              </a:rPr>
              <a:t>είναι αδύνατη η ύπαρξη πεδίων εστίασης και στα δύο επίπεδα, π.χ. Οι μαγνήτες που εστιάζουν </a:t>
            </a:r>
            <a:r>
              <a:rPr lang="el-GR" sz="1800" b="1" dirty="0">
                <a:solidFill>
                  <a:srgbClr val="0033CC"/>
                </a:solidFill>
                <a:ea typeface="Times New Roman" pitchFamily="-112" charset="0"/>
                <a:cs typeface="Times New Roman" pitchFamily="-112" charset="0"/>
              </a:rPr>
              <a:t>οριζόντια</a:t>
            </a:r>
            <a:r>
              <a:rPr lang="en-GB" sz="1800" dirty="0">
                <a:ea typeface="Times New Roman" pitchFamily="-112" charset="0"/>
                <a:cs typeface="Times New Roman" pitchFamily="-112" charset="0"/>
              </a:rPr>
              <a:t>, </a:t>
            </a:r>
            <a:r>
              <a:rPr lang="el-GR" sz="1800" dirty="0">
                <a:ea typeface="Times New Roman" pitchFamily="-112" charset="0"/>
                <a:cs typeface="Times New Roman" pitchFamily="-112" charset="0"/>
              </a:rPr>
              <a:t>αποεστιάζουν </a:t>
            </a:r>
            <a:r>
              <a:rPr lang="el-GR" sz="1800" b="1" dirty="0">
                <a:solidFill>
                  <a:srgbClr val="FF0000"/>
                </a:solidFill>
                <a:ea typeface="Times New Roman" pitchFamily="-112" charset="0"/>
                <a:cs typeface="Times New Roman" pitchFamily="-112" charset="0"/>
              </a:rPr>
              <a:t>κάθετα </a:t>
            </a:r>
            <a:r>
              <a:rPr lang="el-GR" sz="1800" dirty="0">
                <a:ea typeface="Times New Roman" pitchFamily="-112" charset="0"/>
                <a:cs typeface="Times New Roman" pitchFamily="-112" charset="0"/>
              </a:rPr>
              <a:t>και το αντίστροφο.</a:t>
            </a:r>
            <a:endParaRPr lang="en-GB" sz="1800" dirty="0">
              <a:ea typeface="Times New Roman" pitchFamily="-112" charset="0"/>
              <a:cs typeface="Times New Roman" pitchFamily="-112" charset="0"/>
            </a:endParaRPr>
          </a:p>
          <a:p>
            <a:pPr eaLnBrk="1" hangingPunct="1">
              <a:lnSpc>
                <a:spcPct val="80000"/>
              </a:lnSpc>
              <a:spcBef>
                <a:spcPct val="50000"/>
              </a:spcBef>
            </a:pPr>
            <a:r>
              <a:rPr lang="el-GR" sz="1800" dirty="0">
                <a:ea typeface="Times New Roman" pitchFamily="-112" charset="0"/>
                <a:cs typeface="Times New Roman" pitchFamily="-112" charset="0"/>
              </a:rPr>
              <a:t>Μια </a:t>
            </a:r>
            <a:r>
              <a:rPr lang="el-GR" sz="1800" b="1" dirty="0">
                <a:ea typeface="Times New Roman" pitchFamily="-112" charset="0"/>
                <a:cs typeface="Times New Roman" pitchFamily="-112" charset="0"/>
              </a:rPr>
              <a:t>αλληλουχία</a:t>
            </a:r>
            <a:r>
              <a:rPr lang="el-GR" sz="1800" dirty="0">
                <a:ea typeface="Times New Roman" pitchFamily="-112" charset="0"/>
                <a:cs typeface="Times New Roman" pitchFamily="-112" charset="0"/>
              </a:rPr>
              <a:t> από </a:t>
            </a:r>
            <a:r>
              <a:rPr lang="el-GR" sz="1800" b="1" dirty="0">
                <a:ea typeface="Times New Roman" pitchFamily="-112" charset="0"/>
                <a:cs typeface="Times New Roman" pitchFamily="-112" charset="0"/>
              </a:rPr>
              <a:t>εστιακά</a:t>
            </a:r>
            <a:r>
              <a:rPr lang="el-GR" sz="1800" dirty="0">
                <a:ea typeface="Times New Roman" pitchFamily="-112" charset="0"/>
                <a:cs typeface="Times New Roman" pitchFamily="-112" charset="0"/>
              </a:rPr>
              <a:t> και </a:t>
            </a:r>
            <a:r>
              <a:rPr lang="el-GR" sz="1800" b="1" dirty="0">
                <a:ea typeface="Times New Roman" pitchFamily="-112" charset="0"/>
                <a:cs typeface="Times New Roman" pitchFamily="-112" charset="0"/>
              </a:rPr>
              <a:t>αποεστιακά πεδία </a:t>
            </a:r>
            <a:r>
              <a:rPr lang="el-GR" sz="1800" dirty="0">
                <a:ea typeface="Times New Roman" pitchFamily="-112" charset="0"/>
                <a:cs typeface="Times New Roman" pitchFamily="-112" charset="0"/>
              </a:rPr>
              <a:t>μπορεί να δώσει ισχυρότερη καθαρή εστίαση</a:t>
            </a:r>
            <a:endParaRPr lang="en-GB" sz="1800" dirty="0">
              <a:ea typeface="Times New Roman" pitchFamily="-112" charset="0"/>
              <a:cs typeface="Times New Roman" pitchFamily="-112" charset="0"/>
            </a:endParaRPr>
          </a:p>
          <a:p>
            <a:pPr eaLnBrk="1" hangingPunct="1">
              <a:lnSpc>
                <a:spcPct val="80000"/>
              </a:lnSpc>
              <a:spcBef>
                <a:spcPct val="50000"/>
              </a:spcBef>
            </a:pPr>
            <a:r>
              <a:rPr lang="el-GR" sz="1800" dirty="0">
                <a:ea typeface="Times New Roman" pitchFamily="-112" charset="0"/>
                <a:cs typeface="Times New Roman" pitchFamily="-112" charset="0"/>
              </a:rPr>
              <a:t>Οι δυνάμεις είναι </a:t>
            </a:r>
            <a:r>
              <a:rPr lang="el-GR" sz="1800" b="1" dirty="0">
                <a:ea typeface="Times New Roman" pitchFamily="-112" charset="0"/>
                <a:cs typeface="Times New Roman" pitchFamily="-112" charset="0"/>
              </a:rPr>
              <a:t>ανάλογες</a:t>
            </a:r>
            <a:r>
              <a:rPr lang="el-GR" sz="1800" dirty="0">
                <a:ea typeface="Times New Roman" pitchFamily="-112" charset="0"/>
                <a:cs typeface="Times New Roman" pitchFamily="-112" charset="0"/>
              </a:rPr>
              <a:t> της </a:t>
            </a:r>
            <a:r>
              <a:rPr lang="el-GR" sz="1800" b="1" dirty="0">
                <a:ea typeface="Times New Roman" pitchFamily="-112" charset="0"/>
                <a:cs typeface="Times New Roman" pitchFamily="-112" charset="0"/>
              </a:rPr>
              <a:t>απόστασης</a:t>
            </a:r>
            <a:r>
              <a:rPr lang="el-GR" sz="1800" dirty="0">
                <a:ea typeface="Times New Roman" pitchFamily="-112" charset="0"/>
                <a:cs typeface="Times New Roman" pitchFamily="-112" charset="0"/>
              </a:rPr>
              <a:t> από τον άξονα της δέσμης</a:t>
            </a:r>
            <a:endParaRPr lang="en-GB" sz="1800" dirty="0">
              <a:ea typeface="Times New Roman" pitchFamily="-112" charset="0"/>
              <a:cs typeface="Times New Roman" pitchFamily="-112" charset="0"/>
            </a:endParaRPr>
          </a:p>
          <a:p>
            <a:pPr eaLnBrk="1" hangingPunct="1">
              <a:lnSpc>
                <a:spcPct val="80000"/>
              </a:lnSpc>
              <a:spcBef>
                <a:spcPct val="50000"/>
              </a:spcBef>
            </a:pPr>
            <a:r>
              <a:rPr lang="el-GR" sz="1800" b="1" dirty="0">
                <a:ea typeface="Times New Roman" pitchFamily="-112" charset="0"/>
                <a:cs typeface="Times New Roman" pitchFamily="-112" charset="0"/>
              </a:rPr>
              <a:t>Διαδοχή</a:t>
            </a:r>
            <a:r>
              <a:rPr lang="el-GR" sz="1800" dirty="0">
                <a:ea typeface="Times New Roman" pitchFamily="-112" charset="0"/>
                <a:cs typeface="Times New Roman" pitchFamily="-112" charset="0"/>
              </a:rPr>
              <a:t> αντιθέτων εστιακά </a:t>
            </a:r>
            <a:r>
              <a:rPr lang="el-GR" sz="1800" b="1" dirty="0">
                <a:ea typeface="Times New Roman" pitchFamily="-112" charset="0"/>
                <a:cs typeface="Times New Roman" pitchFamily="-112" charset="0"/>
              </a:rPr>
              <a:t>στοιχείων</a:t>
            </a:r>
            <a:r>
              <a:rPr lang="el-GR" sz="1800" dirty="0">
                <a:ea typeface="Times New Roman" pitchFamily="-112" charset="0"/>
                <a:cs typeface="Times New Roman" pitchFamily="-112" charset="0"/>
              </a:rPr>
              <a:t> επιτρέπουν στα σωματίδια να ακολουθήσουν 		                </a:t>
            </a:r>
            <a:r>
              <a:rPr lang="el-GR" sz="1800" b="1" dirty="0">
                <a:ea typeface="Times New Roman" pitchFamily="-112" charset="0"/>
                <a:cs typeface="Times New Roman" pitchFamily="-112" charset="0"/>
              </a:rPr>
              <a:t>ευσταθείς τροχιές</a:t>
            </a:r>
            <a:r>
              <a:rPr lang="en-GB" sz="1800" dirty="0">
                <a:ea typeface="Times New Roman" pitchFamily="-112" charset="0"/>
                <a:cs typeface="Times New Roman" pitchFamily="-112" charset="0"/>
              </a:rPr>
              <a:t>,</a:t>
            </a:r>
            <a:r>
              <a:rPr lang="el-GR" sz="1800" dirty="0">
                <a:ea typeface="Times New Roman" pitchFamily="-112" charset="0"/>
                <a:cs typeface="Times New Roman" pitchFamily="-112" charset="0"/>
              </a:rPr>
              <a:t>         	            εκτελώντας μικρές                     βητατρονικές 		          ταλαντώσεις γύρω από		την κυκλική περιοδική		    τροχιά</a:t>
            </a:r>
            <a:endParaRPr lang="en-GB" sz="1800" dirty="0">
              <a:ea typeface="Times New Roman" pitchFamily="-112" charset="0"/>
              <a:cs typeface="Times New Roman" pitchFamily="-112" charset="0"/>
            </a:endParaRPr>
          </a:p>
        </p:txBody>
      </p:sp>
      <p:pic>
        <p:nvPicPr>
          <p:cNvPr id="43012" name="Picture 1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16850" y="685800"/>
            <a:ext cx="132715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3" name="Picture 1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67400" y="4419600"/>
            <a:ext cx="3276600" cy="2486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60" name="Picture 8" descr="CrSnyder"/>
          <p:cNvPicPr>
            <a:picLocks noChangeAspect="1" noChangeArrowheads="1"/>
          </p:cNvPicPr>
          <p:nvPr/>
        </p:nvPicPr>
        <p:blipFill>
          <a:blip r:embed="rId4"/>
          <a:srcRect l="7890" r="9270" b="14285"/>
          <a:stretch>
            <a:fillRect/>
          </a:stretch>
        </p:blipFill>
        <p:spPr bwMode="auto">
          <a:xfrm>
            <a:off x="3108960" y="4778828"/>
            <a:ext cx="2910839" cy="20791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3015" name="Group 42"/>
          <p:cNvGrpSpPr>
            <a:grpSpLocks/>
          </p:cNvGrpSpPr>
          <p:nvPr/>
        </p:nvGrpSpPr>
        <p:grpSpPr bwMode="auto">
          <a:xfrm>
            <a:off x="5029200" y="1143000"/>
            <a:ext cx="2819400" cy="1219200"/>
            <a:chOff x="3168" y="2976"/>
            <a:chExt cx="2592" cy="1248"/>
          </a:xfrm>
        </p:grpSpPr>
        <p:grpSp>
          <p:nvGrpSpPr>
            <p:cNvPr id="43040" name="Group 41"/>
            <p:cNvGrpSpPr>
              <a:grpSpLocks/>
            </p:cNvGrpSpPr>
            <p:nvPr/>
          </p:nvGrpSpPr>
          <p:grpSpPr bwMode="auto">
            <a:xfrm>
              <a:off x="3168" y="2976"/>
              <a:ext cx="2592" cy="1248"/>
              <a:chOff x="3168" y="2976"/>
              <a:chExt cx="2592" cy="1248"/>
            </a:xfrm>
          </p:grpSpPr>
          <p:sp>
            <p:nvSpPr>
              <p:cNvPr id="43042" name="Arc 16"/>
              <p:cNvSpPr>
                <a:spLocks/>
              </p:cNvSpPr>
              <p:nvPr/>
            </p:nvSpPr>
            <p:spPr bwMode="auto">
              <a:xfrm flipH="1">
                <a:off x="3792" y="2976"/>
                <a:ext cx="384" cy="1248"/>
              </a:xfrm>
              <a:custGeom>
                <a:avLst/>
                <a:gdLst>
                  <a:gd name="T0" fmla="*/ 2 w 43200"/>
                  <a:gd name="T1" fmla="*/ 0 h 43200"/>
                  <a:gd name="T2" fmla="*/ 2 w 43200"/>
                  <a:gd name="T3" fmla="*/ 0 h 43200"/>
                  <a:gd name="T4" fmla="*/ 2 w 43200"/>
                  <a:gd name="T5" fmla="*/ 18 h 43200"/>
                  <a:gd name="T6" fmla="*/ 0 60000 65536"/>
                  <a:gd name="T7" fmla="*/ 0 60000 65536"/>
                  <a:gd name="T8" fmla="*/ 0 60000 65536"/>
                  <a:gd name="T9" fmla="*/ 0 w 43200"/>
                  <a:gd name="T10" fmla="*/ 0 h 43200"/>
                  <a:gd name="T11" fmla="*/ 43200 w 43200"/>
                  <a:gd name="T12" fmla="*/ 43200 h 432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3200" h="43200" fill="none" extrusionOk="0">
                    <a:moveTo>
                      <a:pt x="21599" y="0"/>
                    </a:move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33529"/>
                      <a:pt x="33529" y="43200"/>
                      <a:pt x="21600" y="43200"/>
                    </a:cubicBezTo>
                    <a:cubicBezTo>
                      <a:pt x="9670" y="43200"/>
                      <a:pt x="0" y="33529"/>
                      <a:pt x="0" y="21600"/>
                    </a:cubicBezTo>
                    <a:cubicBezTo>
                      <a:pt x="-1" y="10250"/>
                      <a:pt x="8783" y="836"/>
                      <a:pt x="20105" y="51"/>
                    </a:cubicBezTo>
                  </a:path>
                  <a:path w="43200" h="43200" stroke="0" extrusionOk="0">
                    <a:moveTo>
                      <a:pt x="21599" y="0"/>
                    </a:move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33529"/>
                      <a:pt x="33529" y="43200"/>
                      <a:pt x="21600" y="43200"/>
                    </a:cubicBezTo>
                    <a:cubicBezTo>
                      <a:pt x="9670" y="43200"/>
                      <a:pt x="0" y="33529"/>
                      <a:pt x="0" y="21600"/>
                    </a:cubicBezTo>
                    <a:cubicBezTo>
                      <a:pt x="-1" y="10250"/>
                      <a:pt x="8783" y="836"/>
                      <a:pt x="20105" y="51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noFill/>
              <a:ln w="285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43043" name="Group 38"/>
              <p:cNvGrpSpPr>
                <a:grpSpLocks/>
              </p:cNvGrpSpPr>
              <p:nvPr/>
            </p:nvGrpSpPr>
            <p:grpSpPr bwMode="auto">
              <a:xfrm>
                <a:off x="3168" y="3072"/>
                <a:ext cx="2592" cy="1008"/>
                <a:chOff x="2832" y="3168"/>
                <a:chExt cx="2304" cy="768"/>
              </a:xfrm>
            </p:grpSpPr>
            <p:sp>
              <p:nvSpPr>
                <p:cNvPr id="43044" name="Line 17"/>
                <p:cNvSpPr>
                  <a:spLocks noChangeShapeType="1"/>
                </p:cNvSpPr>
                <p:nvPr/>
              </p:nvSpPr>
              <p:spPr bwMode="auto">
                <a:xfrm>
                  <a:off x="2832" y="3168"/>
                  <a:ext cx="720" cy="0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prstDash val="sysDot"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3045" name="Line 18"/>
                <p:cNvSpPr>
                  <a:spLocks noChangeShapeType="1"/>
                </p:cNvSpPr>
                <p:nvPr/>
              </p:nvSpPr>
              <p:spPr bwMode="auto">
                <a:xfrm>
                  <a:off x="3552" y="3168"/>
                  <a:ext cx="1440" cy="624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prstDash val="sysDot"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3046" name="Line 19"/>
                <p:cNvSpPr>
                  <a:spLocks noChangeShapeType="1"/>
                </p:cNvSpPr>
                <p:nvPr/>
              </p:nvSpPr>
              <p:spPr bwMode="auto">
                <a:xfrm>
                  <a:off x="2832" y="3264"/>
                  <a:ext cx="720" cy="0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prstDash val="sysDot"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3047" name="Line 20"/>
                <p:cNvSpPr>
                  <a:spLocks noChangeShapeType="1"/>
                </p:cNvSpPr>
                <p:nvPr/>
              </p:nvSpPr>
              <p:spPr bwMode="auto">
                <a:xfrm>
                  <a:off x="3552" y="3264"/>
                  <a:ext cx="1440" cy="480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prstDash val="sysDot"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3048" name="Line 23"/>
                <p:cNvSpPr>
                  <a:spLocks noChangeShapeType="1"/>
                </p:cNvSpPr>
                <p:nvPr/>
              </p:nvSpPr>
              <p:spPr bwMode="auto">
                <a:xfrm>
                  <a:off x="2832" y="3360"/>
                  <a:ext cx="720" cy="0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prstDash val="sysDot"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3049" name="Line 24"/>
                <p:cNvSpPr>
                  <a:spLocks noChangeShapeType="1"/>
                </p:cNvSpPr>
                <p:nvPr/>
              </p:nvSpPr>
              <p:spPr bwMode="auto">
                <a:xfrm>
                  <a:off x="2832" y="3456"/>
                  <a:ext cx="720" cy="0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prstDash val="sysDot"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3050" name="Line 25"/>
                <p:cNvSpPr>
                  <a:spLocks noChangeShapeType="1"/>
                </p:cNvSpPr>
                <p:nvPr/>
              </p:nvSpPr>
              <p:spPr bwMode="auto">
                <a:xfrm>
                  <a:off x="3552" y="3360"/>
                  <a:ext cx="1488" cy="336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prstDash val="sysDot"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3051" name="Line 26"/>
                <p:cNvSpPr>
                  <a:spLocks noChangeShapeType="1"/>
                </p:cNvSpPr>
                <p:nvPr/>
              </p:nvSpPr>
              <p:spPr bwMode="auto">
                <a:xfrm>
                  <a:off x="2832" y="3648"/>
                  <a:ext cx="720" cy="0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prstDash val="sysDot"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3052" name="Line 27"/>
                <p:cNvSpPr>
                  <a:spLocks noChangeShapeType="1"/>
                </p:cNvSpPr>
                <p:nvPr/>
              </p:nvSpPr>
              <p:spPr bwMode="auto">
                <a:xfrm>
                  <a:off x="2832" y="3744"/>
                  <a:ext cx="720" cy="0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prstDash val="sysDot"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3053" name="Line 28"/>
                <p:cNvSpPr>
                  <a:spLocks noChangeShapeType="1"/>
                </p:cNvSpPr>
                <p:nvPr/>
              </p:nvSpPr>
              <p:spPr bwMode="auto">
                <a:xfrm>
                  <a:off x="2832" y="3840"/>
                  <a:ext cx="720" cy="0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prstDash val="sysDot"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3054" name="Line 29"/>
                <p:cNvSpPr>
                  <a:spLocks noChangeShapeType="1"/>
                </p:cNvSpPr>
                <p:nvPr/>
              </p:nvSpPr>
              <p:spPr bwMode="auto">
                <a:xfrm>
                  <a:off x="2832" y="3936"/>
                  <a:ext cx="720" cy="0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prstDash val="sysDot"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3055" name="Line 32"/>
                <p:cNvSpPr>
                  <a:spLocks noChangeShapeType="1"/>
                </p:cNvSpPr>
                <p:nvPr/>
              </p:nvSpPr>
              <p:spPr bwMode="auto">
                <a:xfrm>
                  <a:off x="3552" y="3456"/>
                  <a:ext cx="1536" cy="192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prstDash val="sysDot"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3056" name="Line 33"/>
                <p:cNvSpPr>
                  <a:spLocks noChangeShapeType="1"/>
                </p:cNvSpPr>
                <p:nvPr/>
              </p:nvSpPr>
              <p:spPr bwMode="auto">
                <a:xfrm flipV="1">
                  <a:off x="3552" y="3504"/>
                  <a:ext cx="1584" cy="144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prstDash val="sysDot"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3057" name="Line 34"/>
                <p:cNvSpPr>
                  <a:spLocks noChangeShapeType="1"/>
                </p:cNvSpPr>
                <p:nvPr/>
              </p:nvSpPr>
              <p:spPr bwMode="auto">
                <a:xfrm flipV="1">
                  <a:off x="3552" y="3456"/>
                  <a:ext cx="1488" cy="288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prstDash val="sysDot"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3058" name="Line 35"/>
                <p:cNvSpPr>
                  <a:spLocks noChangeShapeType="1"/>
                </p:cNvSpPr>
                <p:nvPr/>
              </p:nvSpPr>
              <p:spPr bwMode="auto">
                <a:xfrm flipV="1">
                  <a:off x="3552" y="3408"/>
                  <a:ext cx="1440" cy="432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prstDash val="sysDot"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3059" name="Line 36"/>
                <p:cNvSpPr>
                  <a:spLocks noChangeShapeType="1"/>
                </p:cNvSpPr>
                <p:nvPr/>
              </p:nvSpPr>
              <p:spPr bwMode="auto">
                <a:xfrm flipV="1">
                  <a:off x="3552" y="3360"/>
                  <a:ext cx="1440" cy="576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prstDash val="sysDot"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sp>
          <p:nvSpPr>
            <p:cNvPr id="43041" name="Line 40"/>
            <p:cNvSpPr>
              <a:spLocks noChangeShapeType="1"/>
            </p:cNvSpPr>
            <p:nvPr/>
          </p:nvSpPr>
          <p:spPr bwMode="auto">
            <a:xfrm flipH="1">
              <a:off x="3168" y="3600"/>
              <a:ext cx="2544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43016" name="Group 74"/>
          <p:cNvGrpSpPr>
            <a:grpSpLocks/>
          </p:cNvGrpSpPr>
          <p:nvPr/>
        </p:nvGrpSpPr>
        <p:grpSpPr bwMode="auto">
          <a:xfrm>
            <a:off x="5105400" y="2286000"/>
            <a:ext cx="1752600" cy="1676400"/>
            <a:chOff x="3024" y="1200"/>
            <a:chExt cx="1584" cy="2016"/>
          </a:xfrm>
        </p:grpSpPr>
        <p:sp>
          <p:nvSpPr>
            <p:cNvPr id="43018" name="Line 47"/>
            <p:cNvSpPr>
              <a:spLocks noChangeShapeType="1"/>
            </p:cNvSpPr>
            <p:nvPr/>
          </p:nvSpPr>
          <p:spPr bwMode="auto">
            <a:xfrm>
              <a:off x="3024" y="1602"/>
              <a:ext cx="78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019" name="Line 48"/>
            <p:cNvSpPr>
              <a:spLocks noChangeShapeType="1"/>
            </p:cNvSpPr>
            <p:nvPr/>
          </p:nvSpPr>
          <p:spPr bwMode="auto">
            <a:xfrm flipV="1">
              <a:off x="3804" y="1200"/>
              <a:ext cx="708" cy="402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020" name="Line 49"/>
            <p:cNvSpPr>
              <a:spLocks noChangeShapeType="1"/>
            </p:cNvSpPr>
            <p:nvPr/>
          </p:nvSpPr>
          <p:spPr bwMode="auto">
            <a:xfrm>
              <a:off x="3024" y="1752"/>
              <a:ext cx="78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021" name="Line 50"/>
            <p:cNvSpPr>
              <a:spLocks noChangeShapeType="1"/>
            </p:cNvSpPr>
            <p:nvPr/>
          </p:nvSpPr>
          <p:spPr bwMode="auto">
            <a:xfrm flipV="1">
              <a:off x="3804" y="1488"/>
              <a:ext cx="804" cy="26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022" name="Line 51"/>
            <p:cNvSpPr>
              <a:spLocks noChangeShapeType="1"/>
            </p:cNvSpPr>
            <p:nvPr/>
          </p:nvSpPr>
          <p:spPr bwMode="auto">
            <a:xfrm>
              <a:off x="3024" y="1903"/>
              <a:ext cx="78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023" name="Line 52"/>
            <p:cNvSpPr>
              <a:spLocks noChangeShapeType="1"/>
            </p:cNvSpPr>
            <p:nvPr/>
          </p:nvSpPr>
          <p:spPr bwMode="auto">
            <a:xfrm>
              <a:off x="3024" y="2053"/>
              <a:ext cx="78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024" name="Line 53"/>
            <p:cNvSpPr>
              <a:spLocks noChangeShapeType="1"/>
            </p:cNvSpPr>
            <p:nvPr/>
          </p:nvSpPr>
          <p:spPr bwMode="auto">
            <a:xfrm flipV="1">
              <a:off x="3804" y="1728"/>
              <a:ext cx="804" cy="175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025" name="Line 54"/>
            <p:cNvSpPr>
              <a:spLocks noChangeShapeType="1"/>
            </p:cNvSpPr>
            <p:nvPr/>
          </p:nvSpPr>
          <p:spPr bwMode="auto">
            <a:xfrm>
              <a:off x="3024" y="2353"/>
              <a:ext cx="78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026" name="Line 55"/>
            <p:cNvSpPr>
              <a:spLocks noChangeShapeType="1"/>
            </p:cNvSpPr>
            <p:nvPr/>
          </p:nvSpPr>
          <p:spPr bwMode="auto">
            <a:xfrm>
              <a:off x="3024" y="2496"/>
              <a:ext cx="78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027" name="Line 56"/>
            <p:cNvSpPr>
              <a:spLocks noChangeShapeType="1"/>
            </p:cNvSpPr>
            <p:nvPr/>
          </p:nvSpPr>
          <p:spPr bwMode="auto">
            <a:xfrm>
              <a:off x="3024" y="2640"/>
              <a:ext cx="78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028" name="Line 57"/>
            <p:cNvSpPr>
              <a:spLocks noChangeShapeType="1"/>
            </p:cNvSpPr>
            <p:nvPr/>
          </p:nvSpPr>
          <p:spPr bwMode="auto">
            <a:xfrm>
              <a:off x="3024" y="2784"/>
              <a:ext cx="78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029" name="Line 58"/>
            <p:cNvSpPr>
              <a:spLocks noChangeShapeType="1"/>
            </p:cNvSpPr>
            <p:nvPr/>
          </p:nvSpPr>
          <p:spPr bwMode="auto">
            <a:xfrm flipV="1">
              <a:off x="3804" y="1968"/>
              <a:ext cx="804" cy="85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030" name="Line 65"/>
            <p:cNvSpPr>
              <a:spLocks noChangeShapeType="1"/>
            </p:cNvSpPr>
            <p:nvPr/>
          </p:nvSpPr>
          <p:spPr bwMode="auto">
            <a:xfrm>
              <a:off x="3792" y="2352"/>
              <a:ext cx="768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031" name="Line 66"/>
            <p:cNvSpPr>
              <a:spLocks noChangeShapeType="1"/>
            </p:cNvSpPr>
            <p:nvPr/>
          </p:nvSpPr>
          <p:spPr bwMode="auto">
            <a:xfrm>
              <a:off x="3792" y="2496"/>
              <a:ext cx="768" cy="24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032" name="Line 67"/>
            <p:cNvSpPr>
              <a:spLocks noChangeShapeType="1"/>
            </p:cNvSpPr>
            <p:nvPr/>
          </p:nvSpPr>
          <p:spPr bwMode="auto">
            <a:xfrm>
              <a:off x="3792" y="2640"/>
              <a:ext cx="768" cy="336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033" name="Line 68"/>
            <p:cNvSpPr>
              <a:spLocks noChangeShapeType="1"/>
            </p:cNvSpPr>
            <p:nvPr/>
          </p:nvSpPr>
          <p:spPr bwMode="auto">
            <a:xfrm>
              <a:off x="3792" y="2784"/>
              <a:ext cx="720" cy="432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034" name="Line 69"/>
            <p:cNvSpPr>
              <a:spLocks noChangeShapeType="1"/>
            </p:cNvSpPr>
            <p:nvPr/>
          </p:nvSpPr>
          <p:spPr bwMode="auto">
            <a:xfrm>
              <a:off x="3024" y="2208"/>
              <a:ext cx="1584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035" name="Line 71"/>
            <p:cNvSpPr>
              <a:spLocks noChangeShapeType="1"/>
            </p:cNvSpPr>
            <p:nvPr/>
          </p:nvSpPr>
          <p:spPr bwMode="auto">
            <a:xfrm>
              <a:off x="3600" y="2976"/>
              <a:ext cx="432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43036" name="Group 73"/>
            <p:cNvGrpSpPr>
              <a:grpSpLocks/>
            </p:cNvGrpSpPr>
            <p:nvPr/>
          </p:nvGrpSpPr>
          <p:grpSpPr bwMode="auto">
            <a:xfrm>
              <a:off x="3552" y="1487"/>
              <a:ext cx="486" cy="1489"/>
              <a:chOff x="3552" y="1487"/>
              <a:chExt cx="486" cy="1489"/>
            </a:xfrm>
          </p:grpSpPr>
          <p:sp>
            <p:nvSpPr>
              <p:cNvPr id="43037" name="Arc 45"/>
              <p:cNvSpPr>
                <a:spLocks/>
              </p:cNvSpPr>
              <p:nvPr/>
            </p:nvSpPr>
            <p:spPr bwMode="auto">
              <a:xfrm rot="10665051" flipH="1">
                <a:off x="3552" y="1487"/>
                <a:ext cx="185" cy="1480"/>
              </a:xfrm>
              <a:custGeom>
                <a:avLst/>
                <a:gdLst>
                  <a:gd name="T0" fmla="*/ 0 w 21600"/>
                  <a:gd name="T1" fmla="*/ 0 h 42966"/>
                  <a:gd name="T2" fmla="*/ 0 w 21600"/>
                  <a:gd name="T3" fmla="*/ 51 h 42966"/>
                  <a:gd name="T4" fmla="*/ 0 w 21600"/>
                  <a:gd name="T5" fmla="*/ 26 h 42966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42966"/>
                  <a:gd name="T11" fmla="*/ 21600 w 21600"/>
                  <a:gd name="T12" fmla="*/ 42966 h 4296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42966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cubicBezTo>
                      <a:pt x="21600" y="32305"/>
                      <a:pt x="13759" y="41395"/>
                      <a:pt x="3170" y="42966"/>
                    </a:cubicBezTo>
                  </a:path>
                  <a:path w="21600" h="42966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cubicBezTo>
                      <a:pt x="21600" y="32305"/>
                      <a:pt x="13759" y="41395"/>
                      <a:pt x="3170" y="42966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038" name="Arc 70"/>
              <p:cNvSpPr>
                <a:spLocks/>
              </p:cNvSpPr>
              <p:nvPr/>
            </p:nvSpPr>
            <p:spPr bwMode="auto">
              <a:xfrm rot="21543920" flipH="1">
                <a:off x="3842" y="1488"/>
                <a:ext cx="196" cy="1488"/>
              </a:xfrm>
              <a:custGeom>
                <a:avLst/>
                <a:gdLst>
                  <a:gd name="T0" fmla="*/ 0 w 22887"/>
                  <a:gd name="T1" fmla="*/ 0 h 43200"/>
                  <a:gd name="T2" fmla="*/ 0 w 22887"/>
                  <a:gd name="T3" fmla="*/ 51 h 43200"/>
                  <a:gd name="T4" fmla="*/ 0 w 22887"/>
                  <a:gd name="T5" fmla="*/ 26 h 43200"/>
                  <a:gd name="T6" fmla="*/ 0 60000 65536"/>
                  <a:gd name="T7" fmla="*/ 0 60000 65536"/>
                  <a:gd name="T8" fmla="*/ 0 60000 65536"/>
                  <a:gd name="T9" fmla="*/ 0 w 22887"/>
                  <a:gd name="T10" fmla="*/ 0 h 43200"/>
                  <a:gd name="T11" fmla="*/ 22887 w 22887"/>
                  <a:gd name="T12" fmla="*/ 43200 h 432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887" h="43200" fill="none" extrusionOk="0">
                    <a:moveTo>
                      <a:pt x="1286" y="0"/>
                    </a:moveTo>
                    <a:cubicBezTo>
                      <a:pt x="13216" y="0"/>
                      <a:pt x="22887" y="9670"/>
                      <a:pt x="22887" y="21600"/>
                    </a:cubicBezTo>
                    <a:cubicBezTo>
                      <a:pt x="22887" y="33529"/>
                      <a:pt x="13216" y="43200"/>
                      <a:pt x="1287" y="43200"/>
                    </a:cubicBezTo>
                    <a:cubicBezTo>
                      <a:pt x="857" y="43199"/>
                      <a:pt x="428" y="43187"/>
                      <a:pt x="0" y="43161"/>
                    </a:cubicBezTo>
                  </a:path>
                  <a:path w="22887" h="43200" stroke="0" extrusionOk="0">
                    <a:moveTo>
                      <a:pt x="1286" y="0"/>
                    </a:moveTo>
                    <a:cubicBezTo>
                      <a:pt x="13216" y="0"/>
                      <a:pt x="22887" y="9670"/>
                      <a:pt x="22887" y="21600"/>
                    </a:cubicBezTo>
                    <a:cubicBezTo>
                      <a:pt x="22887" y="33529"/>
                      <a:pt x="13216" y="43200"/>
                      <a:pt x="1287" y="43200"/>
                    </a:cubicBezTo>
                    <a:cubicBezTo>
                      <a:pt x="857" y="43199"/>
                      <a:pt x="428" y="43187"/>
                      <a:pt x="0" y="43161"/>
                    </a:cubicBezTo>
                    <a:lnTo>
                      <a:pt x="1287" y="21600"/>
                    </a:lnTo>
                    <a:close/>
                  </a:path>
                </a:pathLst>
              </a:cu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039" name="Line 72"/>
              <p:cNvSpPr>
                <a:spLocks noChangeShapeType="1"/>
              </p:cNvSpPr>
              <p:nvPr/>
            </p:nvSpPr>
            <p:spPr bwMode="auto">
              <a:xfrm>
                <a:off x="3552" y="1488"/>
                <a:ext cx="432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pic>
        <p:nvPicPr>
          <p:cNvPr id="508934" name="Picture 6" descr="agfocus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869113" y="2438400"/>
            <a:ext cx="2274887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7644809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6" name="Rectangle 2"/>
          <p:cNvSpPr>
            <a:spLocks noGrp="1" noChangeArrowheads="1"/>
          </p:cNvSpPr>
          <p:nvPr>
            <p:ph type="title"/>
          </p:nvPr>
        </p:nvSpPr>
        <p:spPr>
          <a:xfrm>
            <a:off x="755576" y="0"/>
            <a:ext cx="6940624" cy="609600"/>
          </a:xfrm>
        </p:spPr>
        <p:txBody>
          <a:bodyPr/>
          <a:lstStyle/>
          <a:p>
            <a:pPr eaLnBrk="1" hangingPunct="1"/>
            <a:r>
              <a:rPr lang="el-GR" dirty="0"/>
              <a:t>Σύγχροτρο</a:t>
            </a:r>
            <a:endParaRPr lang="en-US" dirty="0"/>
          </a:p>
        </p:txBody>
      </p:sp>
      <p:sp>
        <p:nvSpPr>
          <p:cNvPr id="4403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685800"/>
            <a:ext cx="5207496" cy="5638800"/>
          </a:xfrm>
        </p:spPr>
        <p:txBody>
          <a:bodyPr/>
          <a:lstStyle/>
          <a:p>
            <a:pPr marL="355600" indent="-355600" eaLnBrk="1" hangingPunct="1">
              <a:lnSpc>
                <a:spcPct val="90000"/>
              </a:lnSpc>
            </a:pPr>
            <a:r>
              <a:rPr lang="el-GR" sz="1800" dirty="0">
                <a:ea typeface="Times New Roman" pitchFamily="-112" charset="0"/>
                <a:cs typeface="Times New Roman" pitchFamily="-112" charset="0"/>
              </a:rPr>
              <a:t>Η </a:t>
            </a:r>
            <a:r>
              <a:rPr lang="el-GR" sz="1800" b="1" dirty="0">
                <a:ea typeface="Times New Roman" pitchFamily="-112" charset="0"/>
                <a:cs typeface="Times New Roman" pitchFamily="-112" charset="0"/>
              </a:rPr>
              <a:t>συχνότητα</a:t>
            </a:r>
            <a:r>
              <a:rPr lang="el-GR" sz="1800" dirty="0">
                <a:ea typeface="Times New Roman" pitchFamily="-112" charset="0"/>
                <a:cs typeface="Times New Roman" pitchFamily="-112" charset="0"/>
              </a:rPr>
              <a:t> αλλάζει με την </a:t>
            </a:r>
            <a:r>
              <a:rPr lang="el-GR" sz="1800" b="1" dirty="0">
                <a:ea typeface="Times New Roman" pitchFamily="-112" charset="0"/>
                <a:cs typeface="Times New Roman" pitchFamily="-112" charset="0"/>
              </a:rPr>
              <a:t>ενέργεια</a:t>
            </a:r>
            <a:r>
              <a:rPr lang="el-GR" sz="1800" dirty="0">
                <a:ea typeface="Times New Roman" pitchFamily="-112" charset="0"/>
                <a:cs typeface="Times New Roman" pitchFamily="-112" charset="0"/>
              </a:rPr>
              <a:t> αλλά παράλληλα το πεδίο ευξάνεται </a:t>
            </a:r>
            <a:r>
              <a:rPr lang="el-GR" sz="1800" b="1" dirty="0">
                <a:ea typeface="Times New Roman" pitchFamily="-112" charset="0"/>
                <a:cs typeface="Times New Roman" pitchFamily="-112" charset="0"/>
              </a:rPr>
              <a:t>σύγχρονα </a:t>
            </a:r>
            <a:r>
              <a:rPr lang="el-GR" sz="1800" dirty="0">
                <a:ea typeface="Times New Roman" pitchFamily="-112" charset="0"/>
                <a:cs typeface="Times New Roman" pitchFamily="-112" charset="0"/>
              </a:rPr>
              <a:t>ώστε η </a:t>
            </a:r>
            <a:r>
              <a:rPr lang="el-GR" sz="1800" b="1" dirty="0">
                <a:ea typeface="Times New Roman" pitchFamily="-112" charset="0"/>
                <a:cs typeface="Times New Roman" pitchFamily="-112" charset="0"/>
              </a:rPr>
              <a:t>ακτίνα</a:t>
            </a:r>
            <a:r>
              <a:rPr lang="el-GR" sz="1800" dirty="0">
                <a:ea typeface="Times New Roman" pitchFamily="-112" charset="0"/>
                <a:cs typeface="Times New Roman" pitchFamily="-112" charset="0"/>
              </a:rPr>
              <a:t> των </a:t>
            </a:r>
            <a:r>
              <a:rPr lang="el-GR" sz="1800" b="1" dirty="0">
                <a:ea typeface="Times New Roman" pitchFamily="-112" charset="0"/>
                <a:cs typeface="Times New Roman" pitchFamily="-112" charset="0"/>
              </a:rPr>
              <a:t>τροχιών</a:t>
            </a:r>
            <a:r>
              <a:rPr lang="el-GR" sz="1800" dirty="0">
                <a:ea typeface="Times New Roman" pitchFamily="-112" charset="0"/>
                <a:cs typeface="Times New Roman" pitchFamily="-112" charset="0"/>
              </a:rPr>
              <a:t> να μένει </a:t>
            </a:r>
            <a:r>
              <a:rPr lang="el-GR" sz="1800" b="1" dirty="0">
                <a:ea typeface="Times New Roman" pitchFamily="-112" charset="0"/>
                <a:cs typeface="Times New Roman" pitchFamily="-112" charset="0"/>
              </a:rPr>
              <a:t>σταθερή</a:t>
            </a:r>
            <a:r>
              <a:rPr lang="en-GB" sz="1800" dirty="0">
                <a:ea typeface="Times New Roman" pitchFamily="-112" charset="0"/>
                <a:cs typeface="Times New Roman" pitchFamily="-112" charset="0"/>
              </a:rPr>
              <a:t>.</a:t>
            </a:r>
          </a:p>
          <a:p>
            <a:pPr marL="355600" indent="-355600" eaLnBrk="1" hangingPunct="1">
              <a:lnSpc>
                <a:spcPct val="90000"/>
              </a:lnSpc>
            </a:pPr>
            <a:r>
              <a:rPr lang="el-GR" sz="1800" dirty="0">
                <a:ea typeface="Times New Roman" pitchFamily="-112" charset="0"/>
                <a:cs typeface="Times New Roman" pitchFamily="-112" charset="0"/>
              </a:rPr>
              <a:t>Το </a:t>
            </a:r>
            <a:r>
              <a:rPr lang="el-GR" sz="1800" b="1" dirty="0">
                <a:ea typeface="Times New Roman" pitchFamily="-112" charset="0"/>
                <a:cs typeface="Times New Roman" pitchFamily="-112" charset="0"/>
              </a:rPr>
              <a:t>μαγνητικό πεδίο </a:t>
            </a:r>
            <a:r>
              <a:rPr lang="el-GR" sz="1800" dirty="0">
                <a:ea typeface="Times New Roman" pitchFamily="-112" charset="0"/>
                <a:cs typeface="Times New Roman" pitchFamily="-112" charset="0"/>
              </a:rPr>
              <a:t>παράγεται από αρκετούς </a:t>
            </a:r>
            <a:r>
              <a:rPr lang="el-GR" sz="1800" b="1" dirty="0">
                <a:ea typeface="Times New Roman" pitchFamily="-112" charset="0"/>
                <a:cs typeface="Times New Roman" pitchFamily="-112" charset="0"/>
              </a:rPr>
              <a:t>διπολικούς μαγνήτες </a:t>
            </a:r>
            <a:r>
              <a:rPr lang="el-GR" sz="1800" dirty="0">
                <a:ea typeface="Times New Roman" pitchFamily="-112" charset="0"/>
                <a:cs typeface="Times New Roman" pitchFamily="-112" charset="0"/>
              </a:rPr>
              <a:t>και αυξάνεται με την ορμή των σωματιδίων. Σε υψηλές ενέργειες</a:t>
            </a:r>
            <a:r>
              <a:rPr lang="en-GB" sz="1800" dirty="0"/>
              <a:t>:</a:t>
            </a:r>
            <a:endParaRPr lang="en-GB" sz="1800" dirty="0">
              <a:solidFill>
                <a:srgbClr val="FF3399"/>
              </a:solidFill>
            </a:endParaRPr>
          </a:p>
          <a:p>
            <a:pPr marL="806450" lvl="1" indent="-271463" eaLnBrk="1" hangingPunct="1">
              <a:lnSpc>
                <a:spcPct val="90000"/>
              </a:lnSpc>
              <a:buFont typeface="Wingdings" pitchFamily="-112" charset="2"/>
              <a:buNone/>
            </a:pPr>
            <a:endParaRPr lang="en-GB" sz="1800" dirty="0"/>
          </a:p>
        </p:txBody>
      </p:sp>
      <p:graphicFrame>
        <p:nvGraphicFramePr>
          <p:cNvPr id="44034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08093178"/>
              </p:ext>
            </p:extLst>
          </p:nvPr>
        </p:nvGraphicFramePr>
        <p:xfrm>
          <a:off x="5364088" y="803589"/>
          <a:ext cx="3744085" cy="28080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051" name="Photo Editor Photo" r:id="rId5" imgW="3048264" imgH="2286198" progId="">
                  <p:embed/>
                </p:oleObj>
              </mc:Choice>
              <mc:Fallback>
                <p:oleObj name="Photo Editor Photo" r:id="rId5" imgW="3048264" imgH="2286198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64088" y="803589"/>
                        <a:ext cx="3744085" cy="280806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4035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01927730"/>
              </p:ext>
            </p:extLst>
          </p:nvPr>
        </p:nvGraphicFramePr>
        <p:xfrm>
          <a:off x="5364088" y="3878907"/>
          <a:ext cx="3744085" cy="24251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052" name="Photo Editor Photo" r:id="rId7" imgW="6095238" imgH="3946667" progId="">
                  <p:embed/>
                </p:oleObj>
              </mc:Choice>
              <mc:Fallback>
                <p:oleObj name="Photo Editor Photo" r:id="rId7" imgW="6095238" imgH="3946667" progId="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64088" y="3878907"/>
                        <a:ext cx="3744085" cy="242514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4038" name="Group 19"/>
          <p:cNvGrpSpPr>
            <a:grpSpLocks/>
          </p:cNvGrpSpPr>
          <p:nvPr/>
        </p:nvGrpSpPr>
        <p:grpSpPr bwMode="auto">
          <a:xfrm>
            <a:off x="228600" y="2574920"/>
            <a:ext cx="4572000" cy="566736"/>
            <a:chOff x="192" y="1455"/>
            <a:chExt cx="3024" cy="357"/>
          </a:xfrm>
        </p:grpSpPr>
        <p:pic>
          <p:nvPicPr>
            <p:cNvPr id="44039" name="Picture 15" descr="txp_fig.bmp"/>
            <p:cNvPicPr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192" y="1455"/>
              <a:ext cx="825" cy="3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4040" name="Rectangle 16"/>
            <p:cNvSpPr>
              <a:spLocks noChangeArrowheads="1"/>
            </p:cNvSpPr>
            <p:nvPr/>
          </p:nvSpPr>
          <p:spPr bwMode="auto">
            <a:xfrm>
              <a:off x="1129" y="1533"/>
              <a:ext cx="343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buFont typeface="Wingdings" pitchFamily="-112" charset="2"/>
                <a:buNone/>
              </a:pPr>
              <a:r>
                <a:rPr lang="el-GR" sz="1800" dirty="0">
                  <a:ea typeface="Times New Roman" pitchFamily="-112" charset="0"/>
                  <a:cs typeface="Times New Roman" pitchFamily="-112" charset="0"/>
                </a:rPr>
                <a:t>και</a:t>
              </a:r>
              <a:endParaRPr lang="en-GB" sz="1800" dirty="0">
                <a:ea typeface="Times New Roman" pitchFamily="-112" charset="0"/>
                <a:cs typeface="Times New Roman" pitchFamily="-112" charset="0"/>
              </a:endParaRPr>
            </a:p>
          </p:txBody>
        </p:sp>
        <p:pic>
          <p:nvPicPr>
            <p:cNvPr id="44041" name="Picture 18" descr="txp_fig.bmp"/>
            <p:cNvPicPr>
              <a:picLocks noChangeAspect="1" noChangeArrowheads="1"/>
            </p:cNvPicPr>
            <p:nvPr>
              <p:custDataLst>
                <p:tags r:id="rId3"/>
              </p:custDataLst>
            </p:nvPr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1584" y="1582"/>
              <a:ext cx="1632" cy="1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6" name="Rectangle 2"/>
          <p:cNvSpPr>
            <a:spLocks noGrp="1" noChangeArrowheads="1"/>
          </p:cNvSpPr>
          <p:nvPr>
            <p:ph type="title"/>
          </p:nvPr>
        </p:nvSpPr>
        <p:spPr>
          <a:xfrm>
            <a:off x="755576" y="0"/>
            <a:ext cx="6940624" cy="609600"/>
          </a:xfrm>
        </p:spPr>
        <p:txBody>
          <a:bodyPr/>
          <a:lstStyle/>
          <a:p>
            <a:pPr eaLnBrk="1" hangingPunct="1"/>
            <a:r>
              <a:rPr lang="el-GR" dirty="0"/>
              <a:t>Σύγχροτρο</a:t>
            </a:r>
            <a:endParaRPr lang="en-US" dirty="0"/>
          </a:p>
        </p:txBody>
      </p:sp>
      <p:sp>
        <p:nvSpPr>
          <p:cNvPr id="4403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685800"/>
            <a:ext cx="5207496" cy="5638800"/>
          </a:xfrm>
        </p:spPr>
        <p:txBody>
          <a:bodyPr/>
          <a:lstStyle/>
          <a:p>
            <a:pPr marL="355600" indent="-355600" eaLnBrk="1" hangingPunct="1">
              <a:lnSpc>
                <a:spcPct val="90000"/>
              </a:lnSpc>
            </a:pPr>
            <a:r>
              <a:rPr lang="el-GR" sz="1800" dirty="0">
                <a:ea typeface="Times New Roman" pitchFamily="-112" charset="0"/>
                <a:cs typeface="Times New Roman" pitchFamily="-112" charset="0"/>
              </a:rPr>
              <a:t>Η </a:t>
            </a:r>
            <a:r>
              <a:rPr lang="el-GR" sz="1800" b="1" dirty="0">
                <a:ea typeface="Times New Roman" pitchFamily="-112" charset="0"/>
                <a:cs typeface="Times New Roman" pitchFamily="-112" charset="0"/>
              </a:rPr>
              <a:t>συχνότητα</a:t>
            </a:r>
            <a:r>
              <a:rPr lang="el-GR" sz="1800" dirty="0">
                <a:ea typeface="Times New Roman" pitchFamily="-112" charset="0"/>
                <a:cs typeface="Times New Roman" pitchFamily="-112" charset="0"/>
              </a:rPr>
              <a:t> αλλάζει με την </a:t>
            </a:r>
            <a:r>
              <a:rPr lang="el-GR" sz="1800" b="1" dirty="0">
                <a:ea typeface="Times New Roman" pitchFamily="-112" charset="0"/>
                <a:cs typeface="Times New Roman" pitchFamily="-112" charset="0"/>
              </a:rPr>
              <a:t>ενέργεια</a:t>
            </a:r>
            <a:r>
              <a:rPr lang="el-GR" sz="1800" dirty="0">
                <a:ea typeface="Times New Roman" pitchFamily="-112" charset="0"/>
                <a:cs typeface="Times New Roman" pitchFamily="-112" charset="0"/>
              </a:rPr>
              <a:t> αλλά παράλληλα το πεδίο </a:t>
            </a:r>
            <a:r>
              <a:rPr lang="el-GR" sz="1800" dirty="0" err="1">
                <a:ea typeface="Times New Roman" pitchFamily="-112" charset="0"/>
                <a:cs typeface="Times New Roman" pitchFamily="-112" charset="0"/>
              </a:rPr>
              <a:t>ευξάνεται</a:t>
            </a:r>
            <a:r>
              <a:rPr lang="el-GR" sz="1800" dirty="0">
                <a:ea typeface="Times New Roman" pitchFamily="-112" charset="0"/>
                <a:cs typeface="Times New Roman" pitchFamily="-112" charset="0"/>
              </a:rPr>
              <a:t> </a:t>
            </a:r>
            <a:r>
              <a:rPr lang="el-GR" sz="1800" b="1" dirty="0">
                <a:ea typeface="Times New Roman" pitchFamily="-112" charset="0"/>
                <a:cs typeface="Times New Roman" pitchFamily="-112" charset="0"/>
              </a:rPr>
              <a:t>σύγχρονα </a:t>
            </a:r>
            <a:r>
              <a:rPr lang="el-GR" sz="1800" dirty="0">
                <a:ea typeface="Times New Roman" pitchFamily="-112" charset="0"/>
                <a:cs typeface="Times New Roman" pitchFamily="-112" charset="0"/>
              </a:rPr>
              <a:t>ώστε η </a:t>
            </a:r>
            <a:r>
              <a:rPr lang="el-GR" sz="1800" b="1" dirty="0">
                <a:ea typeface="Times New Roman" pitchFamily="-112" charset="0"/>
                <a:cs typeface="Times New Roman" pitchFamily="-112" charset="0"/>
              </a:rPr>
              <a:t>ακτίνα</a:t>
            </a:r>
            <a:r>
              <a:rPr lang="el-GR" sz="1800" dirty="0">
                <a:ea typeface="Times New Roman" pitchFamily="-112" charset="0"/>
                <a:cs typeface="Times New Roman" pitchFamily="-112" charset="0"/>
              </a:rPr>
              <a:t> των </a:t>
            </a:r>
            <a:r>
              <a:rPr lang="el-GR" sz="1800" b="1" dirty="0">
                <a:ea typeface="Times New Roman" pitchFamily="-112" charset="0"/>
                <a:cs typeface="Times New Roman" pitchFamily="-112" charset="0"/>
              </a:rPr>
              <a:t>τροχιών</a:t>
            </a:r>
            <a:r>
              <a:rPr lang="el-GR" sz="1800" dirty="0">
                <a:ea typeface="Times New Roman" pitchFamily="-112" charset="0"/>
                <a:cs typeface="Times New Roman" pitchFamily="-112" charset="0"/>
              </a:rPr>
              <a:t> να μένει </a:t>
            </a:r>
            <a:r>
              <a:rPr lang="el-GR" sz="1800" b="1" dirty="0">
                <a:ea typeface="Times New Roman" pitchFamily="-112" charset="0"/>
                <a:cs typeface="Times New Roman" pitchFamily="-112" charset="0"/>
              </a:rPr>
              <a:t>σταθερή</a:t>
            </a:r>
            <a:r>
              <a:rPr lang="en-GB" sz="1800" dirty="0">
                <a:ea typeface="Times New Roman" pitchFamily="-112" charset="0"/>
                <a:cs typeface="Times New Roman" pitchFamily="-112" charset="0"/>
              </a:rPr>
              <a:t>.</a:t>
            </a:r>
          </a:p>
          <a:p>
            <a:pPr marL="355600" indent="-355600" eaLnBrk="1" hangingPunct="1">
              <a:lnSpc>
                <a:spcPct val="90000"/>
              </a:lnSpc>
            </a:pPr>
            <a:r>
              <a:rPr lang="el-GR" sz="1800" dirty="0">
                <a:ea typeface="Times New Roman" pitchFamily="-112" charset="0"/>
                <a:cs typeface="Times New Roman" pitchFamily="-112" charset="0"/>
              </a:rPr>
              <a:t>Το </a:t>
            </a:r>
            <a:r>
              <a:rPr lang="el-GR" sz="1800" b="1" dirty="0">
                <a:ea typeface="Times New Roman" pitchFamily="-112" charset="0"/>
                <a:cs typeface="Times New Roman" pitchFamily="-112" charset="0"/>
              </a:rPr>
              <a:t>μαγνητικό πεδίο </a:t>
            </a:r>
            <a:r>
              <a:rPr lang="el-GR" sz="1800" dirty="0">
                <a:ea typeface="Times New Roman" pitchFamily="-112" charset="0"/>
                <a:cs typeface="Times New Roman" pitchFamily="-112" charset="0"/>
              </a:rPr>
              <a:t>παράγεται από αρκετούς </a:t>
            </a:r>
            <a:r>
              <a:rPr lang="el-GR" sz="1800" b="1" dirty="0">
                <a:ea typeface="Times New Roman" pitchFamily="-112" charset="0"/>
                <a:cs typeface="Times New Roman" pitchFamily="-112" charset="0"/>
              </a:rPr>
              <a:t>διπολικούς μαγνήτες </a:t>
            </a:r>
            <a:r>
              <a:rPr lang="el-GR" sz="1800" dirty="0">
                <a:ea typeface="Times New Roman" pitchFamily="-112" charset="0"/>
                <a:cs typeface="Times New Roman" pitchFamily="-112" charset="0"/>
              </a:rPr>
              <a:t>και αυξάνεται με την ορμή των σωματιδίων. Σε υψηλές ενέργειες</a:t>
            </a:r>
            <a:r>
              <a:rPr lang="en-GB" sz="1800" dirty="0"/>
              <a:t>:</a:t>
            </a:r>
            <a:endParaRPr lang="en-GB" sz="1800" dirty="0">
              <a:solidFill>
                <a:srgbClr val="FF3399"/>
              </a:solidFill>
            </a:endParaRPr>
          </a:p>
          <a:p>
            <a:pPr marL="806450" lvl="1" indent="-271463" eaLnBrk="1" hangingPunct="1">
              <a:lnSpc>
                <a:spcPct val="90000"/>
              </a:lnSpc>
              <a:buFont typeface="Wingdings" pitchFamily="-112" charset="2"/>
              <a:buNone/>
            </a:pPr>
            <a:endParaRPr lang="en-GB" sz="1800" dirty="0"/>
          </a:p>
          <a:p>
            <a:pPr marL="806450" lvl="1" indent="-271463" eaLnBrk="1" hangingPunct="1">
              <a:lnSpc>
                <a:spcPct val="90000"/>
              </a:lnSpc>
            </a:pPr>
            <a:endParaRPr lang="en-GB" sz="1800" dirty="0">
              <a:solidFill>
                <a:srgbClr val="FF3399"/>
              </a:solidFill>
            </a:endParaRPr>
          </a:p>
          <a:p>
            <a:pPr marL="806450" lvl="1" indent="-271463" eaLnBrk="1" hangingPunct="1">
              <a:lnSpc>
                <a:spcPct val="90000"/>
              </a:lnSpc>
              <a:buFont typeface="Wingdings" pitchFamily="-112" charset="2"/>
              <a:buNone/>
            </a:pPr>
            <a:endParaRPr lang="en-GB" sz="1800" dirty="0"/>
          </a:p>
          <a:p>
            <a:pPr marL="355600" indent="-355600" eaLnBrk="1" hangingPunct="1">
              <a:lnSpc>
                <a:spcPct val="90000"/>
              </a:lnSpc>
            </a:pPr>
            <a:r>
              <a:rPr lang="el-GR" sz="1800" dirty="0">
                <a:ea typeface="Times New Roman" pitchFamily="-112" charset="0"/>
                <a:cs typeface="Times New Roman" pitchFamily="-112" charset="0"/>
              </a:rPr>
              <a:t>Πρακτικός περιορισμός των μαγνητικών πεδίων, η </a:t>
            </a:r>
            <a:r>
              <a:rPr lang="el-GR" sz="1800" b="1" dirty="0">
                <a:ea typeface="Times New Roman" pitchFamily="-112" charset="0"/>
                <a:cs typeface="Times New Roman" pitchFamily="-112" charset="0"/>
              </a:rPr>
              <a:t>αύξηση</a:t>
            </a:r>
            <a:r>
              <a:rPr lang="el-GR" sz="1800" dirty="0">
                <a:ea typeface="Times New Roman" pitchFamily="-112" charset="0"/>
                <a:cs typeface="Times New Roman" pitchFamily="-112" charset="0"/>
              </a:rPr>
              <a:t> της </a:t>
            </a:r>
            <a:r>
              <a:rPr lang="el-GR" sz="1800" b="1" dirty="0">
                <a:ea typeface="Times New Roman" pitchFamily="-112" charset="0"/>
                <a:cs typeface="Times New Roman" pitchFamily="-112" charset="0"/>
              </a:rPr>
              <a:t>ακτίνας</a:t>
            </a:r>
            <a:r>
              <a:rPr lang="el-GR" sz="1800" dirty="0">
                <a:ea typeface="Times New Roman" pitchFamily="-112" charset="0"/>
                <a:cs typeface="Times New Roman" pitchFamily="-112" charset="0"/>
              </a:rPr>
              <a:t> της </a:t>
            </a:r>
            <a:r>
              <a:rPr lang="el-GR" sz="1800" b="1" dirty="0">
                <a:ea typeface="Times New Roman" pitchFamily="-112" charset="0"/>
                <a:cs typeface="Times New Roman" pitchFamily="-112" charset="0"/>
              </a:rPr>
              <a:t>τροχιάς</a:t>
            </a:r>
            <a:endParaRPr lang="en-GB" sz="1800" b="1" dirty="0">
              <a:ea typeface="Times New Roman" pitchFamily="-112" charset="0"/>
              <a:cs typeface="Times New Roman" pitchFamily="-112" charset="0"/>
            </a:endParaRPr>
          </a:p>
          <a:p>
            <a:pPr marL="355600" indent="-355600" eaLnBrk="1" hangingPunct="1">
              <a:lnSpc>
                <a:spcPct val="90000"/>
              </a:lnSpc>
            </a:pPr>
            <a:r>
              <a:rPr lang="el-GR" sz="1800" dirty="0"/>
              <a:t>Χρήση </a:t>
            </a:r>
            <a:r>
              <a:rPr lang="el-GR" sz="1800" b="1" dirty="0"/>
              <a:t>υπεραγώγιμων μαγνητών</a:t>
            </a:r>
            <a:r>
              <a:rPr lang="el-GR" sz="1800" dirty="0"/>
              <a:t>, π.χ. για τον </a:t>
            </a:r>
            <a:r>
              <a:rPr lang="el-GR" sz="1800" b="1" dirty="0"/>
              <a:t>Μεγάλο Αδρονικό Συγκρουστήρα (</a:t>
            </a:r>
            <a:r>
              <a:rPr lang="en-US" sz="1800" b="1" dirty="0"/>
              <a:t>Large Hadron Collider</a:t>
            </a:r>
            <a:r>
              <a:rPr lang="el-GR" sz="1800" dirty="0"/>
              <a:t>- </a:t>
            </a:r>
            <a:r>
              <a:rPr lang="en-US" sz="1800" dirty="0"/>
              <a:t>LHC),</a:t>
            </a:r>
            <a:r>
              <a:rPr lang="el-GR" sz="1800" dirty="0"/>
              <a:t> ακτίνα καμπυλότητας </a:t>
            </a:r>
            <a:r>
              <a:rPr lang="en-US" sz="1800" b="1" dirty="0"/>
              <a:t>2.9 km</a:t>
            </a:r>
            <a:r>
              <a:rPr lang="el-GR" sz="1800" b="1" dirty="0"/>
              <a:t> </a:t>
            </a:r>
            <a:r>
              <a:rPr lang="el-GR" sz="1800" dirty="0"/>
              <a:t>και ενέργεια </a:t>
            </a:r>
            <a:r>
              <a:rPr lang="en-US" sz="1800" b="1" dirty="0"/>
              <a:t>7 TeV </a:t>
            </a:r>
            <a:r>
              <a:rPr lang="el-GR" sz="1800" dirty="0"/>
              <a:t>χρειάζονται δίπολα </a:t>
            </a:r>
            <a:r>
              <a:rPr lang="en-US" sz="1800" b="1" dirty="0"/>
              <a:t>8 T</a:t>
            </a:r>
            <a:endParaRPr lang="en-GB" sz="1800" b="1" dirty="0">
              <a:ea typeface="Times New Roman" pitchFamily="-112" charset="0"/>
              <a:cs typeface="Times New Roman" pitchFamily="-112" charset="0"/>
            </a:endParaRPr>
          </a:p>
        </p:txBody>
      </p:sp>
      <p:graphicFrame>
        <p:nvGraphicFramePr>
          <p:cNvPr id="44034" name="Object 2"/>
          <p:cNvGraphicFramePr>
            <a:graphicFrameLocks noChangeAspect="1"/>
          </p:cNvGraphicFramePr>
          <p:nvPr/>
        </p:nvGraphicFramePr>
        <p:xfrm>
          <a:off x="5364088" y="803589"/>
          <a:ext cx="3744085" cy="28080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5527" name="Photo Editor Photo" r:id="rId5" imgW="3048264" imgH="2286198" progId="">
                  <p:embed/>
                </p:oleObj>
              </mc:Choice>
              <mc:Fallback>
                <p:oleObj name="Photo Editor Photo" r:id="rId5" imgW="3048264" imgH="2286198" progId="">
                  <p:embed/>
                  <p:pic>
                    <p:nvPicPr>
                      <p:cNvPr id="44034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64088" y="803589"/>
                        <a:ext cx="3744085" cy="280806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4035" name="Object 3"/>
          <p:cNvGraphicFramePr>
            <a:graphicFrameLocks noChangeAspect="1"/>
          </p:cNvGraphicFramePr>
          <p:nvPr/>
        </p:nvGraphicFramePr>
        <p:xfrm>
          <a:off x="5364088" y="3878907"/>
          <a:ext cx="3744085" cy="24251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5528" name="Photo Editor Photo" r:id="rId7" imgW="6095238" imgH="3946667" progId="">
                  <p:embed/>
                </p:oleObj>
              </mc:Choice>
              <mc:Fallback>
                <p:oleObj name="Photo Editor Photo" r:id="rId7" imgW="6095238" imgH="3946667" progId="">
                  <p:embed/>
                  <p:pic>
                    <p:nvPicPr>
                      <p:cNvPr id="44035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64088" y="3878907"/>
                        <a:ext cx="3744085" cy="242514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4038" name="Group 19"/>
          <p:cNvGrpSpPr>
            <a:grpSpLocks/>
          </p:cNvGrpSpPr>
          <p:nvPr/>
        </p:nvGrpSpPr>
        <p:grpSpPr bwMode="auto">
          <a:xfrm>
            <a:off x="228600" y="2574920"/>
            <a:ext cx="4572000" cy="566736"/>
            <a:chOff x="192" y="1455"/>
            <a:chExt cx="3024" cy="357"/>
          </a:xfrm>
        </p:grpSpPr>
        <p:pic>
          <p:nvPicPr>
            <p:cNvPr id="44039" name="Picture 15" descr="txp_fig.bmp"/>
            <p:cNvPicPr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192" y="1455"/>
              <a:ext cx="825" cy="3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4040" name="Rectangle 16"/>
            <p:cNvSpPr>
              <a:spLocks noChangeArrowheads="1"/>
            </p:cNvSpPr>
            <p:nvPr/>
          </p:nvSpPr>
          <p:spPr bwMode="auto">
            <a:xfrm>
              <a:off x="1129" y="1533"/>
              <a:ext cx="343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buFont typeface="Wingdings" pitchFamily="-112" charset="2"/>
                <a:buNone/>
              </a:pPr>
              <a:r>
                <a:rPr lang="el-GR" sz="1800" dirty="0">
                  <a:ea typeface="Times New Roman" pitchFamily="-112" charset="0"/>
                  <a:cs typeface="Times New Roman" pitchFamily="-112" charset="0"/>
                </a:rPr>
                <a:t>και</a:t>
              </a:r>
              <a:endParaRPr lang="en-GB" sz="1800" dirty="0">
                <a:ea typeface="Times New Roman" pitchFamily="-112" charset="0"/>
                <a:cs typeface="Times New Roman" pitchFamily="-112" charset="0"/>
              </a:endParaRPr>
            </a:p>
          </p:txBody>
        </p:sp>
        <p:pic>
          <p:nvPicPr>
            <p:cNvPr id="44041" name="Picture 18" descr="txp_fig.bmp"/>
            <p:cNvPicPr>
              <a:picLocks noChangeAspect="1" noChangeArrowheads="1"/>
            </p:cNvPicPr>
            <p:nvPr>
              <p:custDataLst>
                <p:tags r:id="rId3"/>
              </p:custDataLst>
            </p:nvPr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1584" y="1582"/>
              <a:ext cx="1632" cy="1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372934570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6" name="Rectangle 2"/>
          <p:cNvSpPr>
            <a:spLocks noGrp="1" noChangeArrowheads="1"/>
          </p:cNvSpPr>
          <p:nvPr>
            <p:ph type="title"/>
          </p:nvPr>
        </p:nvSpPr>
        <p:spPr>
          <a:xfrm>
            <a:off x="755576" y="0"/>
            <a:ext cx="6940624" cy="609600"/>
          </a:xfrm>
        </p:spPr>
        <p:txBody>
          <a:bodyPr/>
          <a:lstStyle/>
          <a:p>
            <a:pPr eaLnBrk="1" hangingPunct="1"/>
            <a:r>
              <a:rPr lang="el-GR" dirty="0"/>
              <a:t>Σύγχροτρο</a:t>
            </a:r>
            <a:endParaRPr lang="en-US" dirty="0"/>
          </a:p>
        </p:txBody>
      </p:sp>
      <p:sp>
        <p:nvSpPr>
          <p:cNvPr id="4403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685800"/>
            <a:ext cx="5207496" cy="5638800"/>
          </a:xfrm>
        </p:spPr>
        <p:txBody>
          <a:bodyPr/>
          <a:lstStyle/>
          <a:p>
            <a:pPr marL="355600" indent="-355600" eaLnBrk="1" hangingPunct="1">
              <a:lnSpc>
                <a:spcPct val="90000"/>
              </a:lnSpc>
            </a:pPr>
            <a:r>
              <a:rPr lang="el-GR" sz="1800" dirty="0">
                <a:ea typeface="Times New Roman" pitchFamily="-112" charset="0"/>
                <a:cs typeface="Times New Roman" pitchFamily="-112" charset="0"/>
              </a:rPr>
              <a:t>Η </a:t>
            </a:r>
            <a:r>
              <a:rPr lang="el-GR" sz="1800" b="1" dirty="0">
                <a:ea typeface="Times New Roman" pitchFamily="-112" charset="0"/>
                <a:cs typeface="Times New Roman" pitchFamily="-112" charset="0"/>
              </a:rPr>
              <a:t>συχνότητα</a:t>
            </a:r>
            <a:r>
              <a:rPr lang="el-GR" sz="1800" dirty="0">
                <a:ea typeface="Times New Roman" pitchFamily="-112" charset="0"/>
                <a:cs typeface="Times New Roman" pitchFamily="-112" charset="0"/>
              </a:rPr>
              <a:t> αλλάζει με την </a:t>
            </a:r>
            <a:r>
              <a:rPr lang="el-GR" sz="1800" b="1" dirty="0">
                <a:ea typeface="Times New Roman" pitchFamily="-112" charset="0"/>
                <a:cs typeface="Times New Roman" pitchFamily="-112" charset="0"/>
              </a:rPr>
              <a:t>ενέργεια</a:t>
            </a:r>
            <a:r>
              <a:rPr lang="el-GR" sz="1800" dirty="0">
                <a:ea typeface="Times New Roman" pitchFamily="-112" charset="0"/>
                <a:cs typeface="Times New Roman" pitchFamily="-112" charset="0"/>
              </a:rPr>
              <a:t> αλλά παράλληλα το πεδίο </a:t>
            </a:r>
            <a:r>
              <a:rPr lang="el-GR" sz="1800" dirty="0" err="1">
                <a:ea typeface="Times New Roman" pitchFamily="-112" charset="0"/>
                <a:cs typeface="Times New Roman" pitchFamily="-112" charset="0"/>
              </a:rPr>
              <a:t>ευξάνεται</a:t>
            </a:r>
            <a:r>
              <a:rPr lang="el-GR" sz="1800" dirty="0">
                <a:ea typeface="Times New Roman" pitchFamily="-112" charset="0"/>
                <a:cs typeface="Times New Roman" pitchFamily="-112" charset="0"/>
              </a:rPr>
              <a:t> </a:t>
            </a:r>
            <a:r>
              <a:rPr lang="el-GR" sz="1800" b="1" dirty="0">
                <a:ea typeface="Times New Roman" pitchFamily="-112" charset="0"/>
                <a:cs typeface="Times New Roman" pitchFamily="-112" charset="0"/>
              </a:rPr>
              <a:t>σύγχρονα </a:t>
            </a:r>
            <a:r>
              <a:rPr lang="el-GR" sz="1800" dirty="0">
                <a:ea typeface="Times New Roman" pitchFamily="-112" charset="0"/>
                <a:cs typeface="Times New Roman" pitchFamily="-112" charset="0"/>
              </a:rPr>
              <a:t>ώστε η </a:t>
            </a:r>
            <a:r>
              <a:rPr lang="el-GR" sz="1800" b="1" dirty="0">
                <a:ea typeface="Times New Roman" pitchFamily="-112" charset="0"/>
                <a:cs typeface="Times New Roman" pitchFamily="-112" charset="0"/>
              </a:rPr>
              <a:t>ακτίνα</a:t>
            </a:r>
            <a:r>
              <a:rPr lang="el-GR" sz="1800" dirty="0">
                <a:ea typeface="Times New Roman" pitchFamily="-112" charset="0"/>
                <a:cs typeface="Times New Roman" pitchFamily="-112" charset="0"/>
              </a:rPr>
              <a:t> των </a:t>
            </a:r>
            <a:r>
              <a:rPr lang="el-GR" sz="1800" b="1" dirty="0">
                <a:ea typeface="Times New Roman" pitchFamily="-112" charset="0"/>
                <a:cs typeface="Times New Roman" pitchFamily="-112" charset="0"/>
              </a:rPr>
              <a:t>τροχιών</a:t>
            </a:r>
            <a:r>
              <a:rPr lang="el-GR" sz="1800" dirty="0">
                <a:ea typeface="Times New Roman" pitchFamily="-112" charset="0"/>
                <a:cs typeface="Times New Roman" pitchFamily="-112" charset="0"/>
              </a:rPr>
              <a:t> να μένει </a:t>
            </a:r>
            <a:r>
              <a:rPr lang="el-GR" sz="1800" b="1" dirty="0">
                <a:ea typeface="Times New Roman" pitchFamily="-112" charset="0"/>
                <a:cs typeface="Times New Roman" pitchFamily="-112" charset="0"/>
              </a:rPr>
              <a:t>σταθερή</a:t>
            </a:r>
            <a:r>
              <a:rPr lang="en-GB" sz="1800" dirty="0">
                <a:ea typeface="Times New Roman" pitchFamily="-112" charset="0"/>
                <a:cs typeface="Times New Roman" pitchFamily="-112" charset="0"/>
              </a:rPr>
              <a:t>.</a:t>
            </a:r>
          </a:p>
          <a:p>
            <a:pPr marL="355600" indent="-355600" eaLnBrk="1" hangingPunct="1">
              <a:lnSpc>
                <a:spcPct val="90000"/>
              </a:lnSpc>
            </a:pPr>
            <a:r>
              <a:rPr lang="el-GR" sz="1800" dirty="0">
                <a:ea typeface="Times New Roman" pitchFamily="-112" charset="0"/>
                <a:cs typeface="Times New Roman" pitchFamily="-112" charset="0"/>
              </a:rPr>
              <a:t>Το </a:t>
            </a:r>
            <a:r>
              <a:rPr lang="el-GR" sz="1800" b="1" dirty="0">
                <a:ea typeface="Times New Roman" pitchFamily="-112" charset="0"/>
                <a:cs typeface="Times New Roman" pitchFamily="-112" charset="0"/>
              </a:rPr>
              <a:t>μαγνητικό πεδίο </a:t>
            </a:r>
            <a:r>
              <a:rPr lang="el-GR" sz="1800" dirty="0">
                <a:ea typeface="Times New Roman" pitchFamily="-112" charset="0"/>
                <a:cs typeface="Times New Roman" pitchFamily="-112" charset="0"/>
              </a:rPr>
              <a:t>παράγεται από αρκετούς </a:t>
            </a:r>
            <a:r>
              <a:rPr lang="el-GR" sz="1800" b="1" dirty="0">
                <a:ea typeface="Times New Roman" pitchFamily="-112" charset="0"/>
                <a:cs typeface="Times New Roman" pitchFamily="-112" charset="0"/>
              </a:rPr>
              <a:t>διπολικούς μαγνήτες </a:t>
            </a:r>
            <a:r>
              <a:rPr lang="el-GR" sz="1800" dirty="0">
                <a:ea typeface="Times New Roman" pitchFamily="-112" charset="0"/>
                <a:cs typeface="Times New Roman" pitchFamily="-112" charset="0"/>
              </a:rPr>
              <a:t>και αυξάνεται με την ορμή των σωματιδίων. Σε υψηλές ενέργειες</a:t>
            </a:r>
            <a:r>
              <a:rPr lang="en-GB" sz="1800" dirty="0"/>
              <a:t>:</a:t>
            </a:r>
            <a:endParaRPr lang="en-GB" sz="1800" dirty="0">
              <a:solidFill>
                <a:srgbClr val="FF3399"/>
              </a:solidFill>
            </a:endParaRPr>
          </a:p>
          <a:p>
            <a:pPr marL="806450" lvl="1" indent="-271463" eaLnBrk="1" hangingPunct="1">
              <a:lnSpc>
                <a:spcPct val="90000"/>
              </a:lnSpc>
              <a:buFont typeface="Wingdings" pitchFamily="-112" charset="2"/>
              <a:buNone/>
            </a:pPr>
            <a:endParaRPr lang="en-GB" sz="1800" dirty="0"/>
          </a:p>
          <a:p>
            <a:pPr marL="806450" lvl="1" indent="-271463" eaLnBrk="1" hangingPunct="1">
              <a:lnSpc>
                <a:spcPct val="90000"/>
              </a:lnSpc>
            </a:pPr>
            <a:endParaRPr lang="en-GB" sz="1800" dirty="0">
              <a:solidFill>
                <a:srgbClr val="FF3399"/>
              </a:solidFill>
            </a:endParaRPr>
          </a:p>
          <a:p>
            <a:pPr marL="806450" lvl="1" indent="-271463" eaLnBrk="1" hangingPunct="1">
              <a:lnSpc>
                <a:spcPct val="90000"/>
              </a:lnSpc>
              <a:buFont typeface="Wingdings" pitchFamily="-112" charset="2"/>
              <a:buNone/>
            </a:pPr>
            <a:endParaRPr lang="en-GB" sz="1800" dirty="0"/>
          </a:p>
          <a:p>
            <a:pPr marL="355600" indent="-355600" eaLnBrk="1" hangingPunct="1">
              <a:lnSpc>
                <a:spcPct val="90000"/>
              </a:lnSpc>
            </a:pPr>
            <a:r>
              <a:rPr lang="el-GR" sz="1800" dirty="0">
                <a:ea typeface="Times New Roman" pitchFamily="-112" charset="0"/>
                <a:cs typeface="Times New Roman" pitchFamily="-112" charset="0"/>
              </a:rPr>
              <a:t>Πρακτικός περιορισμός των μαγνητικών πεδίων, η </a:t>
            </a:r>
            <a:r>
              <a:rPr lang="el-GR" sz="1800" b="1" dirty="0">
                <a:ea typeface="Times New Roman" pitchFamily="-112" charset="0"/>
                <a:cs typeface="Times New Roman" pitchFamily="-112" charset="0"/>
              </a:rPr>
              <a:t>αύξηση</a:t>
            </a:r>
            <a:r>
              <a:rPr lang="el-GR" sz="1800" dirty="0">
                <a:ea typeface="Times New Roman" pitchFamily="-112" charset="0"/>
                <a:cs typeface="Times New Roman" pitchFamily="-112" charset="0"/>
              </a:rPr>
              <a:t> της </a:t>
            </a:r>
            <a:r>
              <a:rPr lang="el-GR" sz="1800" b="1" dirty="0">
                <a:ea typeface="Times New Roman" pitchFamily="-112" charset="0"/>
                <a:cs typeface="Times New Roman" pitchFamily="-112" charset="0"/>
              </a:rPr>
              <a:t>ακτίνας</a:t>
            </a:r>
            <a:r>
              <a:rPr lang="el-GR" sz="1800" dirty="0">
                <a:ea typeface="Times New Roman" pitchFamily="-112" charset="0"/>
                <a:cs typeface="Times New Roman" pitchFamily="-112" charset="0"/>
              </a:rPr>
              <a:t> της </a:t>
            </a:r>
            <a:r>
              <a:rPr lang="el-GR" sz="1800" b="1" dirty="0">
                <a:ea typeface="Times New Roman" pitchFamily="-112" charset="0"/>
                <a:cs typeface="Times New Roman" pitchFamily="-112" charset="0"/>
              </a:rPr>
              <a:t>τροχιάς</a:t>
            </a:r>
            <a:endParaRPr lang="en-GB" sz="1800" b="1" dirty="0">
              <a:ea typeface="Times New Roman" pitchFamily="-112" charset="0"/>
              <a:cs typeface="Times New Roman" pitchFamily="-112" charset="0"/>
            </a:endParaRPr>
          </a:p>
          <a:p>
            <a:pPr marL="355600" indent="-355600" eaLnBrk="1" hangingPunct="1">
              <a:lnSpc>
                <a:spcPct val="90000"/>
              </a:lnSpc>
            </a:pPr>
            <a:r>
              <a:rPr lang="el-GR" sz="1800" dirty="0"/>
              <a:t>Χρήση </a:t>
            </a:r>
            <a:r>
              <a:rPr lang="el-GR" sz="1800" b="1" dirty="0"/>
              <a:t>υπεραγώγιμων μαγνητών</a:t>
            </a:r>
            <a:r>
              <a:rPr lang="el-GR" sz="1800" dirty="0"/>
              <a:t>, π.χ. για τον </a:t>
            </a:r>
            <a:r>
              <a:rPr lang="el-GR" sz="1800" b="1" dirty="0"/>
              <a:t>Μεγάλο Αδρονικό Συγκρουστήρα (</a:t>
            </a:r>
            <a:r>
              <a:rPr lang="en-US" sz="1800" b="1" dirty="0"/>
              <a:t>Large Hadron Collider</a:t>
            </a:r>
            <a:r>
              <a:rPr lang="el-GR" sz="1800" dirty="0"/>
              <a:t>- </a:t>
            </a:r>
            <a:r>
              <a:rPr lang="en-US" sz="1800" dirty="0"/>
              <a:t>LHC),</a:t>
            </a:r>
            <a:r>
              <a:rPr lang="el-GR" sz="1800" dirty="0"/>
              <a:t> ακτίνα καμπυλότητας </a:t>
            </a:r>
            <a:r>
              <a:rPr lang="en-US" sz="1800" b="1" dirty="0"/>
              <a:t>2.9 km</a:t>
            </a:r>
            <a:r>
              <a:rPr lang="el-GR" sz="1800" b="1" dirty="0"/>
              <a:t> </a:t>
            </a:r>
            <a:r>
              <a:rPr lang="el-GR" sz="1800" dirty="0"/>
              <a:t>και ενέργεια </a:t>
            </a:r>
            <a:r>
              <a:rPr lang="en-US" sz="1800" b="1" dirty="0"/>
              <a:t>7 TeV </a:t>
            </a:r>
            <a:r>
              <a:rPr lang="el-GR" sz="1800" dirty="0"/>
              <a:t>χρειάζονται δίπολα </a:t>
            </a:r>
            <a:r>
              <a:rPr lang="en-US" sz="1800" b="1" dirty="0"/>
              <a:t>8 T</a:t>
            </a:r>
            <a:endParaRPr lang="en-GB" sz="1800" b="1" dirty="0">
              <a:ea typeface="Times New Roman" pitchFamily="-112" charset="0"/>
              <a:cs typeface="Times New Roman" pitchFamily="-112" charset="0"/>
            </a:endParaRPr>
          </a:p>
          <a:p>
            <a:pPr marL="355600" indent="-355600" eaLnBrk="1" hangingPunct="1">
              <a:lnSpc>
                <a:spcPct val="90000"/>
              </a:lnSpc>
            </a:pPr>
            <a:r>
              <a:rPr lang="el-GR" sz="1800" b="1" dirty="0">
                <a:ea typeface="Times New Roman" pitchFamily="-112" charset="0"/>
                <a:cs typeface="Times New Roman" pitchFamily="-112" charset="0"/>
              </a:rPr>
              <a:t>Αποθηκευτικοί δακύλιοι</a:t>
            </a:r>
            <a:r>
              <a:rPr lang="en-GB" sz="1800" dirty="0">
                <a:ea typeface="Times New Roman" pitchFamily="-112" charset="0"/>
                <a:cs typeface="Times New Roman" pitchFamily="-112" charset="0"/>
              </a:rPr>
              <a:t>: </a:t>
            </a:r>
            <a:r>
              <a:rPr lang="el-GR" sz="1800" dirty="0">
                <a:ea typeface="Times New Roman" pitchFamily="-112" charset="0"/>
                <a:cs typeface="Times New Roman" pitchFamily="-112" charset="0"/>
              </a:rPr>
              <a:t>συσσωρεύουν σωματίδια και τα κρατούν για μεγάλες περιόδους (πηγές ακτινοβολίας σύγχροτρον)</a:t>
            </a:r>
            <a:endParaRPr lang="en-GB" sz="1800" dirty="0">
              <a:ea typeface="Times New Roman" pitchFamily="-112" charset="0"/>
              <a:cs typeface="Times New Roman" pitchFamily="-112" charset="0"/>
            </a:endParaRPr>
          </a:p>
          <a:p>
            <a:pPr marL="355600" indent="-355600" eaLnBrk="1" hangingPunct="1">
              <a:lnSpc>
                <a:spcPct val="90000"/>
              </a:lnSpc>
            </a:pPr>
            <a:r>
              <a:rPr lang="el-GR" sz="1800" b="1" dirty="0" err="1">
                <a:ea typeface="Times New Roman" pitchFamily="-112" charset="0"/>
                <a:cs typeface="Times New Roman" pitchFamily="-112" charset="0"/>
              </a:rPr>
              <a:t>Συγκρουστήρες</a:t>
            </a:r>
            <a:r>
              <a:rPr lang="en-GB" sz="1800" dirty="0">
                <a:ea typeface="Times New Roman" pitchFamily="-112" charset="0"/>
                <a:cs typeface="Times New Roman" pitchFamily="-112" charset="0"/>
              </a:rPr>
              <a:t>: </a:t>
            </a:r>
            <a:r>
              <a:rPr lang="el-GR" sz="1800" dirty="0">
                <a:ea typeface="Times New Roman" pitchFamily="-112" charset="0"/>
                <a:cs typeface="Times New Roman" pitchFamily="-112" charset="0"/>
              </a:rPr>
              <a:t>δύο δέσμες κυκλοφορούν σε αντίθετες κατευθήνσεις, και συγκρούονται σε συγκεκριμένα σημεία, ώστε να αυξάνεται η ενέργεια στο σύστημα κέντρου μάζας</a:t>
            </a:r>
            <a:endParaRPr lang="en-US" sz="1800" dirty="0">
              <a:ea typeface="Times New Roman" pitchFamily="-112" charset="0"/>
              <a:cs typeface="Times New Roman" pitchFamily="-112" charset="0"/>
            </a:endParaRPr>
          </a:p>
        </p:txBody>
      </p:sp>
      <p:graphicFrame>
        <p:nvGraphicFramePr>
          <p:cNvPr id="44034" name="Object 2"/>
          <p:cNvGraphicFramePr>
            <a:graphicFrameLocks noChangeAspect="1"/>
          </p:cNvGraphicFramePr>
          <p:nvPr/>
        </p:nvGraphicFramePr>
        <p:xfrm>
          <a:off x="5364088" y="803589"/>
          <a:ext cx="3744085" cy="28080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7421" name="Photo Editor Photo" r:id="rId5" imgW="3048264" imgH="2286198" progId="">
                  <p:embed/>
                </p:oleObj>
              </mc:Choice>
              <mc:Fallback>
                <p:oleObj name="Photo Editor Photo" r:id="rId5" imgW="3048264" imgH="2286198" progId="">
                  <p:embed/>
                  <p:pic>
                    <p:nvPicPr>
                      <p:cNvPr id="44034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64088" y="803589"/>
                        <a:ext cx="3744085" cy="280806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4035" name="Object 3"/>
          <p:cNvGraphicFramePr>
            <a:graphicFrameLocks noChangeAspect="1"/>
          </p:cNvGraphicFramePr>
          <p:nvPr/>
        </p:nvGraphicFramePr>
        <p:xfrm>
          <a:off x="5364088" y="3878907"/>
          <a:ext cx="3744085" cy="24251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7422" name="Photo Editor Photo" r:id="rId7" imgW="6095238" imgH="3946667" progId="">
                  <p:embed/>
                </p:oleObj>
              </mc:Choice>
              <mc:Fallback>
                <p:oleObj name="Photo Editor Photo" r:id="rId7" imgW="6095238" imgH="3946667" progId="">
                  <p:embed/>
                  <p:pic>
                    <p:nvPicPr>
                      <p:cNvPr id="44035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64088" y="3878907"/>
                        <a:ext cx="3744085" cy="242514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4038" name="Group 19"/>
          <p:cNvGrpSpPr>
            <a:grpSpLocks/>
          </p:cNvGrpSpPr>
          <p:nvPr/>
        </p:nvGrpSpPr>
        <p:grpSpPr bwMode="auto">
          <a:xfrm>
            <a:off x="228600" y="2574920"/>
            <a:ext cx="4572000" cy="566736"/>
            <a:chOff x="192" y="1455"/>
            <a:chExt cx="3024" cy="357"/>
          </a:xfrm>
        </p:grpSpPr>
        <p:pic>
          <p:nvPicPr>
            <p:cNvPr id="44039" name="Picture 15" descr="txp_fig.bmp"/>
            <p:cNvPicPr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192" y="1455"/>
              <a:ext cx="825" cy="3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4040" name="Rectangle 16"/>
            <p:cNvSpPr>
              <a:spLocks noChangeArrowheads="1"/>
            </p:cNvSpPr>
            <p:nvPr/>
          </p:nvSpPr>
          <p:spPr bwMode="auto">
            <a:xfrm>
              <a:off x="1129" y="1533"/>
              <a:ext cx="343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buFont typeface="Wingdings" pitchFamily="-112" charset="2"/>
                <a:buNone/>
              </a:pPr>
              <a:r>
                <a:rPr lang="el-GR" sz="1800" dirty="0">
                  <a:ea typeface="Times New Roman" pitchFamily="-112" charset="0"/>
                  <a:cs typeface="Times New Roman" pitchFamily="-112" charset="0"/>
                </a:rPr>
                <a:t>και</a:t>
              </a:r>
              <a:endParaRPr lang="en-GB" sz="1800" dirty="0">
                <a:ea typeface="Times New Roman" pitchFamily="-112" charset="0"/>
                <a:cs typeface="Times New Roman" pitchFamily="-112" charset="0"/>
              </a:endParaRPr>
            </a:p>
          </p:txBody>
        </p:sp>
        <p:pic>
          <p:nvPicPr>
            <p:cNvPr id="44041" name="Picture 18" descr="txp_fig.bmp"/>
            <p:cNvPicPr>
              <a:picLocks noChangeAspect="1" noChangeArrowheads="1"/>
            </p:cNvPicPr>
            <p:nvPr>
              <p:custDataLst>
                <p:tags r:id="rId3"/>
              </p:custDataLst>
            </p:nvPr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1584" y="1582"/>
              <a:ext cx="1632" cy="1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224560150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>
          <a:xfrm>
            <a:off x="611560" y="116632"/>
            <a:ext cx="7920880" cy="609600"/>
          </a:xfrm>
        </p:spPr>
        <p:txBody>
          <a:bodyPr/>
          <a:lstStyle/>
          <a:p>
            <a:pPr eaLnBrk="1" hangingPunct="1"/>
            <a:r>
              <a:rPr lang="el-GR" sz="4000" dirty="0"/>
              <a:t>Περίληψη κυκλικών επιταχυντών</a:t>
            </a:r>
            <a:endParaRPr lang="en-GB" sz="4000" dirty="0"/>
          </a:p>
        </p:txBody>
      </p:sp>
      <p:graphicFrame>
        <p:nvGraphicFramePr>
          <p:cNvPr id="430138" name="Group 5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25061811"/>
              </p:ext>
            </p:extLst>
          </p:nvPr>
        </p:nvGraphicFramePr>
        <p:xfrm>
          <a:off x="323528" y="836712"/>
          <a:ext cx="8686800" cy="5699760"/>
        </p:xfrm>
        <a:graphic>
          <a:graphicData uri="http://schemas.openxmlformats.org/drawingml/2006/table">
            <a:tbl>
              <a:tblPr/>
              <a:tblGrid>
                <a:gridCol w="17065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081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049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081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5896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778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-112" charset="2"/>
                        <a:buNone/>
                        <a:tabLst/>
                      </a:pPr>
                      <a:r>
                        <a:rPr kumimoji="0" lang="el-GR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112" charset="0"/>
                        </a:rPr>
                        <a:t>Επιταχυντής</a:t>
                      </a:r>
                      <a:endParaRPr kumimoji="0" lang="en-GB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-112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-112" charset="2"/>
                        <a:buNone/>
                        <a:tabLst/>
                      </a:pPr>
                      <a:r>
                        <a:rPr kumimoji="0" lang="el-GR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112" charset="0"/>
                        </a:rPr>
                        <a:t>Ραδιο-συχνότητα</a:t>
                      </a:r>
                      <a:endParaRPr kumimoji="0" lang="en-GB" sz="2000" b="1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-112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-112" charset="2"/>
                        <a:buNone/>
                        <a:tabLst/>
                      </a:pPr>
                      <a:r>
                        <a:rPr kumimoji="0" lang="el-GR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112" charset="0"/>
                        </a:rPr>
                        <a:t>Μαγνητικό πεδίο</a:t>
                      </a:r>
                      <a:endParaRPr kumimoji="0" lang="en-GB" sz="2000" b="1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-112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-112" charset="2"/>
                        <a:buNone/>
                        <a:tabLst/>
                      </a:pPr>
                      <a:r>
                        <a:rPr kumimoji="0" lang="el-GR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112" charset="0"/>
                        </a:rPr>
                        <a:t>Ακτίνα της τροχιάς</a:t>
                      </a:r>
                      <a:endParaRPr kumimoji="0" lang="en-GB" sz="2000" b="1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-112" charset="0"/>
                        <a:sym typeface="Symbol" pitchFamily="-112" charset="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-112" charset="2"/>
                        <a:buNone/>
                        <a:tabLst/>
                      </a:pPr>
                      <a:r>
                        <a:rPr kumimoji="0" lang="el-GR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112" charset="0"/>
                        </a:rPr>
                        <a:t>Σχόλιο</a:t>
                      </a:r>
                      <a:endParaRPr kumimoji="0" lang="en-GB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-112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397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-112" charset="2"/>
                        <a:buNone/>
                        <a:tabLst/>
                      </a:pPr>
                      <a:r>
                        <a:rPr kumimoji="0" lang="el-G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112" charset="0"/>
                        </a:rPr>
                        <a:t>Κύκλοτρο</a:t>
                      </a:r>
                      <a:endParaRPr kumimoji="0" lang="en-GB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-112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-112" charset="2"/>
                        <a:buNone/>
                        <a:tabLst/>
                      </a:pPr>
                      <a:r>
                        <a:rPr kumimoji="0" lang="el-G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112" charset="0"/>
                        </a:rPr>
                        <a:t>σταθερή</a:t>
                      </a:r>
                      <a:endParaRPr kumimoji="0" lang="en-GB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-112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-112" charset="2"/>
                        <a:buNone/>
                        <a:tabLst/>
                        <a:defRPr/>
                      </a:pPr>
                      <a:r>
                        <a:rPr kumimoji="0" lang="el-G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112" charset="0"/>
                        </a:rPr>
                        <a:t>σταθερή</a:t>
                      </a:r>
                      <a:endParaRPr kumimoji="0" lang="en-GB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-112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-11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112" charset="0"/>
                        </a:rPr>
                        <a:t>Α</a:t>
                      </a:r>
                      <a:r>
                        <a:rPr kumimoji="0" lang="el-G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112" charset="0"/>
                        </a:rPr>
                        <a:t>υξάνεται με την ενέργεια</a:t>
                      </a:r>
                      <a:endParaRPr kumimoji="0" lang="en-GB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-112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-112" charset="2"/>
                        <a:buNone/>
                        <a:tabLst/>
                      </a:pPr>
                      <a:r>
                        <a:rPr kumimoji="0" lang="el-G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112" charset="0"/>
                        </a:rPr>
                        <a:t>Σωματίδια ασύγχρονα με ραδιοσυχνότητα για υψηλές ενέργειες</a:t>
                      </a:r>
                      <a:endParaRPr kumimoji="0" lang="en-GB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-112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826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-112" charset="2"/>
                        <a:buNone/>
                        <a:tabLst/>
                      </a:pPr>
                      <a:r>
                        <a:rPr kumimoji="0" lang="el-G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112" charset="0"/>
                        </a:rPr>
                        <a:t>Ισο-Κύκλοτρο</a:t>
                      </a:r>
                      <a:endParaRPr kumimoji="0" lang="en-GB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-112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-112" charset="2"/>
                        <a:buNone/>
                        <a:tabLst/>
                        <a:defRPr/>
                      </a:pPr>
                      <a:r>
                        <a:rPr kumimoji="0" lang="el-G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112" charset="0"/>
                        </a:rPr>
                        <a:t>σταθερή</a:t>
                      </a:r>
                      <a:endParaRPr kumimoji="0" lang="en-GB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-112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-11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112" charset="0"/>
                        </a:rPr>
                        <a:t>μεταβλητ</a:t>
                      </a:r>
                      <a:r>
                        <a:rPr kumimoji="0" lang="el-G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112" charset="0"/>
                        </a:rPr>
                        <a:t>ό</a:t>
                      </a:r>
                      <a:endParaRPr kumimoji="0" lang="en-GB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-112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-112" charset="2"/>
                        <a:buNone/>
                        <a:tabLst/>
                        <a:defRPr/>
                      </a:pPr>
                      <a:r>
                        <a:rPr kumimoji="0" 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112" charset="0"/>
                        </a:rPr>
                        <a:t>Α</a:t>
                      </a:r>
                      <a:r>
                        <a:rPr kumimoji="0" lang="el-G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112" charset="0"/>
                        </a:rPr>
                        <a:t>υξάνεται με την ενέργεια</a:t>
                      </a:r>
                      <a:endParaRPr kumimoji="0" lang="en-GB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-112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-112" charset="2"/>
                        <a:buNone/>
                        <a:tabLst/>
                      </a:pPr>
                      <a:r>
                        <a:rPr kumimoji="0" lang="el-G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112" charset="0"/>
                        </a:rPr>
                        <a:t>Σωματίδια σύγχρονα αλλά δύσκολη η ευστάθεια των τροχιών</a:t>
                      </a:r>
                      <a:endParaRPr kumimoji="0" lang="en-GB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-112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43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-112" charset="2"/>
                        <a:buNone/>
                        <a:tabLst/>
                      </a:pPr>
                      <a:r>
                        <a:rPr kumimoji="0" lang="el-G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112" charset="0"/>
                        </a:rPr>
                        <a:t>Συγχρο-Κύκλοτρο</a:t>
                      </a:r>
                      <a:endParaRPr kumimoji="0" lang="en-GB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-112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-11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112" charset="0"/>
                        </a:rPr>
                        <a:t>μεταβλητ</a:t>
                      </a:r>
                      <a:r>
                        <a:rPr kumimoji="0" lang="el-G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112" charset="0"/>
                        </a:rPr>
                        <a:t>ή</a:t>
                      </a:r>
                      <a:endParaRPr kumimoji="0" lang="en-GB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-112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-112" charset="2"/>
                        <a:buNone/>
                        <a:tabLst/>
                        <a:defRPr/>
                      </a:pPr>
                      <a:r>
                        <a:rPr kumimoji="0" lang="el-G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112" charset="0"/>
                        </a:rPr>
                        <a:t>σταθερό</a:t>
                      </a:r>
                      <a:endParaRPr kumimoji="0" lang="en-GB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-112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-11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112" charset="0"/>
                        </a:rPr>
                        <a:t>Α</a:t>
                      </a:r>
                      <a:r>
                        <a:rPr kumimoji="0" lang="el-G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112" charset="0"/>
                        </a:rPr>
                        <a:t>υξάνεται με την ενέργεια</a:t>
                      </a:r>
                      <a:endParaRPr kumimoji="0" lang="en-GB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-112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-112" charset="2"/>
                        <a:buNone/>
                        <a:tabLst/>
                      </a:pPr>
                      <a:r>
                        <a:rPr kumimoji="0" lang="el-G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112" charset="0"/>
                        </a:rPr>
                        <a:t>Ευσταθής ταλαντώσεις</a:t>
                      </a: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112" charset="0"/>
                        </a:rPr>
                        <a:t> , </a:t>
                      </a:r>
                      <a:r>
                        <a:rPr kumimoji="0" lang="el-G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112" charset="0"/>
                        </a:rPr>
                        <a:t>αλλά περιορισμός λόγω όγκου</a:t>
                      </a:r>
                      <a:endParaRPr kumimoji="0" lang="en-GB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-112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016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-112" charset="2"/>
                        <a:buNone/>
                        <a:tabLst/>
                      </a:pPr>
                      <a:r>
                        <a:rPr kumimoji="0" lang="el-G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112" charset="0"/>
                        </a:rPr>
                        <a:t>Σύγχροτρο</a:t>
                      </a:r>
                      <a:endParaRPr kumimoji="0" lang="en-GB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-112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-11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112" charset="0"/>
                        </a:rPr>
                        <a:t>μεταβλητ</a:t>
                      </a:r>
                      <a:r>
                        <a:rPr kumimoji="0" lang="el-G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112" charset="0"/>
                        </a:rPr>
                        <a:t>ή</a:t>
                      </a:r>
                      <a:endParaRPr kumimoji="0" lang="en-GB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-112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-11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112" charset="0"/>
                        </a:rPr>
                        <a:t>μεταβλητ</a:t>
                      </a:r>
                      <a:r>
                        <a:rPr kumimoji="0" lang="el-G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112" charset="0"/>
                        </a:rPr>
                        <a:t>ό</a:t>
                      </a:r>
                      <a:endParaRPr kumimoji="0" lang="en-GB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-112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-112" charset="2"/>
                        <a:buNone/>
                        <a:tabLst/>
                        <a:defRPr/>
                      </a:pPr>
                      <a:r>
                        <a:rPr kumimoji="0" lang="el-G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112" charset="0"/>
                        </a:rPr>
                        <a:t>σταθερή</a:t>
                      </a:r>
                      <a:endParaRPr kumimoji="0" lang="en-GB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-112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-11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112" charset="0"/>
                        </a:rPr>
                        <a:t>Ε</a:t>
                      </a:r>
                      <a:r>
                        <a:rPr kumimoji="0" lang="el-G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112" charset="0"/>
                        </a:rPr>
                        <a:t>υέλικτος επιταχυντής, δυνατή η επίτευξη πολύ υψηλών ενεργειών</a:t>
                      </a:r>
                      <a:endParaRPr kumimoji="0" lang="en-GB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-112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899592" y="0"/>
            <a:ext cx="6187008" cy="609600"/>
          </a:xfrm>
        </p:spPr>
        <p:txBody>
          <a:bodyPr/>
          <a:lstStyle/>
          <a:p>
            <a:pPr eaLnBrk="1" hangingPunct="1"/>
            <a:r>
              <a:rPr lang="el-GR" dirty="0"/>
              <a:t>Γιατί επιταχυντές</a:t>
            </a:r>
            <a:endParaRPr lang="en-US" dirty="0"/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692696"/>
            <a:ext cx="6351240" cy="6165304"/>
          </a:xfrm>
          <a:noFill/>
        </p:spPr>
        <p:txBody>
          <a:bodyPr>
            <a:normAutofit/>
          </a:bodyPr>
          <a:lstStyle/>
          <a:p>
            <a:pPr eaLnBrk="1" hangingPunct="1"/>
            <a:r>
              <a:rPr lang="el-GR" sz="2400" dirty="0"/>
              <a:t>Μελέτη των δομικών λίθων της ύλης</a:t>
            </a:r>
            <a:endParaRPr lang="en-US" sz="2400" dirty="0"/>
          </a:p>
          <a:p>
            <a:pPr lvl="1" eaLnBrk="1" hangingPunct="1"/>
            <a:r>
              <a:rPr lang="el-GR" sz="2000" dirty="0"/>
              <a:t>Φυσική των στοιχειωδών σωματιδίων</a:t>
            </a:r>
            <a:endParaRPr lang="en-US" sz="2000" dirty="0"/>
          </a:p>
          <a:p>
            <a:pPr lvl="1" eaLnBrk="1" hangingPunct="1"/>
            <a:r>
              <a:rPr lang="el-GR" sz="2000" dirty="0"/>
              <a:t>Φασματοσκοπία</a:t>
            </a:r>
            <a:endParaRPr lang="en-US" sz="2000" dirty="0"/>
          </a:p>
          <a:p>
            <a:pPr lvl="2" eaLnBrk="1" hangingPunct="1"/>
            <a:r>
              <a:rPr lang="el-GR" sz="1800" dirty="0"/>
              <a:t>Ακτίνες Χ</a:t>
            </a:r>
            <a:endParaRPr lang="en-US" sz="1800" dirty="0"/>
          </a:p>
          <a:p>
            <a:pPr lvl="2" eaLnBrk="1" hangingPunct="1"/>
            <a:r>
              <a:rPr lang="el-GR" sz="1800" dirty="0"/>
              <a:t>Νετρόνια</a:t>
            </a:r>
            <a:endParaRPr lang="en-US" sz="1800" dirty="0"/>
          </a:p>
          <a:p>
            <a:pPr eaLnBrk="1" hangingPunct="1"/>
            <a:r>
              <a:rPr lang="el-GR" sz="2400" dirty="0"/>
              <a:t>Εφαρμοσμένες επιστήμες</a:t>
            </a:r>
          </a:p>
          <a:p>
            <a:pPr lvl="1" eaLnBrk="1" hangingPunct="1"/>
            <a:r>
              <a:rPr lang="el-GR" sz="2000" dirty="0"/>
              <a:t>Ιατρική</a:t>
            </a:r>
            <a:endParaRPr lang="en-US" sz="2000" dirty="0"/>
          </a:p>
          <a:p>
            <a:pPr lvl="2" eaLnBrk="1" hangingPunct="1"/>
            <a:r>
              <a:rPr lang="el-GR" sz="1800" dirty="0"/>
              <a:t>Τομογραφία</a:t>
            </a:r>
            <a:endParaRPr lang="en-US" sz="1800" dirty="0"/>
          </a:p>
          <a:p>
            <a:pPr lvl="2" eaLnBrk="1" hangingPunct="1"/>
            <a:r>
              <a:rPr lang="el-GR" sz="1800" dirty="0"/>
              <a:t>Χειρουργική</a:t>
            </a:r>
            <a:endParaRPr lang="en-US" sz="1800" dirty="0"/>
          </a:p>
          <a:p>
            <a:pPr lvl="2" eaLnBrk="1" hangingPunct="1"/>
            <a:r>
              <a:rPr lang="el-GR" sz="1800" dirty="0"/>
              <a:t>Θεραπεία καρκίνου</a:t>
            </a:r>
            <a:endParaRPr lang="en-US" sz="1800" dirty="0"/>
          </a:p>
          <a:p>
            <a:pPr lvl="1" eaLnBrk="1" hangingPunct="1"/>
            <a:r>
              <a:rPr lang="el-GR" sz="2000" dirty="0"/>
              <a:t>Χημεία - Βιολογία</a:t>
            </a:r>
            <a:endParaRPr lang="en-US" sz="2000" dirty="0"/>
          </a:p>
          <a:p>
            <a:pPr lvl="2" eaLnBrk="1" hangingPunct="1"/>
            <a:r>
              <a:rPr lang="el-GR" sz="1800" dirty="0"/>
              <a:t>Αποστείρωση τροφών</a:t>
            </a:r>
            <a:endParaRPr lang="en-US" sz="1800" dirty="0"/>
          </a:p>
          <a:p>
            <a:pPr lvl="2" eaLnBrk="1" hangingPunct="1"/>
            <a:r>
              <a:rPr lang="el-GR" sz="1800" dirty="0"/>
              <a:t>Αλλαγή ιδιοτήτων υλικών </a:t>
            </a:r>
            <a:r>
              <a:rPr lang="en-US" sz="1800" dirty="0"/>
              <a:t>(transmutation </a:t>
            </a:r>
            <a:r>
              <a:rPr lang="el-GR" sz="1800" dirty="0"/>
              <a:t>πυρηνικών αποβλήτων</a:t>
            </a:r>
            <a:r>
              <a:rPr lang="en-US" sz="1800" dirty="0"/>
              <a:t>)</a:t>
            </a:r>
          </a:p>
          <a:p>
            <a:pPr eaLnBrk="1" hangingPunct="1"/>
            <a:r>
              <a:rPr lang="el-GR" sz="2400" dirty="0"/>
              <a:t>Παραγωγή ενέργειας</a:t>
            </a:r>
            <a:endParaRPr lang="en-US" sz="2400" dirty="0"/>
          </a:p>
          <a:p>
            <a:pPr lvl="2" eaLnBrk="1" hangingPunct="1"/>
            <a:r>
              <a:rPr lang="el-GR" sz="1800" dirty="0"/>
              <a:t>Αδρανειακή σύντηξη</a:t>
            </a:r>
            <a:endParaRPr lang="en-US" sz="1800" dirty="0"/>
          </a:p>
          <a:p>
            <a:pPr lvl="2" eaLnBrk="1" hangingPunct="1"/>
            <a:r>
              <a:rPr lang="el-GR" sz="1800" dirty="0"/>
              <a:t>Πολλαπλασιαστής ενέργειας</a:t>
            </a:r>
            <a:endParaRPr lang="en-US" sz="1800" dirty="0"/>
          </a:p>
        </p:txBody>
      </p:sp>
      <p:sp>
        <p:nvSpPr>
          <p:cNvPr id="4" name="Right Brace 3">
            <a:extLst>
              <a:ext uri="{FF2B5EF4-FFF2-40B4-BE49-F238E27FC236}">
                <a16:creationId xmlns:a16="http://schemas.microsoft.com/office/drawing/2014/main" id="{0E2D35CB-EFC6-534C-B1B3-470636D46975}"/>
              </a:ext>
            </a:extLst>
          </p:cNvPr>
          <p:cNvSpPr/>
          <p:nvPr/>
        </p:nvSpPr>
        <p:spPr bwMode="auto">
          <a:xfrm>
            <a:off x="6160715" y="836712"/>
            <a:ext cx="211485" cy="1656184"/>
          </a:xfrm>
          <a:prstGeom prst="rightBrace">
            <a:avLst/>
          </a:prstGeom>
          <a:noFill/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-112" charset="2"/>
              <a:buChar char="n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-11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3D37355-021B-684E-BA8C-028A0EBF1E8A}"/>
              </a:ext>
            </a:extLst>
          </p:cNvPr>
          <p:cNvSpPr txBox="1"/>
          <p:nvPr/>
        </p:nvSpPr>
        <p:spPr>
          <a:xfrm>
            <a:off x="6300192" y="1412776"/>
            <a:ext cx="2771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l-GR" dirty="0"/>
              <a:t>Θεμελιώδης έρευνα</a:t>
            </a:r>
            <a:endParaRPr lang="en-US" dirty="0"/>
          </a:p>
        </p:txBody>
      </p:sp>
      <p:sp>
        <p:nvSpPr>
          <p:cNvPr id="6" name="Right Brace 5">
            <a:extLst>
              <a:ext uri="{FF2B5EF4-FFF2-40B4-BE49-F238E27FC236}">
                <a16:creationId xmlns:a16="http://schemas.microsoft.com/office/drawing/2014/main" id="{D36F375E-0007-B840-8107-F9A8C6B7DD33}"/>
              </a:ext>
            </a:extLst>
          </p:cNvPr>
          <p:cNvSpPr/>
          <p:nvPr/>
        </p:nvSpPr>
        <p:spPr bwMode="auto">
          <a:xfrm>
            <a:off x="6192180" y="2708920"/>
            <a:ext cx="108012" cy="3960440"/>
          </a:xfrm>
          <a:prstGeom prst="rightBrace">
            <a:avLst/>
          </a:prstGeom>
          <a:noFill/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-112" charset="2"/>
              <a:buChar char="n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-11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E0FE825-8FDE-EE42-9D60-9BE561C61044}"/>
              </a:ext>
            </a:extLst>
          </p:cNvPr>
          <p:cNvSpPr txBox="1"/>
          <p:nvPr/>
        </p:nvSpPr>
        <p:spPr>
          <a:xfrm>
            <a:off x="6450509" y="4458307"/>
            <a:ext cx="25860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l-GR" dirty="0"/>
              <a:t>Εφαρμογές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170495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683568" y="-76200"/>
            <a:ext cx="7702624" cy="838200"/>
          </a:xfrm>
        </p:spPr>
        <p:txBody>
          <a:bodyPr/>
          <a:lstStyle/>
          <a:p>
            <a:pPr eaLnBrk="1" hangingPunct="1"/>
            <a:r>
              <a:rPr lang="el-GR" sz="3400" dirty="0"/>
              <a:t>Εξέλιξη της ενεργειας των επιταχυντών</a:t>
            </a:r>
            <a:endParaRPr lang="en-US" sz="3400" dirty="0"/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44008" y="712440"/>
            <a:ext cx="4608512" cy="4876800"/>
          </a:xfrm>
          <a:noFill/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l-GR" sz="2400" dirty="0"/>
              <a:t>Το </a:t>
            </a:r>
            <a:r>
              <a:rPr lang="el-GR" sz="2400" b="1" dirty="0"/>
              <a:t>διάγραμμα </a:t>
            </a:r>
            <a:r>
              <a:rPr lang="en-US" sz="2400" b="1" dirty="0"/>
              <a:t>“Livingston” </a:t>
            </a:r>
            <a:r>
              <a:rPr lang="el-GR" sz="2400" dirty="0"/>
              <a:t>δείχνει εκθετική αύξηση της ενέργειας με το χρόνο</a:t>
            </a:r>
            <a:endParaRPr lang="en-US" sz="2400" dirty="0"/>
          </a:p>
          <a:p>
            <a:pPr eaLnBrk="1" hangingPunct="1">
              <a:lnSpc>
                <a:spcPct val="90000"/>
              </a:lnSpc>
            </a:pPr>
            <a:r>
              <a:rPr lang="el-GR" sz="2400" dirty="0"/>
              <a:t>Η </a:t>
            </a:r>
            <a:r>
              <a:rPr lang="el-GR" sz="2400" b="1" dirty="0"/>
              <a:t>ενέργεια</a:t>
            </a:r>
            <a:r>
              <a:rPr lang="el-GR" sz="2400" dirty="0"/>
              <a:t> αυξάνεται </a:t>
            </a:r>
            <a:r>
              <a:rPr lang="el-GR" sz="2400" b="1" dirty="0"/>
              <a:t>μία τάξη μεγέθους</a:t>
            </a:r>
            <a:r>
              <a:rPr lang="el-GR" sz="2400" dirty="0"/>
              <a:t> κάθε </a:t>
            </a:r>
            <a:r>
              <a:rPr lang="el-GR" sz="2400" b="1" dirty="0"/>
              <a:t>6-10 χρόνια</a:t>
            </a:r>
            <a:endParaRPr lang="en-US" sz="2400" b="1" dirty="0"/>
          </a:p>
          <a:p>
            <a:pPr eaLnBrk="1" hangingPunct="1">
              <a:lnSpc>
                <a:spcPct val="90000"/>
              </a:lnSpc>
            </a:pPr>
            <a:r>
              <a:rPr lang="el-GR" sz="2400" b="1" dirty="0"/>
              <a:t>Νέες</a:t>
            </a:r>
            <a:r>
              <a:rPr lang="el-GR" sz="2400" dirty="0"/>
              <a:t> </a:t>
            </a:r>
            <a:r>
              <a:rPr lang="el-GR" sz="2400" b="1" dirty="0"/>
              <a:t>τεχνολογίες</a:t>
            </a:r>
            <a:r>
              <a:rPr lang="el-GR" sz="2400" dirty="0"/>
              <a:t> αντικαθιστούν παλιές για επίτευξη υψηλότερων ενεργειών, έως ότου επέρχεται κορεσμός και αντικατάσταση με νέα τεχνολογία</a:t>
            </a:r>
            <a:endParaRPr lang="en-US" sz="2400" dirty="0"/>
          </a:p>
          <a:p>
            <a:pPr eaLnBrk="1" hangingPunct="1">
              <a:lnSpc>
                <a:spcPct val="90000"/>
              </a:lnSpc>
            </a:pPr>
            <a:r>
              <a:rPr lang="el-GR" sz="2400" dirty="0"/>
              <a:t>Η διαδικασία συνεχίζεται...</a:t>
            </a:r>
            <a:endParaRPr lang="en-US" sz="2400" dirty="0"/>
          </a:p>
          <a:p>
            <a:pPr eaLnBrk="1" hangingPunct="1">
              <a:lnSpc>
                <a:spcPct val="90000"/>
              </a:lnSpc>
            </a:pPr>
            <a:r>
              <a:rPr lang="el-GR" sz="2400" dirty="0"/>
              <a:t>Η ενέργεια δεν είναι το μόνο ενδιαφέρον μέγεθος</a:t>
            </a:r>
            <a:endParaRPr lang="en-US" sz="2400" dirty="0"/>
          </a:p>
          <a:p>
            <a:pPr lvl="1" eaLnBrk="1" hangingPunct="1">
              <a:lnSpc>
                <a:spcPct val="90000"/>
              </a:lnSpc>
            </a:pPr>
            <a:r>
              <a:rPr lang="el-GR" sz="2000" dirty="0"/>
              <a:t>Ένταση δέσμης</a:t>
            </a:r>
            <a:endParaRPr lang="en-US" sz="2000" dirty="0"/>
          </a:p>
          <a:p>
            <a:pPr lvl="1" eaLnBrk="1" hangingPunct="1">
              <a:lnSpc>
                <a:spcPct val="90000"/>
              </a:lnSpc>
            </a:pPr>
            <a:r>
              <a:rPr lang="el-GR" sz="2000" dirty="0"/>
              <a:t>Διατομή της δέσμης</a:t>
            </a:r>
            <a:endParaRPr lang="en-US" sz="2000" dirty="0"/>
          </a:p>
        </p:txBody>
      </p:sp>
      <p:pic>
        <p:nvPicPr>
          <p:cNvPr id="46084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6830" y="908720"/>
            <a:ext cx="4470808" cy="5616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1026"/>
          <p:cNvSpPr>
            <a:spLocks noChangeArrowheads="1"/>
          </p:cNvSpPr>
          <p:nvPr/>
        </p:nvSpPr>
        <p:spPr bwMode="auto">
          <a:xfrm>
            <a:off x="683568" y="0"/>
            <a:ext cx="6463357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>
              <a:buFont typeface="Wingdings" pitchFamily="-112" charset="2"/>
              <a:buNone/>
            </a:pPr>
            <a:r>
              <a:rPr lang="el-GR" sz="4400" dirty="0">
                <a:solidFill>
                  <a:schemeClr val="bg2"/>
                </a:solidFill>
              </a:rPr>
              <a:t>Κατηγορίες επιταχυντών</a:t>
            </a:r>
            <a:endParaRPr lang="en-US" sz="4400" dirty="0">
              <a:solidFill>
                <a:schemeClr val="bg2"/>
              </a:solidFill>
            </a:endParaRPr>
          </a:p>
        </p:txBody>
      </p:sp>
      <p:sp>
        <p:nvSpPr>
          <p:cNvPr id="21507" name="Rectangle 1027"/>
          <p:cNvSpPr>
            <a:spLocks noChangeArrowheads="1"/>
          </p:cNvSpPr>
          <p:nvPr/>
        </p:nvSpPr>
        <p:spPr bwMode="auto">
          <a:xfrm>
            <a:off x="179512" y="598512"/>
            <a:ext cx="9001000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285750" indent="-285750" algn="l"/>
            <a:r>
              <a:rPr lang="el-GR" sz="2200" dirty="0">
                <a:solidFill>
                  <a:schemeClr val="tx2"/>
                </a:solidFill>
              </a:rPr>
              <a:t>Με βάση τις </a:t>
            </a:r>
            <a:r>
              <a:rPr lang="el-GR" sz="2200" b="1" dirty="0">
                <a:solidFill>
                  <a:schemeClr val="tx2"/>
                </a:solidFill>
              </a:rPr>
              <a:t>αρχές λειτουργίας</a:t>
            </a:r>
          </a:p>
          <a:p>
            <a:pPr marL="685800" lvl="1" indent="-228600" algn="l">
              <a:buClr>
                <a:schemeClr val="accent2"/>
              </a:buClr>
              <a:buFont typeface="Wingdings" pitchFamily="-112" charset="2"/>
              <a:buChar char="¨"/>
            </a:pPr>
            <a:r>
              <a:rPr lang="el-GR" sz="2000" dirty="0">
                <a:solidFill>
                  <a:schemeClr val="tx2"/>
                </a:solidFill>
                <a:ea typeface="ＭＳ Ｐゴシック" pitchFamily="-112" charset="-128"/>
                <a:cs typeface="ＭＳ Ｐゴシック" pitchFamily="-112" charset="-128"/>
              </a:rPr>
              <a:t>Βήτατρα (</a:t>
            </a:r>
            <a:r>
              <a:rPr lang="en-US" sz="2000" dirty="0" err="1">
                <a:solidFill>
                  <a:schemeClr val="tx2"/>
                </a:solidFill>
                <a:ea typeface="ＭＳ Ｐゴシック" pitchFamily="-112" charset="-128"/>
                <a:cs typeface="ＭＳ Ｐゴシック" pitchFamily="-112" charset="-128"/>
              </a:rPr>
              <a:t>betatrons</a:t>
            </a:r>
            <a:r>
              <a:rPr lang="en-US" sz="2000" dirty="0">
                <a:solidFill>
                  <a:schemeClr val="tx2"/>
                </a:solidFill>
                <a:ea typeface="ＭＳ Ｐゴシック" pitchFamily="-112" charset="-128"/>
                <a:cs typeface="ＭＳ Ｐゴシック" pitchFamily="-112" charset="-128"/>
              </a:rPr>
              <a:t>), </a:t>
            </a:r>
            <a:r>
              <a:rPr lang="el-GR" sz="2000" dirty="0">
                <a:solidFill>
                  <a:schemeClr val="tx2"/>
                </a:solidFill>
                <a:ea typeface="ＭＳ Ｐゴシック" pitchFamily="-112" charset="-128"/>
                <a:cs typeface="ＭＳ Ｐゴシック" pitchFamily="-112" charset="-128"/>
              </a:rPr>
              <a:t>κύκλοτρα (</a:t>
            </a:r>
            <a:r>
              <a:rPr lang="en-US" sz="2000" dirty="0">
                <a:solidFill>
                  <a:schemeClr val="tx2"/>
                </a:solidFill>
                <a:ea typeface="ＭＳ Ｐゴシック" pitchFamily="-112" charset="-128"/>
                <a:cs typeface="ＭＳ Ｐゴシック" pitchFamily="-112" charset="-128"/>
              </a:rPr>
              <a:t>cyclotrons</a:t>
            </a:r>
            <a:r>
              <a:rPr lang="el-GR" sz="2000" dirty="0">
                <a:solidFill>
                  <a:schemeClr val="tx2"/>
                </a:solidFill>
                <a:ea typeface="ＭＳ Ｐゴシック" pitchFamily="-112" charset="-128"/>
                <a:cs typeface="ＭＳ Ｐゴシック" pitchFamily="-112" charset="-128"/>
              </a:rPr>
              <a:t>), μίκροτρα (</a:t>
            </a:r>
            <a:r>
              <a:rPr lang="en-US" sz="2000" dirty="0" err="1">
                <a:solidFill>
                  <a:schemeClr val="tx2"/>
                </a:solidFill>
                <a:ea typeface="ＭＳ Ｐゴシック" pitchFamily="-112" charset="-128"/>
                <a:cs typeface="ＭＳ Ｐゴシック" pitchFamily="-112" charset="-128"/>
              </a:rPr>
              <a:t>microtrons</a:t>
            </a:r>
            <a:r>
              <a:rPr lang="en-US" sz="2000" dirty="0">
                <a:solidFill>
                  <a:schemeClr val="tx2"/>
                </a:solidFill>
                <a:ea typeface="ＭＳ Ｐゴシック" pitchFamily="-112" charset="-128"/>
                <a:cs typeface="ＭＳ Ｐゴシック" pitchFamily="-112" charset="-128"/>
              </a:rPr>
              <a:t>), </a:t>
            </a:r>
            <a:r>
              <a:rPr lang="el-GR" sz="2000" dirty="0">
                <a:solidFill>
                  <a:schemeClr val="tx2"/>
                </a:solidFill>
                <a:ea typeface="ＭＳ Ｐゴシック" pitchFamily="-112" charset="-128"/>
                <a:cs typeface="ＭＳ Ｐゴシック" pitchFamily="-112" charset="-128"/>
              </a:rPr>
              <a:t>γραμμικοί επιταχυντες (</a:t>
            </a:r>
            <a:r>
              <a:rPr lang="en-US" sz="2000" dirty="0">
                <a:solidFill>
                  <a:schemeClr val="tx2"/>
                </a:solidFill>
                <a:ea typeface="ＭＳ Ｐゴシック" pitchFamily="-112" charset="-128"/>
                <a:cs typeface="ＭＳ Ｐゴシック" pitchFamily="-112" charset="-128"/>
              </a:rPr>
              <a:t>linacs)</a:t>
            </a:r>
            <a:r>
              <a:rPr lang="el-GR" sz="2000" dirty="0">
                <a:solidFill>
                  <a:schemeClr val="tx2"/>
                </a:solidFill>
                <a:ea typeface="ＭＳ Ｐゴシック" pitchFamily="-112" charset="-128"/>
                <a:cs typeface="ＭＳ Ｐゴシック" pitchFamily="-112" charset="-128"/>
              </a:rPr>
              <a:t>, σύγχροτρα (</a:t>
            </a:r>
            <a:r>
              <a:rPr lang="en-US" sz="2000" dirty="0">
                <a:solidFill>
                  <a:schemeClr val="tx2"/>
                </a:solidFill>
                <a:ea typeface="ＭＳ Ｐゴシック" pitchFamily="-112" charset="-128"/>
                <a:cs typeface="ＭＳ Ｐゴシック" pitchFamily="-112" charset="-128"/>
              </a:rPr>
              <a:t>synchrotrons)</a:t>
            </a:r>
            <a:r>
              <a:rPr lang="el-GR" sz="2000" dirty="0">
                <a:solidFill>
                  <a:schemeClr val="tx2"/>
                </a:solidFill>
                <a:ea typeface="ＭＳ Ｐゴシック" pitchFamily="-112" charset="-128"/>
                <a:cs typeface="ＭＳ Ｐゴシック" pitchFamily="-112" charset="-128"/>
              </a:rPr>
              <a:t>, ενισχυτές </a:t>
            </a:r>
            <a:r>
              <a:rPr lang="en-US" sz="2000" dirty="0">
                <a:solidFill>
                  <a:schemeClr val="tx2"/>
                </a:solidFill>
                <a:ea typeface="ＭＳ Ｐゴシック" pitchFamily="-112" charset="-128"/>
                <a:cs typeface="ＭＳ Ｐゴシック" pitchFamily="-112" charset="-128"/>
              </a:rPr>
              <a:t>(boosters)</a:t>
            </a:r>
            <a:r>
              <a:rPr lang="el-GR" sz="2000" dirty="0">
                <a:solidFill>
                  <a:schemeClr val="tx2"/>
                </a:solidFill>
                <a:ea typeface="ＭＳ Ｐゴシック" pitchFamily="-112" charset="-128"/>
                <a:cs typeface="ＭＳ Ｐゴシック" pitchFamily="-112" charset="-128"/>
              </a:rPr>
              <a:t>, συσσώρευτικοί δακτύλιοι (</a:t>
            </a:r>
            <a:r>
              <a:rPr lang="en-US" sz="2000" dirty="0">
                <a:solidFill>
                  <a:schemeClr val="tx2"/>
                </a:solidFill>
                <a:ea typeface="ＭＳ Ｐゴシック" pitchFamily="-112" charset="-128"/>
                <a:cs typeface="ＭＳ Ｐゴシック" pitchFamily="-112" charset="-128"/>
              </a:rPr>
              <a:t>accumulator rings)</a:t>
            </a:r>
            <a:r>
              <a:rPr lang="el-GR" sz="2000" dirty="0">
                <a:solidFill>
                  <a:schemeClr val="tx2"/>
                </a:solidFill>
                <a:ea typeface="ＭＳ Ｐゴシック" pitchFamily="-112" charset="-128"/>
                <a:cs typeface="ＭＳ Ｐゴシック" pitchFamily="-112" charset="-128"/>
              </a:rPr>
              <a:t>, αποθηκευτικοί δακτύλιοι (</a:t>
            </a:r>
            <a:r>
              <a:rPr lang="en-US" sz="2000" dirty="0">
                <a:solidFill>
                  <a:schemeClr val="tx2"/>
                </a:solidFill>
                <a:ea typeface="ＭＳ Ｐゴシック" pitchFamily="-112" charset="-128"/>
                <a:cs typeface="ＭＳ Ｐゴシック" pitchFamily="-112" charset="-128"/>
              </a:rPr>
              <a:t>storage rings)</a:t>
            </a:r>
            <a:r>
              <a:rPr lang="el-GR" sz="2000" dirty="0">
                <a:solidFill>
                  <a:schemeClr val="tx2"/>
                </a:solidFill>
                <a:ea typeface="ＭＳ Ｐゴシック" pitchFamily="-112" charset="-128"/>
                <a:cs typeface="ＭＳ Ｐゴシック" pitchFamily="-112" charset="-128"/>
              </a:rPr>
              <a:t>, επιταχυντές διαμέσου πλάσματος (</a:t>
            </a:r>
            <a:r>
              <a:rPr lang="en-US" sz="2000" dirty="0">
                <a:solidFill>
                  <a:schemeClr val="tx2"/>
                </a:solidFill>
                <a:ea typeface="ＭＳ Ｐゴシック" pitchFamily="-112" charset="-128"/>
                <a:cs typeface="ＭＳ Ｐゴシック" pitchFamily="-112" charset="-128"/>
              </a:rPr>
              <a:t>plasma driven accelerators)</a:t>
            </a:r>
            <a:endParaRPr lang="el-GR" sz="2000" dirty="0">
              <a:solidFill>
                <a:schemeClr val="tx2"/>
              </a:solidFill>
              <a:ea typeface="ＭＳ Ｐゴシック" pitchFamily="-112" charset="-128"/>
              <a:cs typeface="ＭＳ Ｐゴシック" pitchFamily="-112" charset="-128"/>
            </a:endParaRPr>
          </a:p>
          <a:p>
            <a:pPr marL="285750" indent="-285750" algn="l"/>
            <a:r>
              <a:rPr lang="el-GR" sz="2200" dirty="0">
                <a:solidFill>
                  <a:schemeClr val="tx2"/>
                </a:solidFill>
              </a:rPr>
              <a:t>Με βάση την </a:t>
            </a:r>
            <a:r>
              <a:rPr lang="el-GR" sz="2200" b="1" dirty="0">
                <a:solidFill>
                  <a:schemeClr val="tx2"/>
                </a:solidFill>
              </a:rPr>
              <a:t>ενέργεια</a:t>
            </a:r>
          </a:p>
          <a:p>
            <a:pPr marL="685800" lvl="1" indent="-228600" algn="l">
              <a:buClr>
                <a:schemeClr val="accent2"/>
              </a:buClr>
              <a:buFont typeface="Wingdings" pitchFamily="-112" charset="2"/>
              <a:buChar char="¨"/>
            </a:pPr>
            <a:r>
              <a:rPr lang="el-GR" sz="2000" dirty="0">
                <a:solidFill>
                  <a:schemeClr val="tx2"/>
                </a:solidFill>
                <a:ea typeface="ＭＳ Ｐゴシック" pitchFamily="-112" charset="-128"/>
                <a:cs typeface="ＭＳ Ｐゴシック" pitchFamily="-112" charset="-128"/>
              </a:rPr>
              <a:t>Υψηλής (μερικά </a:t>
            </a:r>
            <a:r>
              <a:rPr lang="en-US" sz="2000" dirty="0">
                <a:solidFill>
                  <a:schemeClr val="tx2"/>
                </a:solidFill>
                <a:ea typeface="ＭＳ Ｐゴシック" pitchFamily="-112" charset="-128"/>
                <a:cs typeface="ＭＳ Ｐゴシック" pitchFamily="-112" charset="-128"/>
              </a:rPr>
              <a:t>GeV</a:t>
            </a:r>
            <a:r>
              <a:rPr lang="el-GR" sz="2000" dirty="0">
                <a:solidFill>
                  <a:schemeClr val="tx2"/>
                </a:solidFill>
                <a:ea typeface="ＭＳ Ｐゴシック" pitchFamily="-112" charset="-128"/>
                <a:cs typeface="ＭＳ Ｐゴシック" pitchFamily="-112" charset="-128"/>
              </a:rPr>
              <a:t>), μέσης (μερικά </a:t>
            </a:r>
            <a:r>
              <a:rPr lang="en-US" sz="2000" dirty="0">
                <a:solidFill>
                  <a:schemeClr val="tx2"/>
                </a:solidFill>
                <a:ea typeface="ＭＳ Ｐゴシック" pitchFamily="-112" charset="-128"/>
                <a:cs typeface="ＭＳ Ｐゴシック" pitchFamily="-112" charset="-128"/>
              </a:rPr>
              <a:t>MeV)</a:t>
            </a:r>
            <a:r>
              <a:rPr lang="el-GR" sz="2000" dirty="0">
                <a:solidFill>
                  <a:schemeClr val="tx2"/>
                </a:solidFill>
                <a:ea typeface="ＭＳ Ｐゴシック" pitchFamily="-112" charset="-128"/>
                <a:cs typeface="ＭＳ Ｐゴシック" pitchFamily="-112" charset="-128"/>
              </a:rPr>
              <a:t>, χαμηλής (κάτω από </a:t>
            </a:r>
            <a:r>
              <a:rPr lang="en-US" sz="2000" dirty="0">
                <a:solidFill>
                  <a:schemeClr val="tx2"/>
                </a:solidFill>
                <a:ea typeface="ＭＳ Ｐゴシック" pitchFamily="-112" charset="-128"/>
                <a:cs typeface="ＭＳ Ｐゴシック" pitchFamily="-112" charset="-128"/>
              </a:rPr>
              <a:t>MeV)</a:t>
            </a:r>
          </a:p>
          <a:p>
            <a:pPr marL="285750" indent="-285750" algn="l"/>
            <a:r>
              <a:rPr lang="el-GR" sz="2200" dirty="0">
                <a:solidFill>
                  <a:schemeClr val="tx2"/>
                </a:solidFill>
              </a:rPr>
              <a:t>Με βάση την </a:t>
            </a:r>
            <a:r>
              <a:rPr lang="el-GR" sz="2200" b="1" dirty="0">
                <a:solidFill>
                  <a:schemeClr val="tx2"/>
                </a:solidFill>
              </a:rPr>
              <a:t>ένταση</a:t>
            </a:r>
            <a:r>
              <a:rPr lang="el-GR" sz="2200" dirty="0">
                <a:solidFill>
                  <a:schemeClr val="tx2"/>
                </a:solidFill>
              </a:rPr>
              <a:t> της δέσμης</a:t>
            </a:r>
          </a:p>
          <a:p>
            <a:pPr marL="685800" lvl="1" indent="-228600" algn="l">
              <a:buClr>
                <a:schemeClr val="accent2"/>
              </a:buClr>
              <a:buFont typeface="Wingdings" pitchFamily="-112" charset="2"/>
              <a:buChar char="¨"/>
            </a:pPr>
            <a:r>
              <a:rPr lang="el-GR" sz="2000" dirty="0">
                <a:solidFill>
                  <a:schemeClr val="tx2"/>
                </a:solidFill>
                <a:ea typeface="ＭＳ Ｐゴシック" pitchFamily="-112" charset="-128"/>
                <a:cs typeface="ＭＳ Ｐゴシック" pitchFamily="-112" charset="-128"/>
              </a:rPr>
              <a:t>Υψηλής (μερικά </a:t>
            </a:r>
            <a:r>
              <a:rPr lang="en-US" sz="2000" dirty="0">
                <a:solidFill>
                  <a:schemeClr val="tx2"/>
                </a:solidFill>
                <a:ea typeface="ＭＳ Ｐゴシック" pitchFamily="-112" charset="-128"/>
                <a:cs typeface="ＭＳ Ｐゴシック" pitchFamily="-112" charset="-128"/>
              </a:rPr>
              <a:t>Amps</a:t>
            </a:r>
            <a:r>
              <a:rPr lang="el-GR" sz="2000" dirty="0">
                <a:solidFill>
                  <a:schemeClr val="tx2"/>
                </a:solidFill>
                <a:ea typeface="ＭＳ Ｐゴシック" pitchFamily="-112" charset="-128"/>
                <a:cs typeface="ＭＳ Ｐゴシック" pitchFamily="-112" charset="-128"/>
              </a:rPr>
              <a:t>), μέσης (μερικά </a:t>
            </a:r>
            <a:r>
              <a:rPr lang="en-US" sz="2000" dirty="0">
                <a:solidFill>
                  <a:schemeClr val="tx2"/>
                </a:solidFill>
                <a:ea typeface="ＭＳ Ｐゴシック" pitchFamily="-112" charset="-128"/>
                <a:cs typeface="ＭＳ Ｐゴシック" pitchFamily="-112" charset="-128"/>
              </a:rPr>
              <a:t>mA)</a:t>
            </a:r>
            <a:r>
              <a:rPr lang="el-GR" sz="2000" dirty="0">
                <a:solidFill>
                  <a:schemeClr val="tx2"/>
                </a:solidFill>
                <a:ea typeface="ＭＳ Ｐゴシック" pitchFamily="-112" charset="-128"/>
                <a:cs typeface="ＭＳ Ｐゴシック" pitchFamily="-112" charset="-128"/>
              </a:rPr>
              <a:t>, χαμηλής (κάτω από </a:t>
            </a:r>
            <a:r>
              <a:rPr lang="en-US" sz="2000" dirty="0">
                <a:solidFill>
                  <a:schemeClr val="tx2"/>
                </a:solidFill>
                <a:ea typeface="ＭＳ Ｐゴシック" pitchFamily="-112" charset="-128"/>
                <a:cs typeface="ＭＳ Ｐゴシック" pitchFamily="-112" charset="-128"/>
              </a:rPr>
              <a:t>mA)</a:t>
            </a:r>
          </a:p>
          <a:p>
            <a:pPr marL="285750" indent="-285750" algn="l"/>
            <a:r>
              <a:rPr lang="el-GR" sz="2200" dirty="0">
                <a:solidFill>
                  <a:schemeClr val="tx2"/>
                </a:solidFill>
              </a:rPr>
              <a:t>Με βάση το </a:t>
            </a:r>
            <a:r>
              <a:rPr lang="el-GR" sz="2200" b="1" dirty="0">
                <a:solidFill>
                  <a:schemeClr val="tx2"/>
                </a:solidFill>
              </a:rPr>
              <a:t>είδος</a:t>
            </a:r>
            <a:r>
              <a:rPr lang="el-GR" sz="2200" dirty="0">
                <a:solidFill>
                  <a:schemeClr val="tx2"/>
                </a:solidFill>
              </a:rPr>
              <a:t> των σωματιδίων</a:t>
            </a:r>
          </a:p>
          <a:p>
            <a:pPr marL="685800" lvl="1" indent="-228600" algn="l">
              <a:buClr>
                <a:schemeClr val="accent2"/>
              </a:buClr>
              <a:buFont typeface="Wingdings" pitchFamily="-112" charset="2"/>
              <a:buChar char="¨"/>
            </a:pPr>
            <a:r>
              <a:rPr lang="el-GR" sz="2000" dirty="0">
                <a:solidFill>
                  <a:schemeClr val="tx2"/>
                </a:solidFill>
                <a:ea typeface="ＭＳ Ｐゴシック" pitchFamily="-112" charset="-128"/>
                <a:cs typeface="ＭＳ Ｐゴシック" pitchFamily="-112" charset="-128"/>
              </a:rPr>
              <a:t>Λεπτονικοί (ηλεκτρονίων, ποζιτρονίων, μυονίων), Αδρονικοί (πρωτονίων, βαρέων ιόντων)</a:t>
            </a:r>
          </a:p>
          <a:p>
            <a:pPr marL="285750" indent="-285750" algn="l"/>
            <a:r>
              <a:rPr lang="el-GR" sz="2200" dirty="0">
                <a:solidFill>
                  <a:schemeClr val="tx2"/>
                </a:solidFill>
              </a:rPr>
              <a:t>Με βάση τον </a:t>
            </a:r>
            <a:r>
              <a:rPr lang="el-GR" sz="2200" b="1" dirty="0">
                <a:solidFill>
                  <a:schemeClr val="tx2"/>
                </a:solidFill>
              </a:rPr>
              <a:t>πειραματικό σκοπό</a:t>
            </a:r>
          </a:p>
          <a:p>
            <a:pPr marL="685800" lvl="1" indent="-228600" algn="l">
              <a:buClr>
                <a:schemeClr val="accent2"/>
              </a:buClr>
              <a:buFont typeface="Wingdings" pitchFamily="-112" charset="2"/>
              <a:buChar char="¨"/>
            </a:pPr>
            <a:r>
              <a:rPr lang="el-GR" sz="2000" dirty="0">
                <a:solidFill>
                  <a:schemeClr val="tx2"/>
                </a:solidFill>
                <a:ea typeface="ＭＳ Ｐゴシック" pitchFamily="-112" charset="-128"/>
                <a:cs typeface="ＭＳ Ｐゴシック" pitchFamily="-112" charset="-128"/>
              </a:rPr>
              <a:t>Συγκρουστήρες (</a:t>
            </a:r>
            <a:r>
              <a:rPr lang="en-US" sz="2000" dirty="0">
                <a:solidFill>
                  <a:schemeClr val="tx2"/>
                </a:solidFill>
                <a:ea typeface="ＭＳ Ｐゴシック" pitchFamily="-112" charset="-128"/>
                <a:cs typeface="ＭＳ Ｐゴシック" pitchFamily="-112" charset="-128"/>
              </a:rPr>
              <a:t>colliders), </a:t>
            </a:r>
            <a:r>
              <a:rPr lang="el-GR" sz="2000" dirty="0">
                <a:solidFill>
                  <a:schemeClr val="tx2"/>
                </a:solidFill>
                <a:ea typeface="ＭＳ Ｐゴシック" pitchFamily="-112" charset="-128"/>
                <a:cs typeface="ＭＳ Ｐゴシック" pitchFamily="-112" charset="-128"/>
              </a:rPr>
              <a:t>εργοστάσια σωματιδίων </a:t>
            </a:r>
            <a:r>
              <a:rPr lang="en-US" sz="2000" dirty="0">
                <a:solidFill>
                  <a:schemeClr val="tx2"/>
                </a:solidFill>
                <a:ea typeface="ＭＳ Ｐゴシック" pitchFamily="-112" charset="-128"/>
                <a:cs typeface="ＭＳ Ｐゴシック" pitchFamily="-112" charset="-128"/>
              </a:rPr>
              <a:t>(factories), </a:t>
            </a:r>
            <a:r>
              <a:rPr lang="el-GR" sz="2000" dirty="0">
                <a:solidFill>
                  <a:schemeClr val="tx2"/>
                </a:solidFill>
                <a:ea typeface="ＭＳ Ｐゴシック" pitchFamily="-112" charset="-128"/>
                <a:cs typeface="ＭＳ Ｐゴシック" pitchFamily="-112" charset="-128"/>
              </a:rPr>
              <a:t>πηγές ακτινοβολίας σύγχροτρον (</a:t>
            </a:r>
            <a:r>
              <a:rPr lang="en-US" sz="2000" dirty="0">
                <a:solidFill>
                  <a:schemeClr val="tx2"/>
                </a:solidFill>
                <a:ea typeface="ＭＳ Ｐゴシック" pitchFamily="-112" charset="-128"/>
                <a:cs typeface="ＭＳ Ｐゴシック" pitchFamily="-112" charset="-128"/>
              </a:rPr>
              <a:t>synchrotron light sources), </a:t>
            </a:r>
            <a:r>
              <a:rPr lang="el-GR" sz="2000" dirty="0">
                <a:solidFill>
                  <a:schemeClr val="tx2"/>
                </a:solidFill>
                <a:ea typeface="ＭＳ Ｐゴシック" pitchFamily="-112" charset="-128"/>
                <a:cs typeface="ＭＳ Ｐゴシック" pitchFamily="-112" charset="-128"/>
              </a:rPr>
              <a:t>πηγές νετρονίων διάσπασης (</a:t>
            </a:r>
            <a:r>
              <a:rPr lang="en-US" sz="2000" dirty="0" err="1">
                <a:solidFill>
                  <a:schemeClr val="tx2"/>
                </a:solidFill>
                <a:ea typeface="ＭＳ Ｐゴシック" pitchFamily="-112" charset="-128"/>
                <a:cs typeface="ＭＳ Ｐゴシック" pitchFamily="-112" charset="-128"/>
              </a:rPr>
              <a:t>spallation</a:t>
            </a:r>
            <a:r>
              <a:rPr lang="en-US" sz="2000" dirty="0">
                <a:solidFill>
                  <a:schemeClr val="tx2"/>
                </a:solidFill>
                <a:ea typeface="ＭＳ Ｐゴシック" pitchFamily="-112" charset="-128"/>
                <a:cs typeface="ＭＳ Ｐゴシック" pitchFamily="-112" charset="-128"/>
              </a:rPr>
              <a:t> neutron sources), </a:t>
            </a:r>
            <a:r>
              <a:rPr lang="el-GR" sz="2000" dirty="0">
                <a:solidFill>
                  <a:schemeClr val="tx2"/>
                </a:solidFill>
                <a:ea typeface="ＭＳ Ｐゴシック" pitchFamily="-112" charset="-128"/>
                <a:cs typeface="ＭＳ Ｐゴシック" pitchFamily="-112" charset="-128"/>
              </a:rPr>
              <a:t>ιατρικοί (</a:t>
            </a:r>
            <a:r>
              <a:rPr lang="en-US" sz="2000" dirty="0">
                <a:solidFill>
                  <a:schemeClr val="tx2"/>
                </a:solidFill>
                <a:ea typeface="ＭＳ Ｐゴシック" pitchFamily="-112" charset="-128"/>
                <a:cs typeface="ＭＳ Ｐゴシック" pitchFamily="-112" charset="-128"/>
              </a:rPr>
              <a:t>medical accelerators)</a:t>
            </a:r>
            <a:r>
              <a:rPr lang="el-GR" sz="2000" dirty="0">
                <a:solidFill>
                  <a:schemeClr val="tx2"/>
                </a:solidFill>
                <a:ea typeface="ＭＳ Ｐゴシック" pitchFamily="-112" charset="-128"/>
                <a:cs typeface="ＭＳ Ｐゴシック" pitchFamily="-112" charset="-128"/>
              </a:rPr>
              <a:t>, πολλαπλασιαστές ενέργειας (</a:t>
            </a:r>
            <a:r>
              <a:rPr lang="en-US" sz="2000" dirty="0">
                <a:solidFill>
                  <a:schemeClr val="tx2"/>
                </a:solidFill>
                <a:ea typeface="ＭＳ Ｐゴシック" pitchFamily="-112" charset="-128"/>
                <a:cs typeface="ＭＳ Ｐゴシック" pitchFamily="-112" charset="-128"/>
              </a:rPr>
              <a:t>energy amplifiers)</a:t>
            </a:r>
            <a:r>
              <a:rPr lang="el-GR" sz="2000" dirty="0">
                <a:solidFill>
                  <a:schemeClr val="tx2"/>
                </a:solidFill>
                <a:ea typeface="ＭＳ Ｐゴシック" pitchFamily="-112" charset="-128"/>
                <a:cs typeface="ＭＳ Ｐゴシック" pitchFamily="-112" charset="-128"/>
              </a:rPr>
              <a:t>...</a:t>
            </a:r>
            <a:endParaRPr lang="en-US" sz="2000" dirty="0">
              <a:solidFill>
                <a:schemeClr val="tx2"/>
              </a:solidFill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21508" name="Rectangle 1028"/>
          <p:cNvSpPr>
            <a:spLocks noChangeArrowheads="1"/>
          </p:cNvSpPr>
          <p:nvPr/>
        </p:nvSpPr>
        <p:spPr bwMode="auto">
          <a:xfrm>
            <a:off x="4572000" y="5791200"/>
            <a:ext cx="4572000" cy="81438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lvl="1">
              <a:spcBef>
                <a:spcPct val="50000"/>
              </a:spcBef>
              <a:buClr>
                <a:schemeClr val="accent2"/>
              </a:buClr>
              <a:buFont typeface="Wingdings" pitchFamily="-112" charset="2"/>
              <a:buChar char="¨"/>
            </a:pPr>
            <a:endParaRPr lang="el-GR" sz="1900">
              <a:solidFill>
                <a:schemeClr val="tx2"/>
              </a:solidFill>
            </a:endParaRPr>
          </a:p>
          <a:p>
            <a:pPr lvl="1">
              <a:spcBef>
                <a:spcPct val="50000"/>
              </a:spcBef>
              <a:buClr>
                <a:schemeClr val="accent2"/>
              </a:buClr>
              <a:buFont typeface="Wingdings" pitchFamily="-112" charset="2"/>
              <a:buNone/>
            </a:pPr>
            <a:endParaRPr lang="el-GR" sz="1900">
              <a:solidFill>
                <a:schemeClr val="tx2"/>
              </a:solidFill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ChangeArrowheads="1"/>
          </p:cNvSpPr>
          <p:nvPr/>
        </p:nvSpPr>
        <p:spPr bwMode="auto">
          <a:xfrm>
            <a:off x="755576" y="0"/>
            <a:ext cx="7931224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l">
              <a:buFont typeface="Wingdings" pitchFamily="-112" charset="2"/>
              <a:buNone/>
            </a:pPr>
            <a:r>
              <a:rPr lang="el-GR" sz="3800" dirty="0">
                <a:solidFill>
                  <a:schemeClr val="bg2"/>
                </a:solidFill>
              </a:rPr>
              <a:t>Συμπλέγματα επιταχυντών</a:t>
            </a:r>
            <a:endParaRPr lang="en-US" sz="3800" dirty="0">
              <a:solidFill>
                <a:schemeClr val="bg2"/>
              </a:solidFill>
            </a:endParaRPr>
          </a:p>
        </p:txBody>
      </p:sp>
      <p:sp>
        <p:nvSpPr>
          <p:cNvPr id="22531" name="Rectangle 3"/>
          <p:cNvSpPr>
            <a:spLocks noChangeArrowheads="1"/>
          </p:cNvSpPr>
          <p:nvPr/>
        </p:nvSpPr>
        <p:spPr bwMode="auto">
          <a:xfrm>
            <a:off x="228600" y="700110"/>
            <a:ext cx="891540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285750" indent="-285750" algn="l"/>
            <a:r>
              <a:rPr lang="el-GR" sz="2200" dirty="0">
                <a:solidFill>
                  <a:schemeClr val="tx2"/>
                </a:solidFill>
              </a:rPr>
              <a:t>Επιταχυντές </a:t>
            </a:r>
            <a:r>
              <a:rPr lang="el-GR" sz="2200" b="1" dirty="0">
                <a:solidFill>
                  <a:schemeClr val="tx2"/>
                </a:solidFill>
              </a:rPr>
              <a:t>υψηλών ενεργειών</a:t>
            </a:r>
          </a:p>
          <a:p>
            <a:pPr marL="685800" lvl="1" indent="-228600" algn="l">
              <a:buClr>
                <a:schemeClr val="accent2"/>
              </a:buClr>
              <a:buFont typeface="Wingdings" pitchFamily="-112" charset="2"/>
              <a:buChar char="¨"/>
            </a:pPr>
            <a:r>
              <a:rPr lang="el-GR" sz="1800" dirty="0">
                <a:solidFill>
                  <a:schemeClr val="tx2"/>
                </a:solidFill>
                <a:ea typeface="ＭＳ Ｐゴシック" pitchFamily="-112" charset="-128"/>
                <a:cs typeface="ＭＳ Ｐゴシック" pitchFamily="-112" charset="-128"/>
              </a:rPr>
              <a:t>Αδρονικοί συγκρουστήρες (</a:t>
            </a:r>
            <a:r>
              <a:rPr lang="en-US" sz="1800" dirty="0" err="1">
                <a:solidFill>
                  <a:schemeClr val="tx2"/>
                </a:solidFill>
                <a:ea typeface="ＭＳ Ｐゴシック" pitchFamily="-112" charset="-128"/>
                <a:cs typeface="ＭＳ Ｐゴシック" pitchFamily="-112" charset="-128"/>
              </a:rPr>
              <a:t>TeVatron</a:t>
            </a:r>
            <a:r>
              <a:rPr lang="en-US" sz="1800" dirty="0">
                <a:solidFill>
                  <a:schemeClr val="tx2"/>
                </a:solidFill>
                <a:ea typeface="ＭＳ Ｐゴシック" pitchFamily="-112" charset="-128"/>
                <a:cs typeface="ＭＳ Ｐゴシック" pitchFamily="-112" charset="-128"/>
              </a:rPr>
              <a:t>, RHIC, HERA, LHC, VLHC)</a:t>
            </a:r>
          </a:p>
          <a:p>
            <a:pPr marL="685800" lvl="1" indent="-228600" algn="l">
              <a:buClr>
                <a:schemeClr val="accent2"/>
              </a:buClr>
              <a:buFont typeface="Wingdings" pitchFamily="-112" charset="2"/>
              <a:buChar char="¨"/>
            </a:pPr>
            <a:r>
              <a:rPr lang="el-GR" sz="1800" dirty="0">
                <a:solidFill>
                  <a:schemeClr val="tx2"/>
                </a:solidFill>
                <a:ea typeface="ＭＳ Ｐゴシック" pitchFamily="-112" charset="-128"/>
                <a:cs typeface="ＭＳ Ｐゴシック" pitchFamily="-112" charset="-128"/>
              </a:rPr>
              <a:t>Λεπτονικοί συγκρουστήρες </a:t>
            </a:r>
            <a:r>
              <a:rPr lang="en-US" sz="1800" dirty="0">
                <a:solidFill>
                  <a:schemeClr val="tx2"/>
                </a:solidFill>
                <a:ea typeface="ＭＳ Ｐゴシック" pitchFamily="-112" charset="-128"/>
                <a:cs typeface="ＭＳ Ｐゴシック" pitchFamily="-112" charset="-128"/>
              </a:rPr>
              <a:t>(LEP,CESR, PEPII, KEKB, DAFNE, ILS,  CLIC)</a:t>
            </a:r>
            <a:endParaRPr lang="el-GR" sz="1800" dirty="0">
              <a:solidFill>
                <a:schemeClr val="tx2"/>
              </a:solidFill>
              <a:ea typeface="ＭＳ Ｐゴシック" pitchFamily="-112" charset="-128"/>
              <a:cs typeface="ＭＳ Ｐゴシック" pitchFamily="-112" charset="-128"/>
            </a:endParaRPr>
          </a:p>
          <a:p>
            <a:pPr marL="285750" indent="-285750" algn="l"/>
            <a:r>
              <a:rPr lang="el-GR" sz="2200" dirty="0">
                <a:solidFill>
                  <a:schemeClr val="tx2"/>
                </a:solidFill>
              </a:rPr>
              <a:t>Συσσωρευτές και σύγχροτρα </a:t>
            </a:r>
            <a:r>
              <a:rPr lang="el-GR" sz="2200" b="1" dirty="0">
                <a:solidFill>
                  <a:schemeClr val="tx2"/>
                </a:solidFill>
              </a:rPr>
              <a:t>υψηλής έντασης</a:t>
            </a:r>
          </a:p>
          <a:p>
            <a:pPr marL="685800" lvl="1" indent="-228600" algn="l">
              <a:buClr>
                <a:schemeClr val="accent2"/>
              </a:buClr>
              <a:buFont typeface="Wingdings" pitchFamily="-112" charset="2"/>
              <a:buChar char="¨"/>
            </a:pPr>
            <a:r>
              <a:rPr lang="el-GR" sz="1800" dirty="0">
                <a:solidFill>
                  <a:schemeClr val="tx2"/>
                </a:solidFill>
                <a:ea typeface="ＭＳ Ｐゴシック" pitchFamily="-112" charset="-128"/>
                <a:cs typeface="ＭＳ Ｐゴシック" pitchFamily="-112" charset="-128"/>
              </a:rPr>
              <a:t>Πηγές νετρονίων κατα διάσπαση (</a:t>
            </a:r>
            <a:r>
              <a:rPr lang="fr-FR" sz="1800" dirty="0">
                <a:solidFill>
                  <a:schemeClr val="tx2"/>
                </a:solidFill>
                <a:ea typeface="ＭＳ Ｐゴシック" pitchFamily="-112" charset="-128"/>
                <a:cs typeface="ＭＳ Ｐゴシック" pitchFamily="-112" charset="-128"/>
              </a:rPr>
              <a:t>ISIS, SNS</a:t>
            </a:r>
            <a:r>
              <a:rPr lang="en-US" sz="1800" dirty="0">
                <a:solidFill>
                  <a:schemeClr val="tx2"/>
                </a:solidFill>
                <a:ea typeface="ＭＳ Ｐゴシック" pitchFamily="-112" charset="-128"/>
                <a:cs typeface="ＭＳ Ｐゴシック" pitchFamily="-112" charset="-128"/>
              </a:rPr>
              <a:t>, ESS, JAERI)</a:t>
            </a:r>
            <a:endParaRPr lang="el-GR" sz="1800" dirty="0">
              <a:solidFill>
                <a:schemeClr val="tx2"/>
              </a:solidFill>
              <a:ea typeface="ＭＳ Ｐゴシック" pitchFamily="-112" charset="-128"/>
              <a:cs typeface="ＭＳ Ｐゴシック" pitchFamily="-112" charset="-128"/>
            </a:endParaRPr>
          </a:p>
          <a:p>
            <a:pPr marL="685800" lvl="1" indent="-228600" algn="l">
              <a:buClr>
                <a:schemeClr val="accent2"/>
              </a:buClr>
              <a:buFont typeface="Wingdings" pitchFamily="-112" charset="2"/>
              <a:buChar char="¨"/>
            </a:pPr>
            <a:r>
              <a:rPr lang="el-GR" sz="1800" dirty="0">
                <a:solidFill>
                  <a:schemeClr val="tx2"/>
                </a:solidFill>
                <a:ea typeface="ＭＳ Ｐゴシック" pitchFamily="-112" charset="-128"/>
                <a:cs typeface="ＭＳ Ｐゴシック" pitchFamily="-112" charset="-128"/>
              </a:rPr>
              <a:t>Εργοστάσια παραγωγής νετρίνων (</a:t>
            </a:r>
            <a:r>
              <a:rPr lang="en-US" sz="1800" dirty="0">
                <a:solidFill>
                  <a:schemeClr val="tx2"/>
                </a:solidFill>
                <a:ea typeface="ＭＳ Ｐゴシック" pitchFamily="-112" charset="-128"/>
                <a:cs typeface="ＭＳ Ｐゴシック" pitchFamily="-112" charset="-128"/>
              </a:rPr>
              <a:t>Neutrino factories)</a:t>
            </a:r>
          </a:p>
          <a:p>
            <a:pPr marL="685800" lvl="1" indent="-228600" algn="l">
              <a:buClr>
                <a:schemeClr val="accent2"/>
              </a:buClr>
              <a:buFont typeface="Wingdings" pitchFamily="-112" charset="2"/>
              <a:buChar char="¨"/>
            </a:pPr>
            <a:r>
              <a:rPr lang="el-GR" sz="1800" dirty="0">
                <a:solidFill>
                  <a:schemeClr val="tx2"/>
                </a:solidFill>
                <a:ea typeface="ＭＳ Ｐゴシック" pitchFamily="-112" charset="-128"/>
                <a:cs typeface="ＭＳ Ｐゴシック" pitchFamily="-112" charset="-128"/>
              </a:rPr>
              <a:t>Πολλαπλασιαστές ενέργειας, εγκαταστάσεις απενεργοποίησης πυρηνικών αποβλήτων (</a:t>
            </a:r>
            <a:r>
              <a:rPr lang="en-US" sz="1800" dirty="0">
                <a:solidFill>
                  <a:schemeClr val="tx2"/>
                </a:solidFill>
                <a:ea typeface="ＭＳ Ｐゴシック" pitchFamily="-112" charset="-128"/>
                <a:cs typeface="ＭＳ Ｐゴシック" pitchFamily="-112" charset="-128"/>
              </a:rPr>
              <a:t>JAERI)</a:t>
            </a:r>
            <a:endParaRPr lang="el-GR" sz="1800" dirty="0">
              <a:solidFill>
                <a:schemeClr val="tx2"/>
              </a:solidFill>
              <a:ea typeface="ＭＳ Ｐゴシック" pitchFamily="-112" charset="-128"/>
              <a:cs typeface="ＭＳ Ｐゴシック" pitchFamily="-112" charset="-128"/>
            </a:endParaRPr>
          </a:p>
          <a:p>
            <a:pPr marL="285750" indent="-285750" algn="l"/>
            <a:r>
              <a:rPr lang="el-GR" sz="2200" b="1" dirty="0">
                <a:solidFill>
                  <a:schemeClr val="tx2"/>
                </a:solidFill>
              </a:rPr>
              <a:t>Πηγές ακτινοβολίας</a:t>
            </a:r>
            <a:r>
              <a:rPr lang="el-GR" sz="2200" dirty="0">
                <a:solidFill>
                  <a:schemeClr val="tx2"/>
                </a:solidFill>
              </a:rPr>
              <a:t> σύγχροτρον</a:t>
            </a:r>
            <a:endParaRPr lang="en-US" sz="2200" dirty="0">
              <a:solidFill>
                <a:schemeClr val="tx2"/>
              </a:solidFill>
            </a:endParaRPr>
          </a:p>
          <a:p>
            <a:pPr marL="685800" lvl="1" indent="-228600" algn="l">
              <a:buClr>
                <a:schemeClr val="accent2"/>
              </a:buClr>
              <a:buFont typeface="Wingdings" pitchFamily="-112" charset="2"/>
              <a:buChar char="¨"/>
            </a:pPr>
            <a:r>
              <a:rPr lang="el-GR" sz="1800" dirty="0">
                <a:solidFill>
                  <a:schemeClr val="tx2"/>
                </a:solidFill>
                <a:ea typeface="ＭＳ Ｐゴシック" pitchFamily="-112" charset="-128"/>
                <a:cs typeface="ＭＳ Ｐゴシック" pitchFamily="-112" charset="-128"/>
              </a:rPr>
              <a:t>Πρώτηςγενιάς (</a:t>
            </a:r>
            <a:r>
              <a:rPr lang="en-US" sz="1800" dirty="0">
                <a:solidFill>
                  <a:schemeClr val="tx2"/>
                </a:solidFill>
                <a:ea typeface="ＭＳ Ｐゴシック" pitchFamily="-112" charset="-128"/>
                <a:cs typeface="ＭＳ Ｐゴシック" pitchFamily="-112" charset="-128"/>
              </a:rPr>
              <a:t>PETRA, SPEAR</a:t>
            </a:r>
            <a:r>
              <a:rPr lang="el-GR" sz="1800" dirty="0">
                <a:solidFill>
                  <a:schemeClr val="tx2"/>
                </a:solidFill>
                <a:ea typeface="ＭＳ Ｐゴシック" pitchFamily="-112" charset="-128"/>
                <a:cs typeface="ＭＳ Ｐゴシック" pitchFamily="-112" charset="-128"/>
              </a:rPr>
              <a:t>)</a:t>
            </a:r>
          </a:p>
          <a:p>
            <a:pPr marL="685800" lvl="1" indent="-228600" algn="l">
              <a:buClr>
                <a:schemeClr val="accent2"/>
              </a:buClr>
              <a:buFont typeface="Wingdings" pitchFamily="-112" charset="2"/>
              <a:buChar char="¨"/>
            </a:pPr>
            <a:r>
              <a:rPr lang="el-GR" sz="1800" dirty="0">
                <a:solidFill>
                  <a:schemeClr val="tx2"/>
                </a:solidFill>
                <a:ea typeface="ＭＳ Ｐゴシック" pitchFamily="-112" charset="-128"/>
                <a:cs typeface="ＭＳ Ｐゴシック" pitchFamily="-112" charset="-128"/>
              </a:rPr>
              <a:t>Δεύτερης γενιάς (</a:t>
            </a:r>
            <a:r>
              <a:rPr lang="en-US" sz="1800" dirty="0">
                <a:solidFill>
                  <a:schemeClr val="tx2"/>
                </a:solidFill>
                <a:ea typeface="ＭＳ Ｐゴシック" pitchFamily="-112" charset="-128"/>
                <a:cs typeface="ＭＳ Ｐゴシック" pitchFamily="-112" charset="-128"/>
              </a:rPr>
              <a:t>BESSY</a:t>
            </a:r>
            <a:r>
              <a:rPr lang="el-GR" sz="1800" dirty="0">
                <a:solidFill>
                  <a:schemeClr val="tx2"/>
                </a:solidFill>
                <a:ea typeface="ＭＳ Ｐゴシック" pitchFamily="-112" charset="-128"/>
                <a:cs typeface="ＭＳ Ｐゴシック" pitchFamily="-112" charset="-128"/>
              </a:rPr>
              <a:t> Ι</a:t>
            </a:r>
            <a:r>
              <a:rPr lang="en-US" sz="1800" dirty="0">
                <a:solidFill>
                  <a:schemeClr val="tx2"/>
                </a:solidFill>
                <a:ea typeface="ＭＳ Ｐゴシック" pitchFamily="-112" charset="-128"/>
                <a:cs typeface="ＭＳ Ｐゴシック" pitchFamily="-112" charset="-128"/>
              </a:rPr>
              <a:t>, SPEAR</a:t>
            </a:r>
            <a:r>
              <a:rPr lang="el-GR" sz="1800" dirty="0">
                <a:solidFill>
                  <a:schemeClr val="tx2"/>
                </a:solidFill>
                <a:ea typeface="ＭＳ Ｐゴシック" pitchFamily="-112" charset="-128"/>
                <a:cs typeface="ＭＳ Ｐゴシック" pitchFamily="-112" charset="-128"/>
              </a:rPr>
              <a:t> Ι</a:t>
            </a:r>
            <a:r>
              <a:rPr lang="fr-FR" sz="1800" dirty="0">
                <a:solidFill>
                  <a:schemeClr val="tx2"/>
                </a:solidFill>
                <a:ea typeface="ＭＳ Ｐゴシック" pitchFamily="-112" charset="-128"/>
                <a:cs typeface="ＭＳ Ｐゴシック" pitchFamily="-112" charset="-128"/>
              </a:rPr>
              <a:t>I</a:t>
            </a:r>
            <a:r>
              <a:rPr lang="en-US" sz="1800" dirty="0">
                <a:solidFill>
                  <a:schemeClr val="tx2"/>
                </a:solidFill>
                <a:ea typeface="ＭＳ Ｐゴシック" pitchFamily="-112" charset="-128"/>
                <a:cs typeface="ＭＳ Ｐゴシック" pitchFamily="-112" charset="-128"/>
              </a:rPr>
              <a:t>, NSLS</a:t>
            </a:r>
            <a:r>
              <a:rPr lang="el-GR" sz="1800" dirty="0">
                <a:solidFill>
                  <a:schemeClr val="tx2"/>
                </a:solidFill>
                <a:ea typeface="ＭＳ Ｐゴシック" pitchFamily="-112" charset="-128"/>
                <a:cs typeface="ＭＳ Ｐゴシック" pitchFamily="-112" charset="-128"/>
              </a:rPr>
              <a:t>)</a:t>
            </a:r>
          </a:p>
          <a:p>
            <a:pPr marL="685800" lvl="1" indent="-228600" algn="l">
              <a:buClr>
                <a:schemeClr val="accent2"/>
              </a:buClr>
              <a:buFont typeface="Wingdings" pitchFamily="-112" charset="2"/>
              <a:buChar char="¨"/>
            </a:pPr>
            <a:r>
              <a:rPr lang="el-GR" sz="1800" dirty="0">
                <a:solidFill>
                  <a:schemeClr val="tx2"/>
                </a:solidFill>
                <a:ea typeface="ＭＳ Ｐゴシック" pitchFamily="-112" charset="-128"/>
                <a:cs typeface="ＭＳ Ｐゴシック" pitchFamily="-112" charset="-128"/>
              </a:rPr>
              <a:t>Τρίτης γενιάς (</a:t>
            </a:r>
            <a:r>
              <a:rPr lang="en-US" sz="1800" dirty="0">
                <a:solidFill>
                  <a:schemeClr val="tx2"/>
                </a:solidFill>
                <a:ea typeface="ＭＳ Ｐゴシック" pitchFamily="-112" charset="-128"/>
                <a:cs typeface="ＭＳ Ｐゴシック" pitchFamily="-112" charset="-128"/>
              </a:rPr>
              <a:t>ESRF, APS, SPRING-8, SLS, SOLEIL, DIAMOND, ALBA</a:t>
            </a:r>
            <a:r>
              <a:rPr lang="el-GR" sz="1800" dirty="0">
                <a:solidFill>
                  <a:schemeClr val="tx2"/>
                </a:solidFill>
                <a:ea typeface="ＭＳ Ｐゴシック" pitchFamily="-112" charset="-128"/>
                <a:cs typeface="ＭＳ Ｐゴシック" pitchFamily="-112" charset="-128"/>
              </a:rPr>
              <a:t>)</a:t>
            </a:r>
            <a:endParaRPr lang="en-US" sz="1800" dirty="0">
              <a:solidFill>
                <a:schemeClr val="tx2"/>
              </a:solidFill>
              <a:ea typeface="ＭＳ Ｐゴシック" pitchFamily="-112" charset="-128"/>
              <a:cs typeface="ＭＳ Ｐゴシック" pitchFamily="-112" charset="-128"/>
            </a:endParaRPr>
          </a:p>
          <a:p>
            <a:pPr marL="685800" lvl="1" indent="-228600" algn="l">
              <a:buClr>
                <a:schemeClr val="accent2"/>
              </a:buClr>
              <a:buFont typeface="Wingdings" pitchFamily="-112" charset="2"/>
              <a:buChar char="¨"/>
            </a:pPr>
            <a:r>
              <a:rPr lang="el-GR" sz="1800" dirty="0">
                <a:solidFill>
                  <a:schemeClr val="tx2"/>
                </a:solidFill>
                <a:ea typeface="ＭＳ Ｐゴシック" pitchFamily="-112" charset="-128"/>
                <a:cs typeface="ＭＳ Ｐゴシック" pitchFamily="-112" charset="-128"/>
              </a:rPr>
              <a:t>Τέταρτης γενιάς – Λέιζερ ελευθέρων ηλεκτρονίων (</a:t>
            </a:r>
            <a:r>
              <a:rPr lang="en-US" sz="1800" dirty="0">
                <a:solidFill>
                  <a:schemeClr val="tx2"/>
                </a:solidFill>
                <a:ea typeface="ＭＳ Ｐゴシック" pitchFamily="-112" charset="-128"/>
                <a:cs typeface="ＭＳ Ｐゴシック" pitchFamily="-112" charset="-128"/>
              </a:rPr>
              <a:t>FEL – TESLA, LCLS)</a:t>
            </a:r>
            <a:endParaRPr lang="el-GR" sz="1800" dirty="0">
              <a:solidFill>
                <a:schemeClr val="tx2"/>
              </a:solidFill>
              <a:ea typeface="ＭＳ Ｐゴシック" pitchFamily="-112" charset="-128"/>
              <a:cs typeface="ＭＳ Ｐゴシック" pitchFamily="-112" charset="-128"/>
            </a:endParaRPr>
          </a:p>
          <a:p>
            <a:pPr marL="285750" indent="-285750" algn="l"/>
            <a:r>
              <a:rPr lang="el-GR" sz="2200" b="1" dirty="0">
                <a:solidFill>
                  <a:schemeClr val="tx2"/>
                </a:solidFill>
              </a:rPr>
              <a:t>Επιταχυντές εφαρμογών</a:t>
            </a:r>
          </a:p>
          <a:p>
            <a:pPr marL="685800" lvl="1" indent="-228600" algn="l">
              <a:buClr>
                <a:schemeClr val="accent2"/>
              </a:buClr>
              <a:buFont typeface="Wingdings" pitchFamily="-112" charset="2"/>
              <a:buChar char="¨"/>
            </a:pPr>
            <a:r>
              <a:rPr lang="el-GR" sz="1800" dirty="0">
                <a:solidFill>
                  <a:schemeClr val="tx2"/>
                </a:solidFill>
                <a:ea typeface="ＭＳ Ｐゴシック" pitchFamily="-112" charset="-128"/>
                <a:cs typeface="ＭＳ Ｐゴシック" pitchFamily="-112" charset="-128"/>
              </a:rPr>
              <a:t>Ιατρικοί επιταχυντές (</a:t>
            </a:r>
            <a:r>
              <a:rPr lang="en-US" sz="1800" dirty="0">
                <a:solidFill>
                  <a:schemeClr val="tx2"/>
                </a:solidFill>
                <a:ea typeface="ＭＳ Ｐゴシック" pitchFamily="-112" charset="-128"/>
                <a:cs typeface="ＭＳ Ｐゴシック" pitchFamily="-112" charset="-128"/>
              </a:rPr>
              <a:t>LLUMC, AUSTRON, HICAT, PSI, TERA)</a:t>
            </a:r>
            <a:endParaRPr lang="el-GR" sz="1800" dirty="0">
              <a:solidFill>
                <a:schemeClr val="tx2"/>
              </a:solidFill>
              <a:ea typeface="ＭＳ Ｐゴシック" pitchFamily="-112" charset="-128"/>
              <a:cs typeface="ＭＳ Ｐゴシック" pitchFamily="-112" charset="-128"/>
            </a:endParaRPr>
          </a:p>
          <a:p>
            <a:pPr marL="685800" lvl="1" indent="-228600" algn="l">
              <a:buClr>
                <a:schemeClr val="accent2"/>
              </a:buClr>
              <a:buFont typeface="Wingdings" pitchFamily="-112" charset="2"/>
              <a:buChar char="¨"/>
            </a:pPr>
            <a:r>
              <a:rPr lang="el-GR" sz="1800" dirty="0">
                <a:solidFill>
                  <a:schemeClr val="tx2"/>
                </a:solidFill>
                <a:ea typeface="ＭＳ Ｐゴシック" pitchFamily="-112" charset="-128"/>
                <a:cs typeface="ＭＳ Ｐゴシック" pitchFamily="-112" charset="-128"/>
              </a:rPr>
              <a:t>Βιομηχανικοί επιταχυντές</a:t>
            </a:r>
            <a:r>
              <a:rPr lang="en-US" sz="1800" dirty="0">
                <a:solidFill>
                  <a:schemeClr val="tx2"/>
                </a:solidFill>
                <a:ea typeface="ＭＳ Ｐゴシック" pitchFamily="-112" charset="-128"/>
                <a:cs typeface="ＭＳ Ｐゴシック" pitchFamily="-112" charset="-128"/>
              </a:rPr>
              <a:t> (CAT, </a:t>
            </a:r>
            <a:r>
              <a:rPr lang="en-US" sz="1800" dirty="0" err="1">
                <a:solidFill>
                  <a:schemeClr val="tx2"/>
                </a:solidFill>
                <a:ea typeface="ＭＳ Ｐゴシック" pitchFamily="-112" charset="-128"/>
                <a:cs typeface="ＭＳ Ｐゴシック" pitchFamily="-112" charset="-128"/>
              </a:rPr>
              <a:t>Rhodotrons</a:t>
            </a:r>
            <a:r>
              <a:rPr lang="en-US" sz="1800" dirty="0">
                <a:solidFill>
                  <a:schemeClr val="tx2"/>
                </a:solidFill>
                <a:ea typeface="ＭＳ Ｐゴシック" pitchFamily="-112" charset="-128"/>
                <a:cs typeface="ＭＳ Ｐゴシック" pitchFamily="-112" charset="-128"/>
              </a:rPr>
              <a:t>, VARIAN, ACSION)</a:t>
            </a:r>
            <a:endParaRPr lang="el-GR" sz="1800" dirty="0">
              <a:solidFill>
                <a:schemeClr val="tx2"/>
              </a:solidFill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22532" name="Rectangle 4"/>
          <p:cNvSpPr>
            <a:spLocks noChangeArrowheads="1"/>
          </p:cNvSpPr>
          <p:nvPr/>
        </p:nvSpPr>
        <p:spPr bwMode="auto">
          <a:xfrm>
            <a:off x="4572000" y="5791200"/>
            <a:ext cx="4572000" cy="81438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lvl="1">
              <a:spcBef>
                <a:spcPct val="50000"/>
              </a:spcBef>
              <a:buClr>
                <a:schemeClr val="accent2"/>
              </a:buClr>
              <a:buFont typeface="Wingdings" pitchFamily="-112" charset="2"/>
              <a:buChar char="¨"/>
            </a:pPr>
            <a:endParaRPr lang="el-GR" sz="1900">
              <a:solidFill>
                <a:schemeClr val="tx2"/>
              </a:solidFill>
            </a:endParaRPr>
          </a:p>
          <a:p>
            <a:pPr lvl="1">
              <a:spcBef>
                <a:spcPct val="50000"/>
              </a:spcBef>
              <a:buClr>
                <a:schemeClr val="accent2"/>
              </a:buClr>
              <a:buFont typeface="Wingdings" pitchFamily="-112" charset="2"/>
              <a:buNone/>
            </a:pPr>
            <a:endParaRPr lang="el-GR" sz="1900">
              <a:solidFill>
                <a:schemeClr val="tx2"/>
              </a:solidFill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159"/>
          <p:cNvSpPr>
            <a:spLocks noChangeArrowheads="1"/>
          </p:cNvSpPr>
          <p:nvPr/>
        </p:nvSpPr>
        <p:spPr bwMode="auto">
          <a:xfrm>
            <a:off x="228600" y="602704"/>
            <a:ext cx="7239000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285750" indent="-285750" algn="l"/>
            <a:r>
              <a:rPr lang="el-GR" sz="2200" b="1" dirty="0">
                <a:solidFill>
                  <a:schemeClr val="tx2"/>
                </a:solidFill>
              </a:rPr>
              <a:t>Συγκρουστήρες</a:t>
            </a:r>
          </a:p>
          <a:p>
            <a:pPr marL="685800" lvl="1" indent="-228600" algn="l">
              <a:buClr>
                <a:schemeClr val="accent2"/>
              </a:buClr>
              <a:buFont typeface="Wingdings" pitchFamily="-112" charset="2"/>
              <a:buChar char="¨"/>
            </a:pPr>
            <a:r>
              <a:rPr lang="el-GR" sz="2000" b="1" dirty="0">
                <a:solidFill>
                  <a:schemeClr val="tx2"/>
                </a:solidFill>
                <a:ea typeface="ＭＳ Ｐゴシック" pitchFamily="-112" charset="-128"/>
                <a:cs typeface="ＭＳ Ｐゴシック" pitchFamily="-112" charset="-128"/>
              </a:rPr>
              <a:t>Φωτεινότητα</a:t>
            </a:r>
            <a:r>
              <a:rPr lang="el-GR" sz="2000" dirty="0">
                <a:solidFill>
                  <a:schemeClr val="tx2"/>
                </a:solidFill>
                <a:ea typeface="ＭＳ Ｐゴシック" pitchFamily="-112" charset="-128"/>
                <a:cs typeface="ＭＳ Ｐゴシック" pitchFamily="-112" charset="-128"/>
              </a:rPr>
              <a:t> (</a:t>
            </a:r>
            <a:r>
              <a:rPr lang="en-US" sz="2000" dirty="0">
                <a:solidFill>
                  <a:schemeClr val="tx2"/>
                </a:solidFill>
                <a:ea typeface="ＭＳ Ｐゴシック" pitchFamily="-112" charset="-128"/>
                <a:cs typeface="ＭＳ Ｐゴシック" pitchFamily="-112" charset="-128"/>
              </a:rPr>
              <a:t>Luminosity</a:t>
            </a:r>
            <a:r>
              <a:rPr lang="el-GR" sz="2000" dirty="0">
                <a:solidFill>
                  <a:schemeClr val="tx2"/>
                </a:solidFill>
                <a:ea typeface="ＭＳ Ｐゴシック" pitchFamily="-112" charset="-128"/>
                <a:cs typeface="ＭＳ Ｐゴシック" pitchFamily="-112" charset="-128"/>
              </a:rPr>
              <a:t>)</a:t>
            </a:r>
            <a:r>
              <a:rPr lang="en-US" sz="2000" dirty="0">
                <a:solidFill>
                  <a:schemeClr val="tx2"/>
                </a:solidFill>
                <a:ea typeface="ＭＳ Ｐゴシック" pitchFamily="-112" charset="-128"/>
                <a:cs typeface="ＭＳ Ｐゴシック" pitchFamily="-112" charset="-128"/>
              </a:rPr>
              <a:t>, </a:t>
            </a:r>
            <a:r>
              <a:rPr lang="el-GR" sz="2000" dirty="0">
                <a:solidFill>
                  <a:schemeClr val="tx2"/>
                </a:solidFill>
                <a:ea typeface="ＭＳ Ｐゴシック" pitchFamily="-112" charset="-128"/>
                <a:cs typeface="ＭＳ Ｐゴシック" pitchFamily="-112" charset="-128"/>
              </a:rPr>
              <a:t>ρυθμός παραγωγής γεγονότων  </a:t>
            </a:r>
          </a:p>
          <a:p>
            <a:pPr marL="1143000" lvl="2" indent="-228600" algn="l"/>
            <a:r>
              <a:rPr lang="el-GR" sz="1800" dirty="0">
                <a:solidFill>
                  <a:schemeClr val="tx2"/>
                </a:solidFill>
                <a:ea typeface="ＭＳ Ｐゴシック" pitchFamily="-112" charset="-128"/>
                <a:cs typeface="ＭＳ Ｐゴシック" pitchFamily="-112" charset="-128"/>
              </a:rPr>
              <a:t>Ν</a:t>
            </a:r>
            <a:r>
              <a:rPr lang="en-US" sz="1800" baseline="-20000" dirty="0" err="1">
                <a:solidFill>
                  <a:schemeClr val="tx2"/>
                </a:solidFill>
                <a:ea typeface="ＭＳ Ｐゴシック" pitchFamily="-112" charset="-128"/>
                <a:cs typeface="ＭＳ Ｐゴシック" pitchFamily="-112" charset="-128"/>
              </a:rPr>
              <a:t>b</a:t>
            </a:r>
            <a:r>
              <a:rPr lang="el-GR" sz="1800" dirty="0">
                <a:solidFill>
                  <a:schemeClr val="tx2"/>
                </a:solidFill>
                <a:ea typeface="ＭＳ Ｐゴシック" pitchFamily="-112" charset="-128"/>
                <a:cs typeface="ＭＳ Ｐゴシック" pitchFamily="-112" charset="-128"/>
              </a:rPr>
              <a:t> ο αριθμός των σωματιδίων ανά πακέτο (</a:t>
            </a:r>
            <a:r>
              <a:rPr lang="en-US" sz="1800" dirty="0">
                <a:solidFill>
                  <a:schemeClr val="tx2"/>
                </a:solidFill>
                <a:ea typeface="ＭＳ Ｐゴシック" pitchFamily="-112" charset="-128"/>
                <a:cs typeface="ＭＳ Ｐゴシック" pitchFamily="-112" charset="-128"/>
              </a:rPr>
              <a:t>bunch</a:t>
            </a:r>
            <a:r>
              <a:rPr lang="el-GR" sz="1800" dirty="0">
                <a:solidFill>
                  <a:schemeClr val="tx2"/>
                </a:solidFill>
                <a:ea typeface="ＭＳ Ｐゴシック" pitchFamily="-112" charset="-128"/>
                <a:cs typeface="ＭＳ Ｐゴシック" pitchFamily="-112" charset="-128"/>
              </a:rPr>
              <a:t>)</a:t>
            </a:r>
          </a:p>
          <a:p>
            <a:pPr marL="1143000" lvl="2" indent="-228600" algn="l"/>
            <a:r>
              <a:rPr lang="en-US" sz="1800" dirty="0">
                <a:solidFill>
                  <a:schemeClr val="tx2"/>
                </a:solidFill>
                <a:ea typeface="ＭＳ Ｐゴシック" pitchFamily="-112" charset="-128"/>
                <a:cs typeface="ＭＳ Ｐゴシック" pitchFamily="-112" charset="-128"/>
              </a:rPr>
              <a:t>k</a:t>
            </a:r>
            <a:r>
              <a:rPr lang="en-US" sz="1800" baseline="-20000" dirty="0">
                <a:solidFill>
                  <a:schemeClr val="tx2"/>
                </a:solidFill>
                <a:ea typeface="ＭＳ Ｐゴシック" pitchFamily="-112" charset="-128"/>
                <a:cs typeface="ＭＳ Ｐゴシック" pitchFamily="-112" charset="-128"/>
              </a:rPr>
              <a:t>b</a:t>
            </a:r>
            <a:r>
              <a:rPr lang="el-GR" sz="1800" dirty="0">
                <a:solidFill>
                  <a:schemeClr val="tx2"/>
                </a:solidFill>
                <a:ea typeface="ＭＳ Ｐゴシック" pitchFamily="-112" charset="-128"/>
                <a:cs typeface="ＭＳ Ｐゴシック" pitchFamily="-112" charset="-128"/>
              </a:rPr>
              <a:t>ο αριθμός των πακέτων</a:t>
            </a:r>
          </a:p>
          <a:p>
            <a:pPr marL="1143000" lvl="2" indent="-228600" algn="l"/>
            <a:r>
              <a:rPr lang="el-GR" sz="1800" dirty="0">
                <a:solidFill>
                  <a:schemeClr val="tx2"/>
                </a:solidFill>
                <a:ea typeface="ＭＳ Ｐゴシック" pitchFamily="-112" charset="-128"/>
                <a:cs typeface="ＭＳ Ｐゴシック" pitchFamily="-112" charset="-128"/>
              </a:rPr>
              <a:t>γ = Ε/</a:t>
            </a:r>
            <a:r>
              <a:rPr lang="en-US" sz="1800" dirty="0">
                <a:solidFill>
                  <a:schemeClr val="tx2"/>
                </a:solidFill>
                <a:ea typeface="ＭＳ Ｐゴシック" pitchFamily="-112" charset="-128"/>
                <a:cs typeface="ＭＳ Ｐゴシック" pitchFamily="-112" charset="-128"/>
              </a:rPr>
              <a:t>(m</a:t>
            </a:r>
            <a:r>
              <a:rPr lang="en-US" sz="1800" baseline="-20000" dirty="0">
                <a:solidFill>
                  <a:schemeClr val="tx2"/>
                </a:solidFill>
                <a:ea typeface="ＭＳ Ｐゴシック" pitchFamily="-112" charset="-128"/>
                <a:cs typeface="ＭＳ Ｐゴシック" pitchFamily="-112" charset="-128"/>
              </a:rPr>
              <a:t>0</a:t>
            </a:r>
            <a:r>
              <a:rPr lang="en-US" sz="1800" dirty="0">
                <a:solidFill>
                  <a:schemeClr val="tx2"/>
                </a:solidFill>
                <a:ea typeface="ＭＳ Ｐゴシック" pitchFamily="-112" charset="-128"/>
                <a:cs typeface="ＭＳ Ｐゴシック" pitchFamily="-112" charset="-128"/>
              </a:rPr>
              <a:t>c</a:t>
            </a:r>
            <a:r>
              <a:rPr lang="en-US" sz="1800" baseline="20000" dirty="0">
                <a:solidFill>
                  <a:schemeClr val="tx2"/>
                </a:solidFill>
                <a:ea typeface="ＭＳ Ｐゴシック" pitchFamily="-112" charset="-128"/>
                <a:cs typeface="ＭＳ Ｐゴシック" pitchFamily="-112" charset="-128"/>
              </a:rPr>
              <a:t>2</a:t>
            </a:r>
            <a:r>
              <a:rPr lang="en-US" sz="1800" dirty="0">
                <a:solidFill>
                  <a:schemeClr val="tx2"/>
                </a:solidFill>
                <a:ea typeface="ＭＳ Ｐゴシック" pitchFamily="-112" charset="-128"/>
                <a:cs typeface="ＭＳ Ｐゴシック" pitchFamily="-112" charset="-128"/>
              </a:rPr>
              <a:t>) </a:t>
            </a:r>
            <a:r>
              <a:rPr lang="el-GR" sz="1800" dirty="0">
                <a:solidFill>
                  <a:schemeClr val="tx2"/>
                </a:solidFill>
                <a:ea typeface="ＭＳ Ｐゴシック" pitchFamily="-112" charset="-128"/>
                <a:cs typeface="ＭＳ Ｐゴシック" pitchFamily="-112" charset="-128"/>
              </a:rPr>
              <a:t>ο σχετικιστικός παράγοντας </a:t>
            </a:r>
          </a:p>
          <a:p>
            <a:pPr marL="1143000" lvl="2" indent="-228600" algn="l"/>
            <a:r>
              <a:rPr lang="el-GR" sz="1800" dirty="0">
                <a:solidFill>
                  <a:schemeClr val="tx2"/>
                </a:solidFill>
                <a:ea typeface="ＭＳ Ｐゴシック" pitchFamily="-112" charset="-128"/>
                <a:cs typeface="ＭＳ Ｐゴシック" pitchFamily="-112" charset="-128"/>
              </a:rPr>
              <a:t>ε</a:t>
            </a:r>
            <a:r>
              <a:rPr lang="en-US" sz="1800" baseline="-20000" dirty="0" err="1">
                <a:solidFill>
                  <a:schemeClr val="tx2"/>
                </a:solidFill>
                <a:ea typeface="ＭＳ Ｐゴシック" pitchFamily="-112" charset="-128"/>
                <a:cs typeface="ＭＳ Ｐゴシック" pitchFamily="-112" charset="-128"/>
              </a:rPr>
              <a:t>n</a:t>
            </a:r>
            <a:r>
              <a:rPr lang="el-GR" sz="1800" dirty="0">
                <a:solidFill>
                  <a:schemeClr val="tx2"/>
                </a:solidFill>
                <a:ea typeface="ＭＳ Ｐゴシック" pitchFamily="-112" charset="-128"/>
                <a:cs typeface="ＭＳ Ｐゴシック" pitchFamily="-112" charset="-128"/>
              </a:rPr>
              <a:t>η νορμαλισμένη εκπεμπτικότητα (</a:t>
            </a:r>
            <a:r>
              <a:rPr lang="en-US" sz="1800" dirty="0">
                <a:solidFill>
                  <a:schemeClr val="tx2"/>
                </a:solidFill>
                <a:ea typeface="ＭＳ Ｐゴシック" pitchFamily="-112" charset="-128"/>
                <a:cs typeface="ＭＳ Ｐゴシック" pitchFamily="-112" charset="-128"/>
              </a:rPr>
              <a:t>emittance)</a:t>
            </a:r>
            <a:endParaRPr lang="el-GR" sz="1800" dirty="0">
              <a:solidFill>
                <a:schemeClr val="tx2"/>
              </a:solidFill>
              <a:ea typeface="ＭＳ Ｐゴシック" pitchFamily="-112" charset="-128"/>
              <a:cs typeface="ＭＳ Ｐゴシック" pitchFamily="-112" charset="-128"/>
            </a:endParaRPr>
          </a:p>
          <a:p>
            <a:pPr marL="1143000" lvl="2" indent="-228600" algn="l"/>
            <a:r>
              <a:rPr lang="el-GR" sz="1800" dirty="0">
                <a:solidFill>
                  <a:schemeClr val="tx2"/>
                </a:solidFill>
                <a:ea typeface="ＭＳ Ｐゴシック" pitchFamily="-112" charset="-128"/>
                <a:cs typeface="ＭＳ Ｐゴシック" pitchFamily="-112" charset="-128"/>
              </a:rPr>
              <a:t>β* η συνάρτηση πλάτους στο σημείο αλληλεπίδρασης</a:t>
            </a:r>
          </a:p>
        </p:txBody>
      </p:sp>
      <p:sp>
        <p:nvSpPr>
          <p:cNvPr id="29699" name="Rectangle 2"/>
          <p:cNvSpPr>
            <a:spLocks noChangeArrowheads="1"/>
          </p:cNvSpPr>
          <p:nvPr/>
        </p:nvSpPr>
        <p:spPr bwMode="auto">
          <a:xfrm>
            <a:off x="683568" y="0"/>
            <a:ext cx="785242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>
              <a:buFont typeface="Wingdings" pitchFamily="-112" charset="2"/>
              <a:buNone/>
            </a:pPr>
            <a:r>
              <a:rPr lang="el-GR" sz="3800" dirty="0">
                <a:solidFill>
                  <a:schemeClr val="bg2"/>
                </a:solidFill>
              </a:rPr>
              <a:t>Συντελεστές απόδοσης επιταχυντών</a:t>
            </a:r>
            <a:endParaRPr lang="en-US" sz="3800" dirty="0">
              <a:solidFill>
                <a:schemeClr val="bg2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7AA73FE-7FD6-A548-9304-ECF8EC19A2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2354" y="748625"/>
            <a:ext cx="2192123" cy="889257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159"/>
          <p:cNvSpPr>
            <a:spLocks noChangeArrowheads="1"/>
          </p:cNvSpPr>
          <p:nvPr/>
        </p:nvSpPr>
        <p:spPr bwMode="auto">
          <a:xfrm>
            <a:off x="228600" y="602704"/>
            <a:ext cx="7239000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285750" indent="-285750" algn="l"/>
            <a:r>
              <a:rPr lang="el-GR" sz="2200" b="1" dirty="0">
                <a:solidFill>
                  <a:schemeClr val="tx2"/>
                </a:solidFill>
              </a:rPr>
              <a:t>Συγκρουστήρες</a:t>
            </a:r>
          </a:p>
          <a:p>
            <a:pPr marL="685800" lvl="1" indent="-228600" algn="l">
              <a:buClr>
                <a:schemeClr val="accent2"/>
              </a:buClr>
              <a:buFont typeface="Wingdings" pitchFamily="-112" charset="2"/>
              <a:buChar char="¨"/>
            </a:pPr>
            <a:r>
              <a:rPr lang="el-GR" sz="2000" b="1" dirty="0">
                <a:solidFill>
                  <a:schemeClr val="tx2"/>
                </a:solidFill>
                <a:ea typeface="ＭＳ Ｐゴシック" pitchFamily="-112" charset="-128"/>
                <a:cs typeface="ＭＳ Ｐゴシック" pitchFamily="-112" charset="-128"/>
              </a:rPr>
              <a:t>Φωτεινότητα</a:t>
            </a:r>
            <a:r>
              <a:rPr lang="el-GR" sz="2000" dirty="0">
                <a:solidFill>
                  <a:schemeClr val="tx2"/>
                </a:solidFill>
                <a:ea typeface="ＭＳ Ｐゴシック" pitchFamily="-112" charset="-128"/>
                <a:cs typeface="ＭＳ Ｐゴシック" pitchFamily="-112" charset="-128"/>
              </a:rPr>
              <a:t> (</a:t>
            </a:r>
            <a:r>
              <a:rPr lang="en-US" sz="2000" dirty="0">
                <a:solidFill>
                  <a:schemeClr val="tx2"/>
                </a:solidFill>
                <a:ea typeface="ＭＳ Ｐゴシック" pitchFamily="-112" charset="-128"/>
                <a:cs typeface="ＭＳ Ｐゴシック" pitchFamily="-112" charset="-128"/>
              </a:rPr>
              <a:t>Luminosity</a:t>
            </a:r>
            <a:r>
              <a:rPr lang="el-GR" sz="2000" dirty="0">
                <a:solidFill>
                  <a:schemeClr val="tx2"/>
                </a:solidFill>
                <a:ea typeface="ＭＳ Ｐゴシック" pitchFamily="-112" charset="-128"/>
                <a:cs typeface="ＭＳ Ｐゴシック" pitchFamily="-112" charset="-128"/>
              </a:rPr>
              <a:t>)</a:t>
            </a:r>
            <a:r>
              <a:rPr lang="en-US" sz="2000" dirty="0">
                <a:solidFill>
                  <a:schemeClr val="tx2"/>
                </a:solidFill>
                <a:ea typeface="ＭＳ Ｐゴシック" pitchFamily="-112" charset="-128"/>
                <a:cs typeface="ＭＳ Ｐゴシック" pitchFamily="-112" charset="-128"/>
              </a:rPr>
              <a:t>, </a:t>
            </a:r>
            <a:r>
              <a:rPr lang="el-GR" sz="2000" dirty="0">
                <a:solidFill>
                  <a:schemeClr val="tx2"/>
                </a:solidFill>
                <a:ea typeface="ＭＳ Ｐゴシック" pitchFamily="-112" charset="-128"/>
                <a:cs typeface="ＭＳ Ｐゴシック" pitchFamily="-112" charset="-128"/>
              </a:rPr>
              <a:t>ρυθμός παραγωγής γεγονότων  </a:t>
            </a:r>
          </a:p>
          <a:p>
            <a:pPr marL="1143000" lvl="2" indent="-228600" algn="l"/>
            <a:r>
              <a:rPr lang="el-GR" sz="1800" dirty="0">
                <a:solidFill>
                  <a:schemeClr val="tx2"/>
                </a:solidFill>
                <a:ea typeface="ＭＳ Ｐゴシック" pitchFamily="-112" charset="-128"/>
                <a:cs typeface="ＭＳ Ｐゴシック" pitchFamily="-112" charset="-128"/>
              </a:rPr>
              <a:t>Ν</a:t>
            </a:r>
            <a:r>
              <a:rPr lang="en-US" sz="1800" baseline="-20000" dirty="0" err="1">
                <a:solidFill>
                  <a:schemeClr val="tx2"/>
                </a:solidFill>
                <a:ea typeface="ＭＳ Ｐゴシック" pitchFamily="-112" charset="-128"/>
                <a:cs typeface="ＭＳ Ｐゴシック" pitchFamily="-112" charset="-128"/>
              </a:rPr>
              <a:t>b</a:t>
            </a:r>
            <a:r>
              <a:rPr lang="el-GR" sz="1800" dirty="0">
                <a:solidFill>
                  <a:schemeClr val="tx2"/>
                </a:solidFill>
                <a:ea typeface="ＭＳ Ｐゴシック" pitchFamily="-112" charset="-128"/>
                <a:cs typeface="ＭＳ Ｐゴシック" pitchFamily="-112" charset="-128"/>
              </a:rPr>
              <a:t> ο αριθμός των σωματιδίων ανά πακέτο (</a:t>
            </a:r>
            <a:r>
              <a:rPr lang="en-US" sz="1800" dirty="0">
                <a:solidFill>
                  <a:schemeClr val="tx2"/>
                </a:solidFill>
                <a:ea typeface="ＭＳ Ｐゴシック" pitchFamily="-112" charset="-128"/>
                <a:cs typeface="ＭＳ Ｐゴシック" pitchFamily="-112" charset="-128"/>
              </a:rPr>
              <a:t>bunch</a:t>
            </a:r>
            <a:r>
              <a:rPr lang="el-GR" sz="1800" dirty="0">
                <a:solidFill>
                  <a:schemeClr val="tx2"/>
                </a:solidFill>
                <a:ea typeface="ＭＳ Ｐゴシック" pitchFamily="-112" charset="-128"/>
                <a:cs typeface="ＭＳ Ｐゴシック" pitchFamily="-112" charset="-128"/>
              </a:rPr>
              <a:t>)</a:t>
            </a:r>
          </a:p>
          <a:p>
            <a:pPr marL="1143000" lvl="2" indent="-228600" algn="l"/>
            <a:r>
              <a:rPr lang="en-US" sz="1800" dirty="0">
                <a:solidFill>
                  <a:schemeClr val="tx2"/>
                </a:solidFill>
                <a:ea typeface="ＭＳ Ｐゴシック" pitchFamily="-112" charset="-128"/>
                <a:cs typeface="ＭＳ Ｐゴシック" pitchFamily="-112" charset="-128"/>
              </a:rPr>
              <a:t>k</a:t>
            </a:r>
            <a:r>
              <a:rPr lang="en-US" sz="1800" baseline="-20000" dirty="0">
                <a:solidFill>
                  <a:schemeClr val="tx2"/>
                </a:solidFill>
                <a:ea typeface="ＭＳ Ｐゴシック" pitchFamily="-112" charset="-128"/>
                <a:cs typeface="ＭＳ Ｐゴシック" pitchFamily="-112" charset="-128"/>
              </a:rPr>
              <a:t>b</a:t>
            </a:r>
            <a:r>
              <a:rPr lang="el-GR" sz="1800" dirty="0">
                <a:solidFill>
                  <a:schemeClr val="tx2"/>
                </a:solidFill>
                <a:ea typeface="ＭＳ Ｐゴシック" pitchFamily="-112" charset="-128"/>
                <a:cs typeface="ＭＳ Ｐゴシック" pitchFamily="-112" charset="-128"/>
              </a:rPr>
              <a:t>ο αριθμός των πακέτων</a:t>
            </a:r>
          </a:p>
          <a:p>
            <a:pPr marL="1143000" lvl="2" indent="-228600" algn="l"/>
            <a:r>
              <a:rPr lang="el-GR" sz="1800" dirty="0">
                <a:solidFill>
                  <a:schemeClr val="tx2"/>
                </a:solidFill>
                <a:ea typeface="ＭＳ Ｐゴシック" pitchFamily="-112" charset="-128"/>
                <a:cs typeface="ＭＳ Ｐゴシック" pitchFamily="-112" charset="-128"/>
              </a:rPr>
              <a:t>γ = Ε/</a:t>
            </a:r>
            <a:r>
              <a:rPr lang="en-US" sz="1800" dirty="0">
                <a:solidFill>
                  <a:schemeClr val="tx2"/>
                </a:solidFill>
                <a:ea typeface="ＭＳ Ｐゴシック" pitchFamily="-112" charset="-128"/>
                <a:cs typeface="ＭＳ Ｐゴシック" pitchFamily="-112" charset="-128"/>
              </a:rPr>
              <a:t>(m</a:t>
            </a:r>
            <a:r>
              <a:rPr lang="en-US" sz="1800" baseline="-20000" dirty="0">
                <a:solidFill>
                  <a:schemeClr val="tx2"/>
                </a:solidFill>
                <a:ea typeface="ＭＳ Ｐゴシック" pitchFamily="-112" charset="-128"/>
                <a:cs typeface="ＭＳ Ｐゴシック" pitchFamily="-112" charset="-128"/>
              </a:rPr>
              <a:t>0</a:t>
            </a:r>
            <a:r>
              <a:rPr lang="en-US" sz="1800" dirty="0">
                <a:solidFill>
                  <a:schemeClr val="tx2"/>
                </a:solidFill>
                <a:ea typeface="ＭＳ Ｐゴシック" pitchFamily="-112" charset="-128"/>
                <a:cs typeface="ＭＳ Ｐゴシック" pitchFamily="-112" charset="-128"/>
              </a:rPr>
              <a:t>c</a:t>
            </a:r>
            <a:r>
              <a:rPr lang="en-US" sz="1800" baseline="20000" dirty="0">
                <a:solidFill>
                  <a:schemeClr val="tx2"/>
                </a:solidFill>
                <a:ea typeface="ＭＳ Ｐゴシック" pitchFamily="-112" charset="-128"/>
                <a:cs typeface="ＭＳ Ｐゴシック" pitchFamily="-112" charset="-128"/>
              </a:rPr>
              <a:t>2</a:t>
            </a:r>
            <a:r>
              <a:rPr lang="en-US" sz="1800" dirty="0">
                <a:solidFill>
                  <a:schemeClr val="tx2"/>
                </a:solidFill>
                <a:ea typeface="ＭＳ Ｐゴシック" pitchFamily="-112" charset="-128"/>
                <a:cs typeface="ＭＳ Ｐゴシック" pitchFamily="-112" charset="-128"/>
              </a:rPr>
              <a:t>) </a:t>
            </a:r>
            <a:r>
              <a:rPr lang="el-GR" sz="1800" dirty="0">
                <a:solidFill>
                  <a:schemeClr val="tx2"/>
                </a:solidFill>
                <a:ea typeface="ＭＳ Ｐゴシック" pitchFamily="-112" charset="-128"/>
                <a:cs typeface="ＭＳ Ｐゴシック" pitchFamily="-112" charset="-128"/>
              </a:rPr>
              <a:t>ο σχετικιστικός παράγοντας </a:t>
            </a:r>
          </a:p>
          <a:p>
            <a:pPr marL="1143000" lvl="2" indent="-228600" algn="l"/>
            <a:r>
              <a:rPr lang="el-GR" sz="1800" dirty="0">
                <a:solidFill>
                  <a:schemeClr val="tx2"/>
                </a:solidFill>
                <a:ea typeface="ＭＳ Ｐゴシック" pitchFamily="-112" charset="-128"/>
                <a:cs typeface="ＭＳ Ｐゴシック" pitchFamily="-112" charset="-128"/>
              </a:rPr>
              <a:t>ε</a:t>
            </a:r>
            <a:r>
              <a:rPr lang="en-US" sz="1800" baseline="-20000" dirty="0" err="1">
                <a:solidFill>
                  <a:schemeClr val="tx2"/>
                </a:solidFill>
                <a:ea typeface="ＭＳ Ｐゴシック" pitchFamily="-112" charset="-128"/>
                <a:cs typeface="ＭＳ Ｐゴシック" pitchFamily="-112" charset="-128"/>
              </a:rPr>
              <a:t>n</a:t>
            </a:r>
            <a:r>
              <a:rPr lang="el-GR" sz="1800" dirty="0">
                <a:solidFill>
                  <a:schemeClr val="tx2"/>
                </a:solidFill>
                <a:ea typeface="ＭＳ Ｐゴシック" pitchFamily="-112" charset="-128"/>
                <a:cs typeface="ＭＳ Ｐゴシック" pitchFamily="-112" charset="-128"/>
              </a:rPr>
              <a:t>η νορμαλισμένη εκπεμπτικότητα (</a:t>
            </a:r>
            <a:r>
              <a:rPr lang="en-US" sz="1800" dirty="0">
                <a:solidFill>
                  <a:schemeClr val="tx2"/>
                </a:solidFill>
                <a:ea typeface="ＭＳ Ｐゴシック" pitchFamily="-112" charset="-128"/>
                <a:cs typeface="ＭＳ Ｐゴシック" pitchFamily="-112" charset="-128"/>
              </a:rPr>
              <a:t>emittance)</a:t>
            </a:r>
            <a:endParaRPr lang="el-GR" sz="1800" dirty="0">
              <a:solidFill>
                <a:schemeClr val="tx2"/>
              </a:solidFill>
              <a:ea typeface="ＭＳ Ｐゴシック" pitchFamily="-112" charset="-128"/>
              <a:cs typeface="ＭＳ Ｐゴシック" pitchFamily="-112" charset="-128"/>
            </a:endParaRPr>
          </a:p>
          <a:p>
            <a:pPr marL="1143000" lvl="2" indent="-228600" algn="l"/>
            <a:r>
              <a:rPr lang="el-GR" sz="1800" dirty="0">
                <a:solidFill>
                  <a:schemeClr val="tx2"/>
                </a:solidFill>
                <a:ea typeface="ＭＳ Ｐゴシック" pitchFamily="-112" charset="-128"/>
                <a:cs typeface="ＭＳ Ｐゴシック" pitchFamily="-112" charset="-128"/>
              </a:rPr>
              <a:t>β* η συνάρτηση πλάτους στο σημείο αλληλεπίδρασης</a:t>
            </a:r>
          </a:p>
          <a:p>
            <a:pPr marL="285750" indent="-285750" algn="l"/>
            <a:r>
              <a:rPr lang="el-GR" sz="2200" b="1" dirty="0">
                <a:solidFill>
                  <a:schemeClr val="tx2"/>
                </a:solidFill>
              </a:rPr>
              <a:t>Επιταχυντές υψηλής έντασης</a:t>
            </a:r>
          </a:p>
          <a:p>
            <a:pPr marL="685800" lvl="1" indent="-228600" algn="l">
              <a:buClr>
                <a:schemeClr val="accent2"/>
              </a:buClr>
              <a:buFont typeface="Wingdings" pitchFamily="-112" charset="2"/>
              <a:buChar char="¨"/>
            </a:pPr>
            <a:r>
              <a:rPr lang="el-GR" sz="2000" dirty="0">
                <a:solidFill>
                  <a:schemeClr val="tx2"/>
                </a:solidFill>
                <a:ea typeface="ＭＳ Ｐゴシック" pitchFamily="-112" charset="-128"/>
                <a:cs typeface="ＭＳ Ｐゴシック" pitchFamily="-112" charset="-128"/>
              </a:rPr>
              <a:t>Μέση </a:t>
            </a:r>
            <a:r>
              <a:rPr lang="el-GR" sz="2000" b="1" dirty="0">
                <a:solidFill>
                  <a:schemeClr val="tx2"/>
                </a:solidFill>
                <a:ea typeface="ＭＳ Ｐゴシック" pitchFamily="-112" charset="-128"/>
                <a:cs typeface="ＭＳ Ｐゴシック" pitchFamily="-112" charset="-128"/>
              </a:rPr>
              <a:t>ισχύς δέσμης </a:t>
            </a:r>
            <a:r>
              <a:rPr lang="el-GR" sz="2000" dirty="0">
                <a:solidFill>
                  <a:schemeClr val="tx2"/>
                </a:solidFill>
                <a:ea typeface="ＭＳ Ｐゴシック" pitchFamily="-112" charset="-128"/>
                <a:cs typeface="ＭＳ Ｐゴシック" pitchFamily="-112" charset="-128"/>
              </a:rPr>
              <a:t>(</a:t>
            </a:r>
            <a:r>
              <a:rPr lang="en-US" sz="2000" dirty="0">
                <a:solidFill>
                  <a:schemeClr val="tx2"/>
                </a:solidFill>
                <a:ea typeface="ＭＳ Ｐゴシック" pitchFamily="-112" charset="-128"/>
                <a:cs typeface="ＭＳ Ｐゴシック" pitchFamily="-112" charset="-128"/>
              </a:rPr>
              <a:t>average beam power)</a:t>
            </a:r>
            <a:endParaRPr lang="el-GR" sz="2000" dirty="0">
              <a:solidFill>
                <a:schemeClr val="tx2"/>
              </a:solidFill>
              <a:ea typeface="ＭＳ Ｐゴシック" pitchFamily="-112" charset="-128"/>
              <a:cs typeface="ＭＳ Ｐゴシック" pitchFamily="-112" charset="-128"/>
            </a:endParaRPr>
          </a:p>
          <a:p>
            <a:pPr marL="1143000" lvl="2" indent="-228600" algn="l">
              <a:spcAft>
                <a:spcPts val="0"/>
              </a:spcAft>
            </a:pPr>
            <a:r>
              <a:rPr lang="el-GR" sz="1800" dirty="0">
                <a:solidFill>
                  <a:schemeClr val="tx2"/>
                </a:solidFill>
                <a:ea typeface="Arial" pitchFamily="-112" charset="0"/>
                <a:cs typeface="Arial" pitchFamily="-112" charset="0"/>
              </a:rPr>
              <a:t>Ī</a:t>
            </a:r>
            <a:r>
              <a:rPr lang="el-GR" sz="1800" dirty="0">
                <a:solidFill>
                  <a:schemeClr val="tx2"/>
                </a:solidFill>
                <a:ea typeface="ＭＳ Ｐゴシック" pitchFamily="-112" charset="-128"/>
                <a:cs typeface="ＭＳ Ｐゴシック" pitchFamily="-112" charset="-128"/>
              </a:rPr>
              <a:t> η μέση ένταση του ρεύματος</a:t>
            </a:r>
          </a:p>
          <a:p>
            <a:pPr marL="1143000" lvl="2" indent="-228600" algn="l">
              <a:spcAft>
                <a:spcPts val="0"/>
              </a:spcAft>
            </a:pPr>
            <a:r>
              <a:rPr lang="el-GR" sz="1800" dirty="0">
                <a:solidFill>
                  <a:schemeClr val="tx2"/>
                </a:solidFill>
                <a:ea typeface="ＭＳ Ｐゴシック" pitchFamily="-112" charset="-128"/>
                <a:cs typeface="ＭＳ Ｐゴシック" pitchFamily="-112" charset="-128"/>
              </a:rPr>
              <a:t>Ε η ενέργεια</a:t>
            </a:r>
          </a:p>
          <a:p>
            <a:pPr marL="1143000" lvl="2" indent="-228600" algn="l">
              <a:spcAft>
                <a:spcPts val="0"/>
              </a:spcAft>
            </a:pPr>
            <a:r>
              <a:rPr lang="en-US" sz="1800" dirty="0">
                <a:solidFill>
                  <a:schemeClr val="tx2"/>
                </a:solidFill>
                <a:ea typeface="ＭＳ Ｐゴシック" pitchFamily="-112" charset="-128"/>
                <a:cs typeface="ＭＳ Ｐゴシック" pitchFamily="-112" charset="-128"/>
              </a:rPr>
              <a:t>f</a:t>
            </a:r>
            <a:r>
              <a:rPr lang="en-US" sz="1800" baseline="-20000" dirty="0">
                <a:solidFill>
                  <a:schemeClr val="tx2"/>
                </a:solidFill>
                <a:ea typeface="ＭＳ Ｐゴシック" pitchFamily="-112" charset="-128"/>
                <a:cs typeface="ＭＳ Ｐゴシック" pitchFamily="-112" charset="-128"/>
              </a:rPr>
              <a:t>n</a:t>
            </a:r>
            <a:r>
              <a:rPr lang="el-GR" sz="1800" dirty="0">
                <a:solidFill>
                  <a:schemeClr val="tx2"/>
                </a:solidFill>
                <a:ea typeface="ＭＳ Ｐゴシック" pitchFamily="-112" charset="-128"/>
                <a:cs typeface="ＭＳ Ｐゴシック" pitchFamily="-112" charset="-128"/>
              </a:rPr>
              <a:t>ο ρυθμός επανάληψης</a:t>
            </a:r>
            <a:endParaRPr lang="en-US" sz="1800" dirty="0">
              <a:solidFill>
                <a:schemeClr val="tx2"/>
              </a:solidFill>
              <a:ea typeface="ＭＳ Ｐゴシック" pitchFamily="-112" charset="-128"/>
              <a:cs typeface="ＭＳ Ｐゴシック" pitchFamily="-112" charset="-128"/>
            </a:endParaRPr>
          </a:p>
          <a:p>
            <a:pPr marL="1143000" lvl="2" indent="-228600" algn="l">
              <a:spcAft>
                <a:spcPts val="0"/>
              </a:spcAft>
            </a:pPr>
            <a:r>
              <a:rPr lang="el-GR" sz="1800" dirty="0">
                <a:solidFill>
                  <a:schemeClr val="tx2"/>
                </a:solidFill>
                <a:ea typeface="ＭＳ Ｐゴシック" pitchFamily="-112" charset="-128"/>
                <a:cs typeface="ＭＳ Ｐゴシック" pitchFamily="-112" charset="-128"/>
              </a:rPr>
              <a:t>Ν ο αριθμός των σωματιδίων ανά παλμό (</a:t>
            </a:r>
            <a:r>
              <a:rPr lang="en-US" sz="1800" dirty="0">
                <a:solidFill>
                  <a:schemeClr val="tx2"/>
                </a:solidFill>
                <a:ea typeface="ＭＳ Ｐゴシック" pitchFamily="-112" charset="-128"/>
                <a:cs typeface="ＭＳ Ｐゴシック" pitchFamily="-112" charset="-128"/>
              </a:rPr>
              <a:t>pulse</a:t>
            </a:r>
            <a:r>
              <a:rPr lang="el-GR" sz="1800" dirty="0">
                <a:solidFill>
                  <a:schemeClr val="tx2"/>
                </a:solidFill>
                <a:ea typeface="ＭＳ Ｐゴシック" pitchFamily="-112" charset="-128"/>
                <a:cs typeface="ＭＳ Ｐゴシック" pitchFamily="-112" charset="-128"/>
              </a:rPr>
              <a:t>)</a:t>
            </a:r>
          </a:p>
        </p:txBody>
      </p:sp>
      <p:sp>
        <p:nvSpPr>
          <p:cNvPr id="29699" name="Rectangle 2"/>
          <p:cNvSpPr>
            <a:spLocks noChangeArrowheads="1"/>
          </p:cNvSpPr>
          <p:nvPr/>
        </p:nvSpPr>
        <p:spPr bwMode="auto">
          <a:xfrm>
            <a:off x="683568" y="0"/>
            <a:ext cx="785242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>
              <a:buFont typeface="Wingdings" pitchFamily="-112" charset="2"/>
              <a:buNone/>
            </a:pPr>
            <a:r>
              <a:rPr lang="el-GR" sz="3800" dirty="0">
                <a:solidFill>
                  <a:schemeClr val="bg2"/>
                </a:solidFill>
              </a:rPr>
              <a:t>Συντελεστές απόδοσης επιταχυντών</a:t>
            </a:r>
            <a:endParaRPr lang="en-US" sz="3800" dirty="0">
              <a:solidFill>
                <a:schemeClr val="bg2"/>
              </a:solidFill>
            </a:endParaRPr>
          </a:p>
        </p:txBody>
      </p:sp>
      <p:pic>
        <p:nvPicPr>
          <p:cNvPr id="29701" name="Picture 152" descr="txp_fig.bmp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6019800" y="3403054"/>
            <a:ext cx="2971800" cy="4000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7AA73FE-7FD6-A548-9304-ECF8EC19A2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72354" y="748625"/>
            <a:ext cx="2192123" cy="889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88263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159"/>
          <p:cNvSpPr>
            <a:spLocks noChangeArrowheads="1"/>
          </p:cNvSpPr>
          <p:nvPr/>
        </p:nvSpPr>
        <p:spPr bwMode="auto">
          <a:xfrm>
            <a:off x="228600" y="602704"/>
            <a:ext cx="7239000" cy="6255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285750" indent="-285750" algn="l"/>
            <a:r>
              <a:rPr lang="el-GR" sz="2200" b="1" dirty="0">
                <a:solidFill>
                  <a:schemeClr val="tx2"/>
                </a:solidFill>
              </a:rPr>
              <a:t>Συγκρουστήρες</a:t>
            </a:r>
          </a:p>
          <a:p>
            <a:pPr marL="685800" lvl="1" indent="-228600" algn="l">
              <a:buClr>
                <a:schemeClr val="accent2"/>
              </a:buClr>
              <a:buFont typeface="Wingdings" pitchFamily="-112" charset="2"/>
              <a:buChar char="¨"/>
            </a:pPr>
            <a:r>
              <a:rPr lang="el-GR" sz="2000" b="1" dirty="0">
                <a:solidFill>
                  <a:schemeClr val="tx2"/>
                </a:solidFill>
                <a:ea typeface="ＭＳ Ｐゴシック" pitchFamily="-112" charset="-128"/>
                <a:cs typeface="ＭＳ Ｐゴシック" pitchFamily="-112" charset="-128"/>
              </a:rPr>
              <a:t>Φωτεινότητα</a:t>
            </a:r>
            <a:r>
              <a:rPr lang="el-GR" sz="2000" dirty="0">
                <a:solidFill>
                  <a:schemeClr val="tx2"/>
                </a:solidFill>
                <a:ea typeface="ＭＳ Ｐゴシック" pitchFamily="-112" charset="-128"/>
                <a:cs typeface="ＭＳ Ｐゴシック" pitchFamily="-112" charset="-128"/>
              </a:rPr>
              <a:t> (</a:t>
            </a:r>
            <a:r>
              <a:rPr lang="en-US" sz="2000" dirty="0">
                <a:solidFill>
                  <a:schemeClr val="tx2"/>
                </a:solidFill>
                <a:ea typeface="ＭＳ Ｐゴシック" pitchFamily="-112" charset="-128"/>
                <a:cs typeface="ＭＳ Ｐゴシック" pitchFamily="-112" charset="-128"/>
              </a:rPr>
              <a:t>Luminosity</a:t>
            </a:r>
            <a:r>
              <a:rPr lang="el-GR" sz="2000" dirty="0">
                <a:solidFill>
                  <a:schemeClr val="tx2"/>
                </a:solidFill>
                <a:ea typeface="ＭＳ Ｐゴシック" pitchFamily="-112" charset="-128"/>
                <a:cs typeface="ＭＳ Ｐゴシック" pitchFamily="-112" charset="-128"/>
              </a:rPr>
              <a:t>)</a:t>
            </a:r>
            <a:r>
              <a:rPr lang="en-US" sz="2000" dirty="0">
                <a:solidFill>
                  <a:schemeClr val="tx2"/>
                </a:solidFill>
                <a:ea typeface="ＭＳ Ｐゴシック" pitchFamily="-112" charset="-128"/>
                <a:cs typeface="ＭＳ Ｐゴシック" pitchFamily="-112" charset="-128"/>
              </a:rPr>
              <a:t>, </a:t>
            </a:r>
            <a:r>
              <a:rPr lang="el-GR" sz="2000" dirty="0">
                <a:solidFill>
                  <a:schemeClr val="tx2"/>
                </a:solidFill>
                <a:ea typeface="ＭＳ Ｐゴシック" pitchFamily="-112" charset="-128"/>
                <a:cs typeface="ＭＳ Ｐゴシック" pitchFamily="-112" charset="-128"/>
              </a:rPr>
              <a:t>ρυθμός παραγωγής γεγονότων  </a:t>
            </a:r>
          </a:p>
          <a:p>
            <a:pPr marL="1143000" lvl="2" indent="-228600" algn="l"/>
            <a:r>
              <a:rPr lang="el-GR" sz="1800" dirty="0">
                <a:solidFill>
                  <a:schemeClr val="tx2"/>
                </a:solidFill>
                <a:ea typeface="ＭＳ Ｐゴシック" pitchFamily="-112" charset="-128"/>
                <a:cs typeface="ＭＳ Ｐゴシック" pitchFamily="-112" charset="-128"/>
              </a:rPr>
              <a:t>Ν</a:t>
            </a:r>
            <a:r>
              <a:rPr lang="en-US" sz="1800" baseline="-20000" dirty="0" err="1">
                <a:solidFill>
                  <a:schemeClr val="tx2"/>
                </a:solidFill>
                <a:ea typeface="ＭＳ Ｐゴシック" pitchFamily="-112" charset="-128"/>
                <a:cs typeface="ＭＳ Ｐゴシック" pitchFamily="-112" charset="-128"/>
              </a:rPr>
              <a:t>b</a:t>
            </a:r>
            <a:r>
              <a:rPr lang="el-GR" sz="1800" dirty="0">
                <a:solidFill>
                  <a:schemeClr val="tx2"/>
                </a:solidFill>
                <a:ea typeface="ＭＳ Ｐゴシック" pitchFamily="-112" charset="-128"/>
                <a:cs typeface="ＭＳ Ｐゴシック" pitchFamily="-112" charset="-128"/>
              </a:rPr>
              <a:t> ο αριθμός των σωματιδίων ανά πακέτο (</a:t>
            </a:r>
            <a:r>
              <a:rPr lang="en-US" sz="1800" dirty="0">
                <a:solidFill>
                  <a:schemeClr val="tx2"/>
                </a:solidFill>
                <a:ea typeface="ＭＳ Ｐゴシック" pitchFamily="-112" charset="-128"/>
                <a:cs typeface="ＭＳ Ｐゴシック" pitchFamily="-112" charset="-128"/>
              </a:rPr>
              <a:t>bunch</a:t>
            </a:r>
            <a:r>
              <a:rPr lang="el-GR" sz="1800" dirty="0">
                <a:solidFill>
                  <a:schemeClr val="tx2"/>
                </a:solidFill>
                <a:ea typeface="ＭＳ Ｐゴシック" pitchFamily="-112" charset="-128"/>
                <a:cs typeface="ＭＳ Ｐゴシック" pitchFamily="-112" charset="-128"/>
              </a:rPr>
              <a:t>)</a:t>
            </a:r>
          </a:p>
          <a:p>
            <a:pPr marL="1143000" lvl="2" indent="-228600" algn="l"/>
            <a:r>
              <a:rPr lang="en-US" sz="1800" dirty="0">
                <a:solidFill>
                  <a:schemeClr val="tx2"/>
                </a:solidFill>
                <a:ea typeface="ＭＳ Ｐゴシック" pitchFamily="-112" charset="-128"/>
                <a:cs typeface="ＭＳ Ｐゴシック" pitchFamily="-112" charset="-128"/>
              </a:rPr>
              <a:t>k</a:t>
            </a:r>
            <a:r>
              <a:rPr lang="en-US" sz="1800" baseline="-20000" dirty="0">
                <a:solidFill>
                  <a:schemeClr val="tx2"/>
                </a:solidFill>
                <a:ea typeface="ＭＳ Ｐゴシック" pitchFamily="-112" charset="-128"/>
                <a:cs typeface="ＭＳ Ｐゴシック" pitchFamily="-112" charset="-128"/>
              </a:rPr>
              <a:t>b</a:t>
            </a:r>
            <a:r>
              <a:rPr lang="el-GR" sz="1800" dirty="0">
                <a:solidFill>
                  <a:schemeClr val="tx2"/>
                </a:solidFill>
                <a:ea typeface="ＭＳ Ｐゴシック" pitchFamily="-112" charset="-128"/>
                <a:cs typeface="ＭＳ Ｐゴシック" pitchFamily="-112" charset="-128"/>
              </a:rPr>
              <a:t>ο αριθμός των πακέτων</a:t>
            </a:r>
          </a:p>
          <a:p>
            <a:pPr marL="1143000" lvl="2" indent="-228600" algn="l"/>
            <a:r>
              <a:rPr lang="el-GR" sz="1800" dirty="0">
                <a:solidFill>
                  <a:schemeClr val="tx2"/>
                </a:solidFill>
                <a:ea typeface="ＭＳ Ｐゴシック" pitchFamily="-112" charset="-128"/>
                <a:cs typeface="ＭＳ Ｐゴシック" pitchFamily="-112" charset="-128"/>
              </a:rPr>
              <a:t>γ = Ε/</a:t>
            </a:r>
            <a:r>
              <a:rPr lang="en-US" sz="1800" dirty="0">
                <a:solidFill>
                  <a:schemeClr val="tx2"/>
                </a:solidFill>
                <a:ea typeface="ＭＳ Ｐゴシック" pitchFamily="-112" charset="-128"/>
                <a:cs typeface="ＭＳ Ｐゴシック" pitchFamily="-112" charset="-128"/>
              </a:rPr>
              <a:t>(m</a:t>
            </a:r>
            <a:r>
              <a:rPr lang="en-US" sz="1800" baseline="-20000" dirty="0">
                <a:solidFill>
                  <a:schemeClr val="tx2"/>
                </a:solidFill>
                <a:ea typeface="ＭＳ Ｐゴシック" pitchFamily="-112" charset="-128"/>
                <a:cs typeface="ＭＳ Ｐゴシック" pitchFamily="-112" charset="-128"/>
              </a:rPr>
              <a:t>0</a:t>
            </a:r>
            <a:r>
              <a:rPr lang="en-US" sz="1800" dirty="0">
                <a:solidFill>
                  <a:schemeClr val="tx2"/>
                </a:solidFill>
                <a:ea typeface="ＭＳ Ｐゴシック" pitchFamily="-112" charset="-128"/>
                <a:cs typeface="ＭＳ Ｐゴシック" pitchFamily="-112" charset="-128"/>
              </a:rPr>
              <a:t>c</a:t>
            </a:r>
            <a:r>
              <a:rPr lang="en-US" sz="1800" baseline="20000" dirty="0">
                <a:solidFill>
                  <a:schemeClr val="tx2"/>
                </a:solidFill>
                <a:ea typeface="ＭＳ Ｐゴシック" pitchFamily="-112" charset="-128"/>
                <a:cs typeface="ＭＳ Ｐゴシック" pitchFamily="-112" charset="-128"/>
              </a:rPr>
              <a:t>2</a:t>
            </a:r>
            <a:r>
              <a:rPr lang="en-US" sz="1800" dirty="0">
                <a:solidFill>
                  <a:schemeClr val="tx2"/>
                </a:solidFill>
                <a:ea typeface="ＭＳ Ｐゴシック" pitchFamily="-112" charset="-128"/>
                <a:cs typeface="ＭＳ Ｐゴシック" pitchFamily="-112" charset="-128"/>
              </a:rPr>
              <a:t>) </a:t>
            </a:r>
            <a:r>
              <a:rPr lang="el-GR" sz="1800" dirty="0">
                <a:solidFill>
                  <a:schemeClr val="tx2"/>
                </a:solidFill>
                <a:ea typeface="ＭＳ Ｐゴシック" pitchFamily="-112" charset="-128"/>
                <a:cs typeface="ＭＳ Ｐゴシック" pitchFamily="-112" charset="-128"/>
              </a:rPr>
              <a:t>ο σχετικιστικός παράγοντας </a:t>
            </a:r>
          </a:p>
          <a:p>
            <a:pPr marL="1143000" lvl="2" indent="-228600" algn="l"/>
            <a:r>
              <a:rPr lang="el-GR" sz="1800" dirty="0">
                <a:solidFill>
                  <a:schemeClr val="tx2"/>
                </a:solidFill>
                <a:ea typeface="ＭＳ Ｐゴシック" pitchFamily="-112" charset="-128"/>
                <a:cs typeface="ＭＳ Ｐゴシック" pitchFamily="-112" charset="-128"/>
              </a:rPr>
              <a:t>ε</a:t>
            </a:r>
            <a:r>
              <a:rPr lang="en-US" sz="1800" baseline="-20000" dirty="0" err="1">
                <a:solidFill>
                  <a:schemeClr val="tx2"/>
                </a:solidFill>
                <a:ea typeface="ＭＳ Ｐゴシック" pitchFamily="-112" charset="-128"/>
                <a:cs typeface="ＭＳ Ｐゴシック" pitchFamily="-112" charset="-128"/>
              </a:rPr>
              <a:t>n</a:t>
            </a:r>
            <a:r>
              <a:rPr lang="el-GR" sz="1800" dirty="0">
                <a:solidFill>
                  <a:schemeClr val="tx2"/>
                </a:solidFill>
                <a:ea typeface="ＭＳ Ｐゴシック" pitchFamily="-112" charset="-128"/>
                <a:cs typeface="ＭＳ Ｐゴシック" pitchFamily="-112" charset="-128"/>
              </a:rPr>
              <a:t>η νορμαλισμένη εκπεμπτικότητα (</a:t>
            </a:r>
            <a:r>
              <a:rPr lang="en-US" sz="1800" dirty="0">
                <a:solidFill>
                  <a:schemeClr val="tx2"/>
                </a:solidFill>
                <a:ea typeface="ＭＳ Ｐゴシック" pitchFamily="-112" charset="-128"/>
                <a:cs typeface="ＭＳ Ｐゴシック" pitchFamily="-112" charset="-128"/>
              </a:rPr>
              <a:t>emittance)</a:t>
            </a:r>
            <a:endParaRPr lang="el-GR" sz="1800" dirty="0">
              <a:solidFill>
                <a:schemeClr val="tx2"/>
              </a:solidFill>
              <a:ea typeface="ＭＳ Ｐゴシック" pitchFamily="-112" charset="-128"/>
              <a:cs typeface="ＭＳ Ｐゴシック" pitchFamily="-112" charset="-128"/>
            </a:endParaRPr>
          </a:p>
          <a:p>
            <a:pPr marL="1143000" lvl="2" indent="-228600" algn="l"/>
            <a:r>
              <a:rPr lang="el-GR" sz="1800" dirty="0">
                <a:solidFill>
                  <a:schemeClr val="tx2"/>
                </a:solidFill>
                <a:ea typeface="ＭＳ Ｐゴシック" pitchFamily="-112" charset="-128"/>
                <a:cs typeface="ＭＳ Ｐゴシック" pitchFamily="-112" charset="-128"/>
              </a:rPr>
              <a:t>β* η συνάρτηση πλάτους στο σημείο αλληλεπίδρασης</a:t>
            </a:r>
          </a:p>
          <a:p>
            <a:pPr marL="285750" indent="-285750" algn="l"/>
            <a:r>
              <a:rPr lang="el-GR" sz="2200" b="1" dirty="0">
                <a:solidFill>
                  <a:schemeClr val="tx2"/>
                </a:solidFill>
              </a:rPr>
              <a:t>Επιταχυντές υψηλής έντασης</a:t>
            </a:r>
          </a:p>
          <a:p>
            <a:pPr marL="685800" lvl="1" indent="-228600" algn="l">
              <a:buClr>
                <a:schemeClr val="accent2"/>
              </a:buClr>
              <a:buFont typeface="Wingdings" pitchFamily="-112" charset="2"/>
              <a:buChar char="¨"/>
            </a:pPr>
            <a:r>
              <a:rPr lang="el-GR" sz="2000" dirty="0">
                <a:solidFill>
                  <a:schemeClr val="tx2"/>
                </a:solidFill>
                <a:ea typeface="ＭＳ Ｐゴシック" pitchFamily="-112" charset="-128"/>
                <a:cs typeface="ＭＳ Ｐゴシック" pitchFamily="-112" charset="-128"/>
              </a:rPr>
              <a:t>Μέση </a:t>
            </a:r>
            <a:r>
              <a:rPr lang="el-GR" sz="2000" b="1" dirty="0">
                <a:solidFill>
                  <a:schemeClr val="tx2"/>
                </a:solidFill>
                <a:ea typeface="ＭＳ Ｐゴシック" pitchFamily="-112" charset="-128"/>
                <a:cs typeface="ＭＳ Ｐゴシック" pitchFamily="-112" charset="-128"/>
              </a:rPr>
              <a:t>ισχύς δέσμης </a:t>
            </a:r>
            <a:r>
              <a:rPr lang="el-GR" sz="2000" dirty="0">
                <a:solidFill>
                  <a:schemeClr val="tx2"/>
                </a:solidFill>
                <a:ea typeface="ＭＳ Ｐゴシック" pitchFamily="-112" charset="-128"/>
                <a:cs typeface="ＭＳ Ｐゴシック" pitchFamily="-112" charset="-128"/>
              </a:rPr>
              <a:t>(</a:t>
            </a:r>
            <a:r>
              <a:rPr lang="en-US" sz="2000" dirty="0">
                <a:solidFill>
                  <a:schemeClr val="tx2"/>
                </a:solidFill>
                <a:ea typeface="ＭＳ Ｐゴシック" pitchFamily="-112" charset="-128"/>
                <a:cs typeface="ＭＳ Ｐゴシック" pitchFamily="-112" charset="-128"/>
              </a:rPr>
              <a:t>average beam power)</a:t>
            </a:r>
            <a:endParaRPr lang="el-GR" sz="2000" dirty="0">
              <a:solidFill>
                <a:schemeClr val="tx2"/>
              </a:solidFill>
              <a:ea typeface="ＭＳ Ｐゴシック" pitchFamily="-112" charset="-128"/>
              <a:cs typeface="ＭＳ Ｐゴシック" pitchFamily="-112" charset="-128"/>
            </a:endParaRPr>
          </a:p>
          <a:p>
            <a:pPr marL="1143000" lvl="2" indent="-228600" algn="l">
              <a:spcAft>
                <a:spcPts val="0"/>
              </a:spcAft>
            </a:pPr>
            <a:r>
              <a:rPr lang="el-GR" sz="1800" dirty="0">
                <a:solidFill>
                  <a:schemeClr val="tx2"/>
                </a:solidFill>
                <a:ea typeface="Arial" pitchFamily="-112" charset="0"/>
                <a:cs typeface="Arial" pitchFamily="-112" charset="0"/>
              </a:rPr>
              <a:t>Ī</a:t>
            </a:r>
            <a:r>
              <a:rPr lang="el-GR" sz="1800" dirty="0">
                <a:solidFill>
                  <a:schemeClr val="tx2"/>
                </a:solidFill>
                <a:ea typeface="ＭＳ Ｐゴシック" pitchFamily="-112" charset="-128"/>
                <a:cs typeface="ＭＳ Ｐゴシック" pitchFamily="-112" charset="-128"/>
              </a:rPr>
              <a:t> η μέση ένταση του ρεύματος</a:t>
            </a:r>
          </a:p>
          <a:p>
            <a:pPr marL="1143000" lvl="2" indent="-228600" algn="l">
              <a:spcAft>
                <a:spcPts val="0"/>
              </a:spcAft>
            </a:pPr>
            <a:r>
              <a:rPr lang="el-GR" sz="1800" dirty="0">
                <a:solidFill>
                  <a:schemeClr val="tx2"/>
                </a:solidFill>
                <a:ea typeface="ＭＳ Ｐゴシック" pitchFamily="-112" charset="-128"/>
                <a:cs typeface="ＭＳ Ｐゴシック" pitchFamily="-112" charset="-128"/>
              </a:rPr>
              <a:t>Ε η ενέργεια</a:t>
            </a:r>
          </a:p>
          <a:p>
            <a:pPr marL="1143000" lvl="2" indent="-228600" algn="l">
              <a:spcAft>
                <a:spcPts val="0"/>
              </a:spcAft>
            </a:pPr>
            <a:r>
              <a:rPr lang="en-US" sz="1800" dirty="0">
                <a:solidFill>
                  <a:schemeClr val="tx2"/>
                </a:solidFill>
                <a:ea typeface="ＭＳ Ｐゴシック" pitchFamily="-112" charset="-128"/>
                <a:cs typeface="ＭＳ Ｐゴシック" pitchFamily="-112" charset="-128"/>
              </a:rPr>
              <a:t>f</a:t>
            </a:r>
            <a:r>
              <a:rPr lang="en-US" sz="1800" baseline="-20000" dirty="0">
                <a:solidFill>
                  <a:schemeClr val="tx2"/>
                </a:solidFill>
                <a:ea typeface="ＭＳ Ｐゴシック" pitchFamily="-112" charset="-128"/>
                <a:cs typeface="ＭＳ Ｐゴシック" pitchFamily="-112" charset="-128"/>
              </a:rPr>
              <a:t>n</a:t>
            </a:r>
            <a:r>
              <a:rPr lang="el-GR" sz="1800" dirty="0">
                <a:solidFill>
                  <a:schemeClr val="tx2"/>
                </a:solidFill>
                <a:ea typeface="ＭＳ Ｐゴシック" pitchFamily="-112" charset="-128"/>
                <a:cs typeface="ＭＳ Ｐゴシック" pitchFamily="-112" charset="-128"/>
              </a:rPr>
              <a:t>ο ρυθμός επανάληψης</a:t>
            </a:r>
            <a:endParaRPr lang="en-US" sz="1800" dirty="0">
              <a:solidFill>
                <a:schemeClr val="tx2"/>
              </a:solidFill>
              <a:ea typeface="ＭＳ Ｐゴシック" pitchFamily="-112" charset="-128"/>
              <a:cs typeface="ＭＳ Ｐゴシック" pitchFamily="-112" charset="-128"/>
            </a:endParaRPr>
          </a:p>
          <a:p>
            <a:pPr marL="1143000" lvl="2" indent="-228600" algn="l">
              <a:spcAft>
                <a:spcPts val="0"/>
              </a:spcAft>
            </a:pPr>
            <a:r>
              <a:rPr lang="el-GR" sz="1800" dirty="0">
                <a:solidFill>
                  <a:schemeClr val="tx2"/>
                </a:solidFill>
                <a:ea typeface="ＭＳ Ｐゴシック" pitchFamily="-112" charset="-128"/>
                <a:cs typeface="ＭＳ Ｐゴシック" pitchFamily="-112" charset="-128"/>
              </a:rPr>
              <a:t>Ν ο αριθμός των σωματιδίων ανά παλμό (</a:t>
            </a:r>
            <a:r>
              <a:rPr lang="en-US" sz="1800" dirty="0">
                <a:solidFill>
                  <a:schemeClr val="tx2"/>
                </a:solidFill>
                <a:ea typeface="ＭＳ Ｐゴシック" pitchFamily="-112" charset="-128"/>
                <a:cs typeface="ＭＳ Ｐゴシック" pitchFamily="-112" charset="-128"/>
              </a:rPr>
              <a:t>pulse</a:t>
            </a:r>
            <a:r>
              <a:rPr lang="el-GR" sz="1800" dirty="0">
                <a:solidFill>
                  <a:schemeClr val="tx2"/>
                </a:solidFill>
                <a:ea typeface="ＭＳ Ｐゴシック" pitchFamily="-112" charset="-128"/>
                <a:cs typeface="ＭＳ Ｐゴシック" pitchFamily="-112" charset="-128"/>
              </a:rPr>
              <a:t>)</a:t>
            </a:r>
          </a:p>
          <a:p>
            <a:pPr marL="285750" indent="-285750" algn="l"/>
            <a:r>
              <a:rPr lang="el-GR" sz="2200" b="1" dirty="0">
                <a:solidFill>
                  <a:schemeClr val="tx2"/>
                </a:solidFill>
              </a:rPr>
              <a:t>Πηγές ακτινοβολίας σύγχροτρον</a:t>
            </a:r>
          </a:p>
          <a:p>
            <a:pPr marL="685800" lvl="1" indent="-228600" algn="l">
              <a:buClr>
                <a:schemeClr val="accent2"/>
              </a:buClr>
              <a:buFont typeface="Wingdings" pitchFamily="-112" charset="2"/>
              <a:buChar char="¨"/>
            </a:pPr>
            <a:r>
              <a:rPr lang="el-GR" sz="2000" dirty="0">
                <a:solidFill>
                  <a:schemeClr val="tx2"/>
                </a:solidFill>
                <a:ea typeface="ＭＳ Ｐゴシック" pitchFamily="-112" charset="-128"/>
                <a:cs typeface="ＭＳ Ｐゴシック" pitchFamily="-112" charset="-128"/>
              </a:rPr>
              <a:t>Λαμπρότητα (</a:t>
            </a:r>
            <a:r>
              <a:rPr lang="en-US" sz="2000" dirty="0">
                <a:solidFill>
                  <a:schemeClr val="tx2"/>
                </a:solidFill>
                <a:ea typeface="ＭＳ Ｐゴシック" pitchFamily="-112" charset="-128"/>
                <a:cs typeface="ＭＳ Ｐゴシック" pitchFamily="-112" charset="-128"/>
              </a:rPr>
              <a:t>Brightness)</a:t>
            </a:r>
            <a:r>
              <a:rPr lang="el-GR" sz="2000" dirty="0">
                <a:solidFill>
                  <a:schemeClr val="tx2"/>
                </a:solidFill>
                <a:ea typeface="ＭＳ Ｐゴシック" pitchFamily="-112" charset="-128"/>
                <a:cs typeface="ＭＳ Ｐゴシック" pitchFamily="-112" charset="-128"/>
              </a:rPr>
              <a:t>, πυκνότητα φωτονίων</a:t>
            </a:r>
          </a:p>
          <a:p>
            <a:pPr marL="1143000" lvl="2" indent="-228600" algn="l"/>
            <a:r>
              <a:rPr lang="el-GR" sz="1800" dirty="0">
                <a:solidFill>
                  <a:schemeClr val="tx2"/>
                </a:solidFill>
                <a:ea typeface="ＭＳ Ｐゴシック" pitchFamily="-112" charset="-128"/>
                <a:cs typeface="ＭＳ Ｐゴシック" pitchFamily="-112" charset="-128"/>
              </a:rPr>
              <a:t>Ν</a:t>
            </a:r>
            <a:r>
              <a:rPr lang="en-US" sz="1800" baseline="-20000" dirty="0" err="1">
                <a:solidFill>
                  <a:schemeClr val="tx2"/>
                </a:solidFill>
                <a:ea typeface="ＭＳ Ｐゴシック" pitchFamily="-112" charset="-128"/>
                <a:cs typeface="ＭＳ Ｐゴシック" pitchFamily="-112" charset="-128"/>
              </a:rPr>
              <a:t>b</a:t>
            </a:r>
            <a:r>
              <a:rPr lang="el-GR" sz="1800" dirty="0">
                <a:solidFill>
                  <a:schemeClr val="tx2"/>
                </a:solidFill>
                <a:ea typeface="ＭＳ Ｐゴシック" pitchFamily="-112" charset="-128"/>
                <a:cs typeface="ＭＳ Ｐゴシック" pitchFamily="-112" charset="-128"/>
              </a:rPr>
              <a:t> ο αριθμός των φωτονίων</a:t>
            </a:r>
          </a:p>
          <a:p>
            <a:pPr marL="1143000" lvl="2" indent="-228600" algn="l"/>
            <a:r>
              <a:rPr lang="el-GR" sz="1800" dirty="0">
                <a:solidFill>
                  <a:schemeClr val="tx2"/>
                </a:solidFill>
                <a:ea typeface="ＭＳ Ｐゴシック" pitchFamily="-112" charset="-128"/>
                <a:cs typeface="ＭＳ Ｐゴシック" pitchFamily="-112" charset="-128"/>
              </a:rPr>
              <a:t>ε</a:t>
            </a:r>
            <a:r>
              <a:rPr lang="en-US" sz="1800" baseline="-20000" dirty="0" err="1">
                <a:solidFill>
                  <a:schemeClr val="tx2"/>
                </a:solidFill>
                <a:ea typeface="ＭＳ Ｐゴシック" pitchFamily="-112" charset="-128"/>
                <a:cs typeface="ＭＳ Ｐゴシック" pitchFamily="-112" charset="-128"/>
              </a:rPr>
              <a:t>x,y</a:t>
            </a:r>
            <a:r>
              <a:rPr lang="el-GR" sz="1800" dirty="0">
                <a:solidFill>
                  <a:schemeClr val="tx2"/>
                </a:solidFill>
                <a:ea typeface="ＭＳ Ｐゴシック" pitchFamily="-112" charset="-128"/>
                <a:cs typeface="ＭＳ Ｐゴシック" pitchFamily="-112" charset="-128"/>
              </a:rPr>
              <a:t>η οριζόντια και κάθετη εκπεμπτικότητα</a:t>
            </a:r>
          </a:p>
        </p:txBody>
      </p:sp>
      <p:sp>
        <p:nvSpPr>
          <p:cNvPr id="29699" name="Rectangle 2"/>
          <p:cNvSpPr>
            <a:spLocks noChangeArrowheads="1"/>
          </p:cNvSpPr>
          <p:nvPr/>
        </p:nvSpPr>
        <p:spPr bwMode="auto">
          <a:xfrm>
            <a:off x="683568" y="0"/>
            <a:ext cx="785242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>
              <a:buFont typeface="Wingdings" pitchFamily="-112" charset="2"/>
              <a:buNone/>
            </a:pPr>
            <a:r>
              <a:rPr lang="el-GR" sz="3800" dirty="0">
                <a:solidFill>
                  <a:schemeClr val="bg2"/>
                </a:solidFill>
              </a:rPr>
              <a:t>Συντελεστές απόδοσης επιταχυντών</a:t>
            </a:r>
            <a:endParaRPr lang="en-US" sz="3800" dirty="0">
              <a:solidFill>
                <a:schemeClr val="bg2"/>
              </a:solidFill>
            </a:endParaRPr>
          </a:p>
        </p:txBody>
      </p:sp>
      <p:pic>
        <p:nvPicPr>
          <p:cNvPr id="29701" name="Picture 152" descr="txp_fig.bmp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6019800" y="3403054"/>
            <a:ext cx="2971800" cy="4000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pic>
        <p:nvPicPr>
          <p:cNvPr id="29702" name="Picture 158" descr="txp_fig.bmp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7086600" y="5327104"/>
            <a:ext cx="1877877" cy="838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7AA73FE-7FD6-A548-9304-ECF8EC19A2D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72354" y="748625"/>
            <a:ext cx="2192123" cy="889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71080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ChangeArrowheads="1"/>
          </p:cNvSpPr>
          <p:nvPr/>
        </p:nvSpPr>
        <p:spPr bwMode="auto">
          <a:xfrm>
            <a:off x="683568" y="-76200"/>
            <a:ext cx="7776864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>
              <a:buFont typeface="Wingdings" pitchFamily="-112" charset="2"/>
              <a:buNone/>
            </a:pPr>
            <a:r>
              <a:rPr lang="el-GR" sz="2600" dirty="0">
                <a:solidFill>
                  <a:schemeClr val="bg2"/>
                </a:solidFill>
              </a:rPr>
              <a:t>Μεγάλος </a:t>
            </a:r>
            <a:r>
              <a:rPr lang="el-GR" sz="2600" dirty="0" err="1">
                <a:solidFill>
                  <a:schemeClr val="bg2"/>
                </a:solidFill>
              </a:rPr>
              <a:t>Αδρονικός</a:t>
            </a:r>
            <a:r>
              <a:rPr lang="el-GR" sz="2600" dirty="0">
                <a:solidFill>
                  <a:schemeClr val="bg2"/>
                </a:solidFill>
              </a:rPr>
              <a:t> </a:t>
            </a:r>
            <a:r>
              <a:rPr lang="el-GR" sz="2600" dirty="0" err="1">
                <a:solidFill>
                  <a:schemeClr val="bg2"/>
                </a:solidFill>
              </a:rPr>
              <a:t>Συγκρουστήρας</a:t>
            </a:r>
            <a:r>
              <a:rPr lang="el-GR" sz="2600" dirty="0">
                <a:solidFill>
                  <a:schemeClr val="bg2"/>
                </a:solidFill>
              </a:rPr>
              <a:t> (</a:t>
            </a:r>
            <a:r>
              <a:rPr lang="en-US" sz="2600" dirty="0">
                <a:solidFill>
                  <a:schemeClr val="bg2"/>
                </a:solidFill>
              </a:rPr>
              <a:t>LHC - CERN)</a:t>
            </a:r>
          </a:p>
        </p:txBody>
      </p:sp>
      <p:sp>
        <p:nvSpPr>
          <p:cNvPr id="23556" name="Rectangle 3"/>
          <p:cNvSpPr>
            <a:spLocks noChangeArrowheads="1"/>
          </p:cNvSpPr>
          <p:nvPr/>
        </p:nvSpPr>
        <p:spPr bwMode="auto">
          <a:xfrm>
            <a:off x="152400" y="685800"/>
            <a:ext cx="4635624" cy="528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285750" indent="-285750" algn="l"/>
            <a:r>
              <a:rPr lang="el-GR" sz="2000" dirty="0">
                <a:solidFill>
                  <a:schemeClr val="tx2"/>
                </a:solidFill>
              </a:rPr>
              <a:t>Συγκρουστήρας πρωτονίων και ιόντων μολύβδου με </a:t>
            </a:r>
            <a:r>
              <a:rPr lang="el-GR" sz="2000" b="1" dirty="0">
                <a:solidFill>
                  <a:schemeClr val="tx2"/>
                </a:solidFill>
              </a:rPr>
              <a:t>ενέργειες</a:t>
            </a:r>
            <a:r>
              <a:rPr lang="el-GR" sz="2000" dirty="0">
                <a:solidFill>
                  <a:schemeClr val="tx2"/>
                </a:solidFill>
              </a:rPr>
              <a:t> έως </a:t>
            </a:r>
            <a:r>
              <a:rPr lang="el-GR" sz="2000" b="1" dirty="0">
                <a:solidFill>
                  <a:schemeClr val="tx2"/>
                </a:solidFill>
              </a:rPr>
              <a:t>7</a:t>
            </a:r>
            <a:r>
              <a:rPr lang="en-US" sz="2000" b="1" dirty="0">
                <a:solidFill>
                  <a:schemeClr val="tx2"/>
                </a:solidFill>
              </a:rPr>
              <a:t> </a:t>
            </a:r>
            <a:r>
              <a:rPr lang="el-GR" sz="2000" b="1" dirty="0">
                <a:solidFill>
                  <a:schemeClr val="tx2"/>
                </a:solidFill>
              </a:rPr>
              <a:t>Τ</a:t>
            </a:r>
            <a:r>
              <a:rPr lang="fr-FR" sz="2000" b="1" dirty="0">
                <a:solidFill>
                  <a:schemeClr val="tx2"/>
                </a:solidFill>
              </a:rPr>
              <a:t>eV</a:t>
            </a:r>
            <a:endParaRPr lang="en-US" sz="2000" b="1" dirty="0">
              <a:solidFill>
                <a:schemeClr val="tx2"/>
              </a:solidFill>
            </a:endParaRPr>
          </a:p>
          <a:p>
            <a:pPr marL="285750" indent="-285750" algn="l"/>
            <a:r>
              <a:rPr lang="el-GR" sz="2000" dirty="0">
                <a:solidFill>
                  <a:schemeClr val="tx2"/>
                </a:solidFill>
              </a:rPr>
              <a:t>Ο επιταχυντής κατασκευάζεται στην παλιά στοά του </a:t>
            </a:r>
            <a:r>
              <a:rPr lang="fr-FR" sz="2000" dirty="0">
                <a:solidFill>
                  <a:schemeClr val="tx2"/>
                </a:solidFill>
              </a:rPr>
              <a:t>LEP</a:t>
            </a:r>
            <a:r>
              <a:rPr lang="el-GR" sz="2000" dirty="0">
                <a:solidFill>
                  <a:schemeClr val="tx2"/>
                </a:solidFill>
              </a:rPr>
              <a:t>με </a:t>
            </a:r>
            <a:r>
              <a:rPr lang="el-GR" sz="2000" b="1" dirty="0">
                <a:solidFill>
                  <a:schemeClr val="tx2"/>
                </a:solidFill>
              </a:rPr>
              <a:t>περίμετρο 2</a:t>
            </a:r>
            <a:r>
              <a:rPr lang="en-US" sz="2000" b="1" dirty="0">
                <a:solidFill>
                  <a:schemeClr val="tx2"/>
                </a:solidFill>
              </a:rPr>
              <a:t>6.7</a:t>
            </a:r>
            <a:r>
              <a:rPr lang="el-GR" sz="2000" b="1" dirty="0">
                <a:solidFill>
                  <a:schemeClr val="tx2"/>
                </a:solidFill>
              </a:rPr>
              <a:t> </a:t>
            </a:r>
            <a:r>
              <a:rPr lang="en-US" sz="2000" b="1" dirty="0">
                <a:solidFill>
                  <a:schemeClr val="tx2"/>
                </a:solidFill>
              </a:rPr>
              <a:t>km</a:t>
            </a:r>
          </a:p>
          <a:p>
            <a:pPr marL="285750" indent="-285750" algn="l"/>
            <a:r>
              <a:rPr lang="en-US" sz="2000" dirty="0">
                <a:solidFill>
                  <a:schemeClr val="tx2"/>
                </a:solidFill>
              </a:rPr>
              <a:t>H </a:t>
            </a:r>
            <a:r>
              <a:rPr lang="el-GR" sz="2000" dirty="0">
                <a:solidFill>
                  <a:schemeClr val="tx2"/>
                </a:solidFill>
              </a:rPr>
              <a:t>δέσμες περιστρέφονται με αντίθετη φορά οδηγούμενες από</a:t>
            </a:r>
            <a:r>
              <a:rPr lang="en-US" sz="2000" b="1" dirty="0">
                <a:solidFill>
                  <a:schemeClr val="tx2"/>
                </a:solidFill>
              </a:rPr>
              <a:t>1232 </a:t>
            </a:r>
            <a:r>
              <a:rPr lang="el-GR" sz="2000" b="1" dirty="0">
                <a:solidFill>
                  <a:schemeClr val="tx2"/>
                </a:solidFill>
              </a:rPr>
              <a:t>υπεραγώγιμα δίπολα</a:t>
            </a:r>
            <a:r>
              <a:rPr lang="en-US" sz="2000" b="1" dirty="0">
                <a:solidFill>
                  <a:schemeClr val="tx2"/>
                </a:solidFill>
              </a:rPr>
              <a:t>, </a:t>
            </a:r>
            <a:r>
              <a:rPr lang="el-GR" sz="2000" b="1" dirty="0">
                <a:solidFill>
                  <a:schemeClr val="tx2"/>
                </a:solidFill>
              </a:rPr>
              <a:t>μήκους 14.3 </a:t>
            </a:r>
            <a:r>
              <a:rPr lang="en-US" sz="2000" b="1" dirty="0">
                <a:solidFill>
                  <a:schemeClr val="tx2"/>
                </a:solidFill>
              </a:rPr>
              <a:t>m</a:t>
            </a:r>
            <a:r>
              <a:rPr lang="el-GR" sz="2000" dirty="0">
                <a:solidFill>
                  <a:schemeClr val="tx2"/>
                </a:solidFill>
              </a:rPr>
              <a:t>και </a:t>
            </a:r>
            <a:r>
              <a:rPr lang="el-GR" sz="2000" b="1" dirty="0">
                <a:solidFill>
                  <a:schemeClr val="tx2"/>
                </a:solidFill>
              </a:rPr>
              <a:t>μέγιστου πεδίου 8</a:t>
            </a:r>
            <a:r>
              <a:rPr lang="en-US" sz="2000" b="1" dirty="0">
                <a:solidFill>
                  <a:schemeClr val="tx2"/>
                </a:solidFill>
              </a:rPr>
              <a:t> </a:t>
            </a:r>
            <a:r>
              <a:rPr lang="el-GR" sz="2000" b="1" dirty="0">
                <a:solidFill>
                  <a:schemeClr val="tx2"/>
                </a:solidFill>
              </a:rPr>
              <a:t>Τ</a:t>
            </a:r>
            <a:endParaRPr lang="en-US" sz="2000" b="1" dirty="0">
              <a:solidFill>
                <a:schemeClr val="tx2"/>
              </a:solidFill>
            </a:endParaRPr>
          </a:p>
          <a:p>
            <a:pPr marL="285750" indent="-285750" algn="l"/>
            <a:r>
              <a:rPr lang="el-GR" sz="2000" dirty="0">
                <a:solidFill>
                  <a:schemeClr val="tx2"/>
                </a:solidFill>
              </a:rPr>
              <a:t>Υπάρχουν 8 σημεία αλληλεπίδρασης, στα μισά από τα οποία είναι τοποθετημένοι οι ανιχνευτές</a:t>
            </a:r>
            <a:r>
              <a:rPr lang="el-GR" sz="2000" b="1" dirty="0">
                <a:solidFill>
                  <a:schemeClr val="tx2"/>
                </a:solidFill>
              </a:rPr>
              <a:t> 4 κύριων πειραμάτων </a:t>
            </a:r>
            <a:r>
              <a:rPr lang="el-GR" sz="2000" dirty="0">
                <a:solidFill>
                  <a:schemeClr val="tx2"/>
                </a:solidFill>
              </a:rPr>
              <a:t>(</a:t>
            </a:r>
            <a:r>
              <a:rPr lang="en-US" sz="2000" dirty="0">
                <a:solidFill>
                  <a:schemeClr val="tx2"/>
                </a:solidFill>
              </a:rPr>
              <a:t>ATLAS, CMS, ALICE, LHC-B</a:t>
            </a:r>
            <a:r>
              <a:rPr lang="el-GR" sz="2000" dirty="0">
                <a:solidFill>
                  <a:schemeClr val="tx2"/>
                </a:solidFill>
              </a:rPr>
              <a:t>)</a:t>
            </a:r>
            <a:endParaRPr lang="en-US" sz="2000" dirty="0">
              <a:solidFill>
                <a:schemeClr val="tx2"/>
              </a:solidFill>
            </a:endParaRPr>
          </a:p>
          <a:p>
            <a:pPr marL="285750" indent="-285750" algn="l"/>
            <a:r>
              <a:rPr lang="el-GR" sz="2000" dirty="0">
                <a:solidFill>
                  <a:schemeClr val="tx2"/>
                </a:solidFill>
              </a:rPr>
              <a:t>Ο κύριος σκοπός του επιταχυντή είναι η παραγωγή, ανίχνευση και μελέτη</a:t>
            </a:r>
            <a:r>
              <a:rPr lang="el-GR" sz="2000" b="1" dirty="0">
                <a:solidFill>
                  <a:schemeClr val="tx2"/>
                </a:solidFill>
              </a:rPr>
              <a:t> </a:t>
            </a:r>
            <a:r>
              <a:rPr lang="el-GR" sz="2000" b="1" dirty="0" err="1">
                <a:solidFill>
                  <a:schemeClr val="tx2"/>
                </a:solidFill>
              </a:rPr>
              <a:t>μποζονίων</a:t>
            </a:r>
            <a:r>
              <a:rPr lang="el-GR" sz="2000" b="1" dirty="0">
                <a:solidFill>
                  <a:schemeClr val="tx2"/>
                </a:solidFill>
              </a:rPr>
              <a:t> </a:t>
            </a:r>
            <a:r>
              <a:rPr lang="en-US" sz="2000" b="1" dirty="0">
                <a:solidFill>
                  <a:schemeClr val="tx2"/>
                </a:solidFill>
              </a:rPr>
              <a:t>Higgs</a:t>
            </a:r>
            <a:r>
              <a:rPr lang="el-GR" sz="2000" b="1" dirty="0">
                <a:solidFill>
                  <a:schemeClr val="tx2"/>
                </a:solidFill>
              </a:rPr>
              <a:t> (Βραβείο Νόμπελ 2013)</a:t>
            </a:r>
            <a:endParaRPr lang="en-US" sz="2000" dirty="0">
              <a:solidFill>
                <a:schemeClr val="tx2"/>
              </a:solidFill>
            </a:endParaRPr>
          </a:p>
        </p:txBody>
      </p:sp>
      <p:pic>
        <p:nvPicPr>
          <p:cNvPr id="23557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19600" y="3575050"/>
            <a:ext cx="4724400" cy="32829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graphicFrame>
        <p:nvGraphicFramePr>
          <p:cNvPr id="23554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29357555"/>
              </p:ext>
            </p:extLst>
          </p:nvPr>
        </p:nvGraphicFramePr>
        <p:xfrm>
          <a:off x="4777722" y="685800"/>
          <a:ext cx="4376580" cy="25412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064" name="Photo Editor Photo" r:id="rId4" imgW="3977985" imgH="3977985" progId="">
                  <p:embed/>
                </p:oleObj>
              </mc:Choice>
              <mc:Fallback>
                <p:oleObj name="Photo Editor Photo" r:id="rId4" imgW="3977985" imgH="3977985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77722" y="685800"/>
                        <a:ext cx="4376580" cy="254124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12700" cap="sq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0" name="Rectangle 2"/>
          <p:cNvSpPr>
            <a:spLocks noChangeArrowheads="1"/>
          </p:cNvSpPr>
          <p:nvPr/>
        </p:nvSpPr>
        <p:spPr bwMode="auto">
          <a:xfrm>
            <a:off x="539552" y="0"/>
            <a:ext cx="822344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>
              <a:buFont typeface="Wingdings" pitchFamily="-112" charset="2"/>
              <a:buNone/>
            </a:pPr>
            <a:r>
              <a:rPr lang="el-GR" dirty="0">
                <a:solidFill>
                  <a:schemeClr val="bg2"/>
                </a:solidFill>
              </a:rPr>
              <a:t>Σχετικιστικός </a:t>
            </a:r>
            <a:r>
              <a:rPr lang="el-GR" dirty="0" err="1">
                <a:solidFill>
                  <a:schemeClr val="bg2"/>
                </a:solidFill>
              </a:rPr>
              <a:t>Συγκρουστήρας</a:t>
            </a:r>
            <a:r>
              <a:rPr lang="el-GR" dirty="0">
                <a:solidFill>
                  <a:schemeClr val="bg2"/>
                </a:solidFill>
              </a:rPr>
              <a:t> </a:t>
            </a:r>
            <a:r>
              <a:rPr lang="el-GR" dirty="0" err="1">
                <a:solidFill>
                  <a:schemeClr val="bg2"/>
                </a:solidFill>
              </a:rPr>
              <a:t>Βαρέων</a:t>
            </a:r>
            <a:r>
              <a:rPr lang="el-GR" dirty="0">
                <a:solidFill>
                  <a:schemeClr val="bg2"/>
                </a:solidFill>
              </a:rPr>
              <a:t> Ιόντων (</a:t>
            </a:r>
            <a:r>
              <a:rPr lang="en-US" dirty="0">
                <a:solidFill>
                  <a:schemeClr val="bg2"/>
                </a:solidFill>
              </a:rPr>
              <a:t>RHIC – BNL)</a:t>
            </a:r>
          </a:p>
        </p:txBody>
      </p:sp>
      <p:sp>
        <p:nvSpPr>
          <p:cNvPr id="24581" name="Rectangle 4"/>
          <p:cNvSpPr>
            <a:spLocks noChangeArrowheads="1"/>
          </p:cNvSpPr>
          <p:nvPr/>
        </p:nvSpPr>
        <p:spPr bwMode="auto">
          <a:xfrm>
            <a:off x="152400" y="685800"/>
            <a:ext cx="4203576" cy="528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285750" indent="-285750" algn="l"/>
            <a:r>
              <a:rPr lang="el-GR" sz="2000" dirty="0">
                <a:solidFill>
                  <a:schemeClr val="tx2"/>
                </a:solidFill>
              </a:rPr>
              <a:t>Συγκρουστήρας ιόντων χρυσού, χαλκού και πολωμένων πρωτονίων με </a:t>
            </a:r>
            <a:r>
              <a:rPr lang="el-GR" sz="2000" b="1" dirty="0">
                <a:solidFill>
                  <a:schemeClr val="tx2"/>
                </a:solidFill>
              </a:rPr>
              <a:t>ενέργειες</a:t>
            </a:r>
            <a:r>
              <a:rPr lang="el-GR" sz="2000" dirty="0">
                <a:solidFill>
                  <a:schemeClr val="tx2"/>
                </a:solidFill>
              </a:rPr>
              <a:t> έως </a:t>
            </a:r>
            <a:r>
              <a:rPr lang="el-GR" sz="2000" b="1" dirty="0">
                <a:solidFill>
                  <a:schemeClr val="tx2"/>
                </a:solidFill>
              </a:rPr>
              <a:t>100 </a:t>
            </a:r>
            <a:r>
              <a:rPr lang="fr-FR" sz="2000" b="1" dirty="0" err="1">
                <a:solidFill>
                  <a:schemeClr val="tx2"/>
                </a:solidFill>
              </a:rPr>
              <a:t>GeV</a:t>
            </a:r>
            <a:r>
              <a:rPr lang="el-GR" sz="2000" b="1" dirty="0">
                <a:solidFill>
                  <a:schemeClr val="tx2"/>
                </a:solidFill>
              </a:rPr>
              <a:t>/πυρήνα</a:t>
            </a:r>
            <a:endParaRPr lang="en-US" sz="2000" b="1" dirty="0">
              <a:solidFill>
                <a:schemeClr val="tx2"/>
              </a:solidFill>
            </a:endParaRPr>
          </a:p>
          <a:p>
            <a:pPr marL="285750" indent="-285750" algn="l"/>
            <a:r>
              <a:rPr lang="el-GR" sz="2000" dirty="0">
                <a:solidFill>
                  <a:schemeClr val="tx2"/>
                </a:solidFill>
              </a:rPr>
              <a:t>Η δέσμες περιστρέφονται με αντίθετη φορά σ’ένα</a:t>
            </a:r>
            <a:r>
              <a:rPr lang="el-GR" sz="2000" b="1" dirty="0">
                <a:solidFill>
                  <a:schemeClr val="tx2"/>
                </a:solidFill>
              </a:rPr>
              <a:t> δακτύλιο αποθήκευσης 2.4 μιλίων (~4 </a:t>
            </a:r>
            <a:r>
              <a:rPr lang="en-US" sz="2000" b="1" dirty="0">
                <a:solidFill>
                  <a:schemeClr val="tx2"/>
                </a:solidFill>
              </a:rPr>
              <a:t>km)</a:t>
            </a:r>
            <a:r>
              <a:rPr lang="el-GR" sz="2000" dirty="0">
                <a:solidFill>
                  <a:schemeClr val="tx2"/>
                </a:solidFill>
              </a:rPr>
              <a:t>οδηγούμενες από</a:t>
            </a:r>
            <a:r>
              <a:rPr lang="el-GR" sz="2000" b="1" dirty="0">
                <a:solidFill>
                  <a:schemeClr val="tx2"/>
                </a:solidFill>
              </a:rPr>
              <a:t> 1740 υπεραγώγιμα δίπολα</a:t>
            </a:r>
            <a:endParaRPr lang="en-US" sz="2000" b="1" dirty="0">
              <a:solidFill>
                <a:schemeClr val="tx2"/>
              </a:solidFill>
            </a:endParaRPr>
          </a:p>
          <a:p>
            <a:pPr marL="285750" indent="-285750" algn="l"/>
            <a:r>
              <a:rPr lang="el-GR" sz="2000" dirty="0">
                <a:solidFill>
                  <a:schemeClr val="tx2"/>
                </a:solidFill>
              </a:rPr>
              <a:t>Οι δέσμες συγκρούονται σε 6 σημεία στα 4 από τα οποία είναι τοποθετημένοι οι ανιχνευτές</a:t>
            </a:r>
            <a:r>
              <a:rPr lang="el-GR" sz="2000" b="1" dirty="0">
                <a:solidFill>
                  <a:schemeClr val="tx2"/>
                </a:solidFill>
              </a:rPr>
              <a:t> 4 κύριων πειραμάτων </a:t>
            </a:r>
            <a:r>
              <a:rPr lang="el-GR" sz="2000" dirty="0">
                <a:solidFill>
                  <a:schemeClr val="tx2"/>
                </a:solidFill>
              </a:rPr>
              <a:t>(</a:t>
            </a:r>
            <a:r>
              <a:rPr lang="en-US" sz="2000" dirty="0">
                <a:solidFill>
                  <a:schemeClr val="tx2"/>
                </a:solidFill>
              </a:rPr>
              <a:t>BRAHMS, PHENIX, PHOBOS, STAR</a:t>
            </a:r>
            <a:r>
              <a:rPr lang="el-GR" sz="2000" dirty="0">
                <a:solidFill>
                  <a:schemeClr val="tx2"/>
                </a:solidFill>
              </a:rPr>
              <a:t>)</a:t>
            </a:r>
            <a:endParaRPr lang="en-US" sz="2000" dirty="0">
              <a:solidFill>
                <a:schemeClr val="tx2"/>
              </a:solidFill>
            </a:endParaRPr>
          </a:p>
          <a:p>
            <a:pPr marL="285750" indent="-285750" algn="l"/>
            <a:r>
              <a:rPr lang="el-GR" sz="2000" dirty="0">
                <a:solidFill>
                  <a:schemeClr val="tx2"/>
                </a:solidFill>
              </a:rPr>
              <a:t>Ο κύριος σκοπός του επιταχυντή είναι η παραγωγή, ανίχνευση και μελέτη</a:t>
            </a:r>
            <a:r>
              <a:rPr lang="el-GR" sz="2000" b="1" dirty="0">
                <a:solidFill>
                  <a:schemeClr val="tx2"/>
                </a:solidFill>
              </a:rPr>
              <a:t> πλάσματος </a:t>
            </a:r>
            <a:r>
              <a:rPr lang="en-US" sz="2000" b="1" dirty="0">
                <a:solidFill>
                  <a:schemeClr val="tx2"/>
                </a:solidFill>
              </a:rPr>
              <a:t>quark</a:t>
            </a:r>
            <a:r>
              <a:rPr lang="el-GR" sz="2000" b="1" dirty="0">
                <a:solidFill>
                  <a:schemeClr val="tx2"/>
                </a:solidFill>
              </a:rPr>
              <a:t> – </a:t>
            </a:r>
            <a:r>
              <a:rPr lang="el-GR" sz="2000" b="1" dirty="0" err="1">
                <a:solidFill>
                  <a:schemeClr val="tx2"/>
                </a:solidFill>
              </a:rPr>
              <a:t>γλουονίων</a:t>
            </a:r>
            <a:r>
              <a:rPr lang="el-GR" sz="2000" b="1" dirty="0">
                <a:solidFill>
                  <a:schemeClr val="tx2"/>
                </a:solidFill>
              </a:rPr>
              <a:t> </a:t>
            </a:r>
            <a:r>
              <a:rPr lang="el-GR" sz="2000" dirty="0">
                <a:solidFill>
                  <a:schemeClr val="tx2"/>
                </a:solidFill>
              </a:rPr>
              <a:t>(όπως και στον </a:t>
            </a:r>
            <a:r>
              <a:rPr lang="en-US" sz="2000" dirty="0">
                <a:solidFill>
                  <a:schemeClr val="tx2"/>
                </a:solidFill>
              </a:rPr>
              <a:t>LHC</a:t>
            </a:r>
            <a:r>
              <a:rPr lang="el-GR" sz="2000" dirty="0">
                <a:solidFill>
                  <a:schemeClr val="tx2"/>
                </a:solidFill>
              </a:rPr>
              <a:t> – πείραμα </a:t>
            </a:r>
            <a:r>
              <a:rPr lang="en-US" sz="2000" dirty="0">
                <a:solidFill>
                  <a:schemeClr val="tx2"/>
                </a:solidFill>
              </a:rPr>
              <a:t>ALICE)</a:t>
            </a:r>
            <a:endParaRPr lang="en-US" sz="2000" b="1" dirty="0">
              <a:solidFill>
                <a:schemeClr val="tx2"/>
              </a:solidFill>
            </a:endParaRPr>
          </a:p>
        </p:txBody>
      </p:sp>
      <p:graphicFrame>
        <p:nvGraphicFramePr>
          <p:cNvPr id="24578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71115440"/>
              </p:ext>
            </p:extLst>
          </p:nvPr>
        </p:nvGraphicFramePr>
        <p:xfrm>
          <a:off x="4283968" y="900484"/>
          <a:ext cx="4860032" cy="32630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595" name="Photo Editor Photo" r:id="rId3" imgW="5334462" imgH="3580952" progId="">
                  <p:embed/>
                </p:oleObj>
              </mc:Choice>
              <mc:Fallback>
                <p:oleObj name="Photo Editor Photo" r:id="rId3" imgW="5334462" imgH="3580952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83968" y="900484"/>
                        <a:ext cx="4860032" cy="326303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12700" cap="sq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579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08120790"/>
              </p:ext>
            </p:extLst>
          </p:nvPr>
        </p:nvGraphicFramePr>
        <p:xfrm>
          <a:off x="5292080" y="4265882"/>
          <a:ext cx="3153544" cy="25921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596" name="Photo Editor Photo" r:id="rId5" imgW="3809524" imgH="3132091" progId="">
                  <p:embed/>
                </p:oleObj>
              </mc:Choice>
              <mc:Fallback>
                <p:oleObj name="Photo Editor Photo" r:id="rId5" imgW="3809524" imgH="3132091" progId="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92080" y="4265882"/>
                        <a:ext cx="3153544" cy="259211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12700" cap="sq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4" name="Rectangle 2"/>
          <p:cNvSpPr>
            <a:spLocks noChangeArrowheads="1"/>
          </p:cNvSpPr>
          <p:nvPr/>
        </p:nvSpPr>
        <p:spPr bwMode="auto">
          <a:xfrm>
            <a:off x="395536" y="-76200"/>
            <a:ext cx="8208912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>
              <a:buFont typeface="Wingdings" pitchFamily="-112" charset="2"/>
              <a:buNone/>
            </a:pPr>
            <a:r>
              <a:rPr lang="el-GR" sz="2600" dirty="0">
                <a:solidFill>
                  <a:schemeClr val="bg2"/>
                </a:solidFill>
              </a:rPr>
              <a:t>Ευρωπαϊκή Εγκατάσταση Ακτινοβολίας </a:t>
            </a:r>
            <a:r>
              <a:rPr lang="el-GR" sz="2600" dirty="0" err="1">
                <a:solidFill>
                  <a:schemeClr val="bg2"/>
                </a:solidFill>
              </a:rPr>
              <a:t>Συγχρότρου</a:t>
            </a:r>
            <a:r>
              <a:rPr lang="el-GR" sz="2600" dirty="0">
                <a:solidFill>
                  <a:schemeClr val="bg2"/>
                </a:solidFill>
              </a:rPr>
              <a:t> (</a:t>
            </a:r>
            <a:r>
              <a:rPr lang="en-US" sz="2600" dirty="0">
                <a:solidFill>
                  <a:schemeClr val="bg2"/>
                </a:solidFill>
              </a:rPr>
              <a:t>ESRF)</a:t>
            </a:r>
          </a:p>
        </p:txBody>
      </p:sp>
      <p:graphicFrame>
        <p:nvGraphicFramePr>
          <p:cNvPr id="25602" name="Object 2"/>
          <p:cNvGraphicFramePr>
            <a:graphicFrameLocks noChangeAspect="1"/>
          </p:cNvGraphicFramePr>
          <p:nvPr/>
        </p:nvGraphicFramePr>
        <p:xfrm>
          <a:off x="5410200" y="1447800"/>
          <a:ext cx="3733800" cy="2635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19" name="Photo Editor Photo" r:id="rId3" imgW="2438095" imgH="1722269" progId="">
                  <p:embed/>
                </p:oleObj>
              </mc:Choice>
              <mc:Fallback>
                <p:oleObj name="Photo Editor Photo" r:id="rId3" imgW="2438095" imgH="1722269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10200" y="1447800"/>
                        <a:ext cx="3733800" cy="2635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605" name="Rectangle 4"/>
          <p:cNvSpPr>
            <a:spLocks noChangeArrowheads="1"/>
          </p:cNvSpPr>
          <p:nvPr/>
        </p:nvSpPr>
        <p:spPr bwMode="auto">
          <a:xfrm>
            <a:off x="228600" y="685800"/>
            <a:ext cx="5279504" cy="5516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285750" indent="-285750" algn="l"/>
            <a:r>
              <a:rPr lang="el-GR" sz="1800" dirty="0">
                <a:solidFill>
                  <a:schemeClr val="tx2"/>
                </a:solidFill>
              </a:rPr>
              <a:t>Η </a:t>
            </a:r>
            <a:r>
              <a:rPr lang="el-GR" sz="1800" b="1" dirty="0">
                <a:solidFill>
                  <a:schemeClr val="tx2"/>
                </a:solidFill>
              </a:rPr>
              <a:t>πρώτη</a:t>
            </a:r>
            <a:r>
              <a:rPr lang="el-GR" sz="1800" dirty="0">
                <a:solidFill>
                  <a:schemeClr val="tx2"/>
                </a:solidFill>
              </a:rPr>
              <a:t> και </a:t>
            </a:r>
            <a:r>
              <a:rPr lang="el-GR" sz="1800" b="1" dirty="0">
                <a:solidFill>
                  <a:schemeClr val="tx2"/>
                </a:solidFill>
              </a:rPr>
              <a:t>πιό λαμπρή</a:t>
            </a:r>
            <a:r>
              <a:rPr lang="el-GR" sz="1800" dirty="0">
                <a:solidFill>
                  <a:schemeClr val="tx2"/>
                </a:solidFill>
              </a:rPr>
              <a:t> πηγή ακτινοβολίας σύγχροτρον 3ης γενιάς στην Ευρώπη </a:t>
            </a:r>
            <a:endParaRPr lang="en-US" sz="1800" dirty="0">
              <a:solidFill>
                <a:schemeClr val="tx2"/>
              </a:solidFill>
            </a:endParaRPr>
          </a:p>
          <a:p>
            <a:pPr marL="285750" indent="-285750" algn="l"/>
            <a:r>
              <a:rPr lang="el-GR" sz="1800" b="1" dirty="0">
                <a:solidFill>
                  <a:schemeClr val="tx2"/>
                </a:solidFill>
              </a:rPr>
              <a:t>50 πειραματικές γραμμές δέσμεων</a:t>
            </a:r>
            <a:r>
              <a:rPr lang="el-GR" sz="1800" dirty="0">
                <a:solidFill>
                  <a:schemeClr val="tx2"/>
                </a:solidFill>
              </a:rPr>
              <a:t> που χρησιμοποιούν «σκληρές» ακτίνες Χ παραγόμενες από παρεμβολικές μαγνητικές διατάξης (μαγνητικούς ενισχυτές και κυμματιστές) και διπολικούς μαγνήτες</a:t>
            </a:r>
            <a:endParaRPr lang="en-US" sz="1800" dirty="0">
              <a:solidFill>
                <a:schemeClr val="tx2"/>
              </a:solidFill>
            </a:endParaRPr>
          </a:p>
          <a:p>
            <a:pPr marL="285750" indent="-285750" algn="l"/>
            <a:r>
              <a:rPr lang="el-GR" sz="1800" b="1" dirty="0">
                <a:solidFill>
                  <a:schemeClr val="tx2"/>
                </a:solidFill>
              </a:rPr>
              <a:t>3500 χρήστες/χρόνο </a:t>
            </a:r>
            <a:r>
              <a:rPr lang="el-GR" sz="1800" dirty="0">
                <a:solidFill>
                  <a:schemeClr val="tx2"/>
                </a:solidFill>
              </a:rPr>
              <a:t>από</a:t>
            </a:r>
            <a:r>
              <a:rPr lang="el-GR" sz="1800" b="1" dirty="0">
                <a:solidFill>
                  <a:schemeClr val="tx2"/>
                </a:solidFill>
              </a:rPr>
              <a:t> 14 κράτη μέλη </a:t>
            </a:r>
            <a:r>
              <a:rPr lang="el-GR" sz="1800" dirty="0">
                <a:solidFill>
                  <a:schemeClr val="tx2"/>
                </a:solidFill>
              </a:rPr>
              <a:t>εκτελούν πειράματα φασματοσκοπίας  ακτίνων Χ για επιστήμη των υλικών, χημεία, βιολογία, γεωλογία, ιατρική, αρχαιομετρία, κ.α.</a:t>
            </a:r>
            <a:endParaRPr lang="en-US" sz="1800" dirty="0">
              <a:solidFill>
                <a:schemeClr val="tx2"/>
              </a:solidFill>
            </a:endParaRPr>
          </a:p>
          <a:p>
            <a:pPr marL="285750" indent="-285750" algn="l"/>
            <a:r>
              <a:rPr lang="el-GR" sz="1800" dirty="0">
                <a:solidFill>
                  <a:schemeClr val="tx2"/>
                </a:solidFill>
              </a:rPr>
              <a:t>Το σύμπλεγμα περιλαμβάνει ένα </a:t>
            </a:r>
            <a:r>
              <a:rPr lang="el-GR" sz="1800" b="1" dirty="0">
                <a:solidFill>
                  <a:schemeClr val="tx2"/>
                </a:solidFill>
              </a:rPr>
              <a:t>γραμμικο επιταχυντή ηλεκτρονίων</a:t>
            </a:r>
            <a:r>
              <a:rPr lang="el-GR" sz="1800" dirty="0">
                <a:solidFill>
                  <a:schemeClr val="tx2"/>
                </a:solidFill>
              </a:rPr>
              <a:t>, ένα </a:t>
            </a:r>
            <a:r>
              <a:rPr lang="el-GR" sz="1800" b="1" dirty="0">
                <a:solidFill>
                  <a:schemeClr val="tx2"/>
                </a:solidFill>
              </a:rPr>
              <a:t>300 μέτρων ενισχυτικό σύγχροτρο</a:t>
            </a:r>
            <a:r>
              <a:rPr lang="el-GR" sz="1800" dirty="0">
                <a:solidFill>
                  <a:schemeClr val="tx2"/>
                </a:solidFill>
              </a:rPr>
              <a:t> και </a:t>
            </a:r>
            <a:r>
              <a:rPr lang="el-GR" sz="1800" b="1" dirty="0">
                <a:solidFill>
                  <a:schemeClr val="tx2"/>
                </a:solidFill>
              </a:rPr>
              <a:t>ένα δακτύλιο αποθήκευσης, 844 μέτρων</a:t>
            </a:r>
            <a:r>
              <a:rPr lang="el-GR" sz="1800" dirty="0">
                <a:solidFill>
                  <a:schemeClr val="tx2"/>
                </a:solidFill>
              </a:rPr>
              <a:t>.</a:t>
            </a:r>
          </a:p>
          <a:p>
            <a:pPr marL="285750" indent="-285750" algn="l"/>
            <a:r>
              <a:rPr lang="en-US" sz="1800" dirty="0">
                <a:solidFill>
                  <a:schemeClr val="tx2"/>
                </a:solidFill>
              </a:rPr>
              <a:t>O </a:t>
            </a:r>
            <a:r>
              <a:rPr lang="el-GR" sz="1800" dirty="0">
                <a:solidFill>
                  <a:schemeClr val="tx2"/>
                </a:solidFill>
              </a:rPr>
              <a:t>δακτύλιο</a:t>
            </a:r>
            <a:r>
              <a:rPr lang="en-US" sz="1800" dirty="0">
                <a:solidFill>
                  <a:schemeClr val="tx2"/>
                </a:solidFill>
              </a:rPr>
              <a:t>s</a:t>
            </a:r>
            <a:r>
              <a:rPr lang="el-GR" sz="1800" dirty="0">
                <a:solidFill>
                  <a:schemeClr val="tx2"/>
                </a:solidFill>
              </a:rPr>
              <a:t> αποθήκευσης παρουσιάζει </a:t>
            </a:r>
            <a:r>
              <a:rPr lang="el-GR" sz="1800" b="1" dirty="0">
                <a:solidFill>
                  <a:schemeClr val="tx2"/>
                </a:solidFill>
              </a:rPr>
              <a:t>διαθεσιμότητα ρεκόρ της τάξεως του 98%</a:t>
            </a:r>
            <a:r>
              <a:rPr lang="el-GR" sz="1800" dirty="0">
                <a:solidFill>
                  <a:schemeClr val="tx2"/>
                </a:solidFill>
              </a:rPr>
              <a:t>με </a:t>
            </a:r>
            <a:r>
              <a:rPr lang="el-GR" sz="1800" b="1" dirty="0">
                <a:solidFill>
                  <a:schemeClr val="tx2"/>
                </a:solidFill>
              </a:rPr>
              <a:t>μέσο χρόνο μεταξύ διακοπών άνω των 2 ημερών</a:t>
            </a:r>
          </a:p>
          <a:p>
            <a:pPr marL="285750" indent="-285750" algn="l"/>
            <a:r>
              <a:rPr lang="el-GR" sz="1800" dirty="0">
                <a:solidFill>
                  <a:schemeClr val="tx2"/>
                </a:solidFill>
              </a:rPr>
              <a:t>Αναβάθμιση του πλέγματος για </a:t>
            </a:r>
            <a:r>
              <a:rPr lang="el-GR" sz="1800" b="1" dirty="0">
                <a:solidFill>
                  <a:schemeClr val="tx2"/>
                </a:solidFill>
              </a:rPr>
              <a:t>μικρότερες</a:t>
            </a:r>
            <a:r>
              <a:rPr lang="el-GR" sz="1800" dirty="0">
                <a:solidFill>
                  <a:schemeClr val="tx2"/>
                </a:solidFill>
              </a:rPr>
              <a:t> </a:t>
            </a:r>
            <a:r>
              <a:rPr lang="el-GR" sz="1800" b="1" dirty="0" err="1">
                <a:solidFill>
                  <a:schemeClr val="tx2"/>
                </a:solidFill>
              </a:rPr>
              <a:t>εκπεμπτικότητες</a:t>
            </a:r>
            <a:r>
              <a:rPr lang="el-GR" sz="1800" dirty="0">
                <a:solidFill>
                  <a:schemeClr val="tx2"/>
                </a:solidFill>
              </a:rPr>
              <a:t> (λαμπρότητα) </a:t>
            </a:r>
            <a:r>
              <a:rPr lang="el-GR" sz="1800" b="1" dirty="0">
                <a:solidFill>
                  <a:schemeClr val="tx2"/>
                </a:solidFill>
              </a:rPr>
              <a:t> </a:t>
            </a:r>
            <a:endParaRPr lang="en-US" sz="1800" b="1" dirty="0">
              <a:solidFill>
                <a:schemeClr val="tx2"/>
              </a:solidFill>
            </a:endParaRPr>
          </a:p>
        </p:txBody>
      </p:sp>
      <p:graphicFrame>
        <p:nvGraphicFramePr>
          <p:cNvPr id="25603" name="Object 3"/>
          <p:cNvGraphicFramePr>
            <a:graphicFrameLocks noChangeAspect="1"/>
          </p:cNvGraphicFramePr>
          <p:nvPr/>
        </p:nvGraphicFramePr>
        <p:xfrm>
          <a:off x="5410200" y="4156075"/>
          <a:ext cx="3733800" cy="2181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20" name="Photo Editor Photo" r:id="rId5" imgW="4305673" imgH="2514818" progId="">
                  <p:embed/>
                </p:oleObj>
              </mc:Choice>
              <mc:Fallback>
                <p:oleObj name="Photo Editor Photo" r:id="rId5" imgW="4305673" imgH="2514818" progId="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10200" y="4156075"/>
                        <a:ext cx="3733800" cy="2181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2"/>
          <p:cNvSpPr>
            <a:spLocks noChangeArrowheads="1"/>
          </p:cNvSpPr>
          <p:nvPr/>
        </p:nvSpPr>
        <p:spPr bwMode="auto">
          <a:xfrm>
            <a:off x="539552" y="152400"/>
            <a:ext cx="792088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>
              <a:buFont typeface="Wingdings" pitchFamily="-112" charset="2"/>
              <a:buNone/>
            </a:pPr>
            <a:r>
              <a:rPr lang="el-GR" sz="3200" dirty="0">
                <a:solidFill>
                  <a:schemeClr val="bg2"/>
                </a:solidFill>
              </a:rPr>
              <a:t>Πηγή Νετρονίων Διάσπασης (</a:t>
            </a:r>
            <a:r>
              <a:rPr lang="en-US" sz="3200" dirty="0">
                <a:solidFill>
                  <a:schemeClr val="bg2"/>
                </a:solidFill>
              </a:rPr>
              <a:t>SNS - ORNL)</a:t>
            </a:r>
          </a:p>
        </p:txBody>
      </p:sp>
      <p:sp>
        <p:nvSpPr>
          <p:cNvPr id="26628" name="Rectangle 3"/>
          <p:cNvSpPr>
            <a:spLocks noChangeArrowheads="1"/>
          </p:cNvSpPr>
          <p:nvPr/>
        </p:nvSpPr>
        <p:spPr bwMode="auto">
          <a:xfrm>
            <a:off x="228600" y="655638"/>
            <a:ext cx="4343400" cy="544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285750" indent="-285750" algn="l"/>
            <a:r>
              <a:rPr lang="el-GR" sz="2000" dirty="0">
                <a:solidFill>
                  <a:schemeClr val="tx2"/>
                </a:solidFill>
              </a:rPr>
              <a:t>Επιστημονικό έργο συνεργασίας 6 εργαστηρίων (</a:t>
            </a:r>
            <a:r>
              <a:rPr lang="en-US" sz="2000" dirty="0">
                <a:solidFill>
                  <a:schemeClr val="tx2"/>
                </a:solidFill>
              </a:rPr>
              <a:t>LBNL, LANL, JLAB, BNL, ANL</a:t>
            </a:r>
            <a:r>
              <a:rPr lang="el-GR" sz="2000" dirty="0">
                <a:solidFill>
                  <a:schemeClr val="tx2"/>
                </a:solidFill>
              </a:rPr>
              <a:t>,</a:t>
            </a:r>
            <a:r>
              <a:rPr lang="en-US" sz="2000" dirty="0">
                <a:solidFill>
                  <a:schemeClr val="tx2"/>
                </a:solidFill>
              </a:rPr>
              <a:t> ORNL)</a:t>
            </a:r>
            <a:endParaRPr lang="el-GR" sz="2000" dirty="0">
              <a:solidFill>
                <a:schemeClr val="tx2"/>
              </a:solidFill>
            </a:endParaRPr>
          </a:p>
          <a:p>
            <a:pPr marL="285750" indent="-285750" algn="l"/>
            <a:r>
              <a:rPr lang="el-GR" sz="2000" dirty="0">
                <a:solidFill>
                  <a:schemeClr val="tx2"/>
                </a:solidFill>
              </a:rPr>
              <a:t>Η Πηγή Νετρονίων </a:t>
            </a:r>
            <a:r>
              <a:rPr lang="el-GR" sz="2000" dirty="0" err="1">
                <a:solidFill>
                  <a:schemeClr val="tx2"/>
                </a:solidFill>
              </a:rPr>
              <a:t>κατα</a:t>
            </a:r>
            <a:r>
              <a:rPr lang="el-GR" sz="2000" dirty="0">
                <a:solidFill>
                  <a:schemeClr val="tx2"/>
                </a:solidFill>
              </a:rPr>
              <a:t> διάσπαση με ισχύ </a:t>
            </a:r>
            <a:r>
              <a:rPr lang="el-GR" sz="2000" b="1" dirty="0">
                <a:solidFill>
                  <a:schemeClr val="tx2"/>
                </a:solidFill>
              </a:rPr>
              <a:t>1.4 Μ</a:t>
            </a:r>
            <a:r>
              <a:rPr lang="en-US" sz="2000" b="1" dirty="0">
                <a:solidFill>
                  <a:schemeClr val="tx2"/>
                </a:solidFill>
              </a:rPr>
              <a:t>W</a:t>
            </a:r>
            <a:r>
              <a:rPr lang="el-GR" sz="2000" dirty="0">
                <a:solidFill>
                  <a:schemeClr val="tx2"/>
                </a:solidFill>
              </a:rPr>
              <a:t>(8 φορές μεγαλύτερη από την </a:t>
            </a:r>
            <a:r>
              <a:rPr lang="en-US" sz="2000" dirty="0">
                <a:solidFill>
                  <a:schemeClr val="tx2"/>
                </a:solidFill>
              </a:rPr>
              <a:t>ISIS)</a:t>
            </a:r>
          </a:p>
          <a:p>
            <a:pPr marL="285750" indent="-285750" algn="l"/>
            <a:r>
              <a:rPr lang="el-GR" sz="2000" dirty="0">
                <a:solidFill>
                  <a:schemeClr val="tx2"/>
                </a:solidFill>
              </a:rPr>
              <a:t>Το συγκρότημα περιλαμβάνει μία </a:t>
            </a:r>
            <a:r>
              <a:rPr lang="el-GR" sz="2000" b="1" dirty="0">
                <a:solidFill>
                  <a:schemeClr val="tx2"/>
                </a:solidFill>
              </a:rPr>
              <a:t>πηγή Η</a:t>
            </a:r>
            <a:r>
              <a:rPr lang="el-GR" sz="2000" b="1" baseline="40000" dirty="0">
                <a:solidFill>
                  <a:schemeClr val="tx2"/>
                </a:solidFill>
              </a:rPr>
              <a:t>-</a:t>
            </a:r>
            <a:r>
              <a:rPr lang="el-GR" sz="2000" dirty="0">
                <a:solidFill>
                  <a:schemeClr val="tx2"/>
                </a:solidFill>
              </a:rPr>
              <a:t>, ένα </a:t>
            </a:r>
            <a:r>
              <a:rPr lang="el-GR" sz="2000" b="1" dirty="0">
                <a:solidFill>
                  <a:schemeClr val="tx2"/>
                </a:solidFill>
              </a:rPr>
              <a:t>γραμμικό επιταχυντή, </a:t>
            </a:r>
            <a:r>
              <a:rPr lang="el-GR" sz="2000" dirty="0">
                <a:solidFill>
                  <a:schemeClr val="tx2"/>
                </a:solidFill>
              </a:rPr>
              <a:t>με </a:t>
            </a:r>
            <a:r>
              <a:rPr lang="el-GR" sz="2000" b="1" dirty="0" err="1">
                <a:solidFill>
                  <a:schemeClr val="tx2"/>
                </a:solidFill>
              </a:rPr>
              <a:t>υπεραγώγιμες</a:t>
            </a:r>
            <a:r>
              <a:rPr lang="el-GR" sz="2000" b="1" dirty="0">
                <a:solidFill>
                  <a:schemeClr val="tx2"/>
                </a:solidFill>
              </a:rPr>
              <a:t> </a:t>
            </a:r>
            <a:r>
              <a:rPr lang="el-GR" sz="2000" dirty="0">
                <a:solidFill>
                  <a:schemeClr val="tx2"/>
                </a:solidFill>
              </a:rPr>
              <a:t>κοιλότητες ραδιοσυχνοτήτων, ένα </a:t>
            </a:r>
            <a:r>
              <a:rPr lang="el-GR" sz="2000" b="1" dirty="0">
                <a:solidFill>
                  <a:schemeClr val="tx2"/>
                </a:solidFill>
              </a:rPr>
              <a:t>δακτύλιο συσσώρευσης</a:t>
            </a:r>
            <a:r>
              <a:rPr lang="el-GR" sz="2000" dirty="0">
                <a:solidFill>
                  <a:schemeClr val="tx2"/>
                </a:solidFill>
              </a:rPr>
              <a:t> πρωτονίων με περίμετρο </a:t>
            </a:r>
            <a:r>
              <a:rPr lang="el-GR" sz="2000" b="1" dirty="0">
                <a:solidFill>
                  <a:schemeClr val="tx2"/>
                </a:solidFill>
              </a:rPr>
              <a:t>248 </a:t>
            </a:r>
            <a:r>
              <a:rPr lang="en-US" sz="2000" b="1" dirty="0">
                <a:solidFill>
                  <a:schemeClr val="tx2"/>
                </a:solidFill>
              </a:rPr>
              <a:t>m</a:t>
            </a:r>
            <a:r>
              <a:rPr lang="el-GR" sz="2000" b="1" dirty="0">
                <a:solidFill>
                  <a:schemeClr val="tx2"/>
                </a:solidFill>
              </a:rPr>
              <a:t> </a:t>
            </a:r>
            <a:r>
              <a:rPr lang="el-GR" sz="2000" dirty="0">
                <a:solidFill>
                  <a:schemeClr val="tx2"/>
                </a:solidFill>
              </a:rPr>
              <a:t>και ένα</a:t>
            </a:r>
            <a:r>
              <a:rPr lang="el-GR" sz="2000" b="1" dirty="0">
                <a:solidFill>
                  <a:schemeClr val="tx2"/>
                </a:solidFill>
              </a:rPr>
              <a:t> στόχο υγρού υδράργυρου </a:t>
            </a:r>
            <a:r>
              <a:rPr lang="el-GR" sz="2000" dirty="0">
                <a:solidFill>
                  <a:schemeClr val="tx2"/>
                </a:solidFill>
              </a:rPr>
              <a:t>για την παραγωγή των νετρονίων.</a:t>
            </a:r>
            <a:endParaRPr lang="en-US" sz="2000" dirty="0">
              <a:solidFill>
                <a:schemeClr val="tx2"/>
              </a:solidFill>
            </a:endParaRPr>
          </a:p>
          <a:p>
            <a:pPr marL="285750" indent="-285750" algn="l"/>
            <a:r>
              <a:rPr lang="el-GR" sz="2000" dirty="0">
                <a:solidFill>
                  <a:schemeClr val="tx2"/>
                </a:solidFill>
              </a:rPr>
              <a:t>Ο κύριος σκοπός είναι πειράματα φασματοσκοπίας μέσω σκέδασης νετρονίων σε </a:t>
            </a:r>
            <a:r>
              <a:rPr lang="el-GR" sz="2000" b="1" dirty="0">
                <a:solidFill>
                  <a:schemeClr val="tx2"/>
                </a:solidFill>
              </a:rPr>
              <a:t>20 σταθμούς</a:t>
            </a:r>
            <a:r>
              <a:rPr lang="el-GR" sz="2000" dirty="0">
                <a:solidFill>
                  <a:schemeClr val="tx2"/>
                </a:solidFill>
              </a:rPr>
              <a:t> (μαγνητική δομή υλικών, </a:t>
            </a:r>
            <a:r>
              <a:rPr lang="el-GR" sz="2000" dirty="0" err="1">
                <a:solidFill>
                  <a:schemeClr val="tx2"/>
                </a:solidFill>
              </a:rPr>
              <a:t>νανοτεχνολογία</a:t>
            </a:r>
            <a:r>
              <a:rPr lang="el-GR" sz="2000" dirty="0">
                <a:solidFill>
                  <a:schemeClr val="tx2"/>
                </a:solidFill>
              </a:rPr>
              <a:t>, βιολογία, κ.λπ.) </a:t>
            </a:r>
            <a:endParaRPr lang="en-US" sz="2000" dirty="0">
              <a:solidFill>
                <a:schemeClr val="tx2"/>
              </a:solidFill>
            </a:endParaRPr>
          </a:p>
        </p:txBody>
      </p:sp>
      <p:graphicFrame>
        <p:nvGraphicFramePr>
          <p:cNvPr id="26626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37099720"/>
              </p:ext>
            </p:extLst>
          </p:nvPr>
        </p:nvGraphicFramePr>
        <p:xfrm>
          <a:off x="4572000" y="1574800"/>
          <a:ext cx="4572000" cy="2554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136" name="Photo Editor Photo" r:id="rId3" imgW="3352381" imgH="1874682" progId="">
                  <p:embed/>
                </p:oleObj>
              </mc:Choice>
              <mc:Fallback>
                <p:oleObj name="Photo Editor Photo" r:id="rId3" imgW="3352381" imgH="1874682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0" y="1574800"/>
                        <a:ext cx="4572000" cy="25549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12700" cap="sq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6629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499992" y="4512376"/>
            <a:ext cx="4644008" cy="2040824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942975" y="0"/>
            <a:ext cx="6989763" cy="609600"/>
          </a:xfrm>
        </p:spPr>
        <p:txBody>
          <a:bodyPr/>
          <a:lstStyle/>
          <a:p>
            <a:pPr eaLnBrk="1" hangingPunct="1"/>
            <a:r>
              <a:rPr lang="el-GR" dirty="0"/>
              <a:t>Οι επιταχυντές στο </a:t>
            </a:r>
            <a:r>
              <a:rPr lang="en-US" dirty="0"/>
              <a:t>CERN</a:t>
            </a:r>
          </a:p>
        </p:txBody>
      </p:sp>
      <p:grpSp>
        <p:nvGrpSpPr>
          <p:cNvPr id="5" name="Group 62"/>
          <p:cNvGrpSpPr>
            <a:grpSpLocks/>
          </p:cNvGrpSpPr>
          <p:nvPr/>
        </p:nvGrpSpPr>
        <p:grpSpPr bwMode="auto">
          <a:xfrm>
            <a:off x="1065213" y="930225"/>
            <a:ext cx="7966075" cy="5102226"/>
            <a:chOff x="671" y="384"/>
            <a:chExt cx="5018" cy="3214"/>
          </a:xfrm>
        </p:grpSpPr>
        <p:pic>
          <p:nvPicPr>
            <p:cNvPr id="6" name="Picture 62" descr="Picture 1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671" y="445"/>
              <a:ext cx="4657" cy="31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7" name="Group 59"/>
            <p:cNvGrpSpPr>
              <a:grpSpLocks/>
            </p:cNvGrpSpPr>
            <p:nvPr/>
          </p:nvGrpSpPr>
          <p:grpSpPr bwMode="auto">
            <a:xfrm>
              <a:off x="895" y="384"/>
              <a:ext cx="1547" cy="741"/>
              <a:chOff x="895" y="384"/>
              <a:chExt cx="1547" cy="741"/>
            </a:xfrm>
          </p:grpSpPr>
          <p:sp>
            <p:nvSpPr>
              <p:cNvPr id="18" name="Line 67"/>
              <p:cNvSpPr>
                <a:spLocks noChangeShapeType="1"/>
              </p:cNvSpPr>
              <p:nvPr/>
            </p:nvSpPr>
            <p:spPr bwMode="auto">
              <a:xfrm rot="21300000" flipV="1">
                <a:off x="1664" y="954"/>
                <a:ext cx="139" cy="4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" name="Line 68"/>
              <p:cNvSpPr>
                <a:spLocks noChangeShapeType="1"/>
              </p:cNvSpPr>
              <p:nvPr/>
            </p:nvSpPr>
            <p:spPr bwMode="auto">
              <a:xfrm rot="21420000" flipV="1">
                <a:off x="895" y="554"/>
                <a:ext cx="144" cy="48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" name="Rectangle 72"/>
              <p:cNvSpPr>
                <a:spLocks noChangeArrowheads="1"/>
              </p:cNvSpPr>
              <p:nvPr/>
            </p:nvSpPr>
            <p:spPr bwMode="auto">
              <a:xfrm>
                <a:off x="2031" y="912"/>
                <a:ext cx="411" cy="2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eaLnBrk="0" hangingPunct="0">
                  <a:buNone/>
                </a:pPr>
                <a:r>
                  <a:rPr lang="de-DE" sz="1600" dirty="0"/>
                  <a:t>Atom</a:t>
                </a:r>
              </a:p>
            </p:txBody>
          </p:sp>
          <p:sp>
            <p:nvSpPr>
              <p:cNvPr id="21" name="Rectangle 73"/>
              <p:cNvSpPr>
                <a:spLocks noChangeArrowheads="1"/>
              </p:cNvSpPr>
              <p:nvPr/>
            </p:nvSpPr>
            <p:spPr bwMode="auto">
              <a:xfrm>
                <a:off x="1809" y="790"/>
                <a:ext cx="462" cy="2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eaLnBrk="0" hangingPunct="0">
                  <a:buNone/>
                </a:pPr>
                <a:r>
                  <a:rPr lang="de-DE" sz="1600" dirty="0"/>
                  <a:t>Proton</a:t>
                </a:r>
              </a:p>
            </p:txBody>
          </p:sp>
          <p:sp>
            <p:nvSpPr>
              <p:cNvPr id="22" name="Rectangle 74"/>
              <p:cNvSpPr>
                <a:spLocks noChangeArrowheads="1"/>
              </p:cNvSpPr>
              <p:nvPr/>
            </p:nvSpPr>
            <p:spPr bwMode="auto">
              <a:xfrm>
                <a:off x="1056" y="384"/>
                <a:ext cx="608" cy="2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eaLnBrk="0" hangingPunct="0">
                  <a:buNone/>
                </a:pPr>
                <a:r>
                  <a:rPr lang="de-DE" sz="1600" dirty="0"/>
                  <a:t>Big Bang</a:t>
                </a:r>
              </a:p>
            </p:txBody>
          </p:sp>
          <p:sp>
            <p:nvSpPr>
              <p:cNvPr id="23" name="Line 79"/>
              <p:cNvSpPr>
                <a:spLocks noChangeShapeType="1"/>
              </p:cNvSpPr>
              <p:nvPr/>
            </p:nvSpPr>
            <p:spPr bwMode="auto">
              <a:xfrm rot="21180000" flipV="1">
                <a:off x="1880" y="1056"/>
                <a:ext cx="139" cy="4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8" name="Group 61"/>
            <p:cNvGrpSpPr>
              <a:grpSpLocks/>
            </p:cNvGrpSpPr>
            <p:nvPr/>
          </p:nvGrpSpPr>
          <p:grpSpPr bwMode="auto">
            <a:xfrm>
              <a:off x="2899" y="1383"/>
              <a:ext cx="2790" cy="2159"/>
              <a:chOff x="2899" y="1383"/>
              <a:chExt cx="2790" cy="2159"/>
            </a:xfrm>
          </p:grpSpPr>
          <p:sp>
            <p:nvSpPr>
              <p:cNvPr id="9" name="Line 63"/>
              <p:cNvSpPr>
                <a:spLocks noChangeShapeType="1"/>
              </p:cNvSpPr>
              <p:nvPr/>
            </p:nvSpPr>
            <p:spPr bwMode="auto">
              <a:xfrm rot="21360000" flipV="1">
                <a:off x="4337" y="2238"/>
                <a:ext cx="240" cy="9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" name="Line 64"/>
              <p:cNvSpPr>
                <a:spLocks noChangeShapeType="1"/>
              </p:cNvSpPr>
              <p:nvPr/>
            </p:nvSpPr>
            <p:spPr bwMode="auto">
              <a:xfrm flipV="1">
                <a:off x="3373" y="1741"/>
                <a:ext cx="192" cy="9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" name="Line 65"/>
              <p:cNvSpPr>
                <a:spLocks noChangeShapeType="1"/>
              </p:cNvSpPr>
              <p:nvPr/>
            </p:nvSpPr>
            <p:spPr bwMode="auto">
              <a:xfrm flipV="1">
                <a:off x="2899" y="1520"/>
                <a:ext cx="192" cy="9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" name="Line 70"/>
              <p:cNvSpPr>
                <a:spLocks noChangeShapeType="1"/>
              </p:cNvSpPr>
              <p:nvPr/>
            </p:nvSpPr>
            <p:spPr bwMode="auto">
              <a:xfrm rot="5400000">
                <a:off x="4946" y="2762"/>
                <a:ext cx="624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" name="Rectangle 75"/>
              <p:cNvSpPr>
                <a:spLocks noChangeArrowheads="1"/>
              </p:cNvSpPr>
              <p:nvPr/>
            </p:nvSpPr>
            <p:spPr bwMode="auto">
              <a:xfrm>
                <a:off x="3141" y="1383"/>
                <a:ext cx="929" cy="2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eaLnBrk="0" hangingPunct="0">
                  <a:buNone/>
                </a:pPr>
                <a:r>
                  <a:rPr lang="en-GB" sz="1600" dirty="0"/>
                  <a:t>Radius of Earth</a:t>
                </a:r>
                <a:endParaRPr lang="de-DE" sz="1600" dirty="0"/>
              </a:p>
            </p:txBody>
          </p:sp>
          <p:sp>
            <p:nvSpPr>
              <p:cNvPr id="14" name="Rectangle 76"/>
              <p:cNvSpPr>
                <a:spLocks noChangeArrowheads="1"/>
              </p:cNvSpPr>
              <p:nvPr/>
            </p:nvSpPr>
            <p:spPr bwMode="auto">
              <a:xfrm>
                <a:off x="4587" y="2089"/>
                <a:ext cx="1102" cy="18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eaLnBrk="0" hangingPunct="0">
                  <a:lnSpc>
                    <a:spcPct val="80000"/>
                  </a:lnSpc>
                  <a:buNone/>
                </a:pPr>
                <a:r>
                  <a:rPr lang="en-GB" sz="1600" dirty="0"/>
                  <a:t>Radius of Galaxies</a:t>
                </a:r>
                <a:endParaRPr lang="de-DE" sz="1600" dirty="0"/>
              </a:p>
            </p:txBody>
          </p:sp>
          <p:sp>
            <p:nvSpPr>
              <p:cNvPr id="15" name="Rectangle 77"/>
              <p:cNvSpPr>
                <a:spLocks noChangeArrowheads="1"/>
              </p:cNvSpPr>
              <p:nvPr/>
            </p:nvSpPr>
            <p:spPr bwMode="auto">
              <a:xfrm>
                <a:off x="3622" y="1609"/>
                <a:ext cx="764" cy="2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eaLnBrk="0" hangingPunct="0">
                  <a:buNone/>
                </a:pPr>
                <a:r>
                  <a:rPr lang="en-GB" sz="1600" dirty="0"/>
                  <a:t>Earth to Sun</a:t>
                </a:r>
              </a:p>
            </p:txBody>
          </p:sp>
          <p:sp>
            <p:nvSpPr>
              <p:cNvPr id="16" name="Rectangle 78"/>
              <p:cNvSpPr>
                <a:spLocks noChangeArrowheads="1"/>
              </p:cNvSpPr>
              <p:nvPr/>
            </p:nvSpPr>
            <p:spPr bwMode="auto">
              <a:xfrm>
                <a:off x="4982" y="2287"/>
                <a:ext cx="584" cy="182"/>
              </a:xfrm>
              <a:prstGeom prst="rect">
                <a:avLst/>
              </a:prstGeom>
              <a:noFill/>
              <a:ln w="9525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eaLnBrk="0" hangingPunct="0">
                  <a:lnSpc>
                    <a:spcPct val="80000"/>
                  </a:lnSpc>
                  <a:buNone/>
                </a:pPr>
                <a:r>
                  <a:rPr lang="en-GB" sz="1600" dirty="0"/>
                  <a:t>Universe</a:t>
                </a:r>
              </a:p>
            </p:txBody>
          </p:sp>
          <p:sp>
            <p:nvSpPr>
              <p:cNvPr id="17" name="Rectangle 42"/>
              <p:cNvSpPr>
                <a:spLocks noChangeArrowheads="1"/>
              </p:cNvSpPr>
              <p:nvPr/>
            </p:nvSpPr>
            <p:spPr bwMode="auto">
              <a:xfrm rot="19742175">
                <a:off x="5143" y="3360"/>
                <a:ext cx="275" cy="18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eaLnBrk="0" hangingPunct="0">
                  <a:lnSpc>
                    <a:spcPct val="80000"/>
                  </a:lnSpc>
                  <a:buNone/>
                </a:pPr>
                <a:r>
                  <a:rPr lang="de-DE" sz="1600" dirty="0">
                    <a:effectLst>
                      <a:outerShdw blurRad="50800" dist="38100" dir="2700000">
                        <a:srgbClr val="000000"/>
                      </a:outerShdw>
                    </a:effectLst>
                  </a:rPr>
                  <a:t>cm</a:t>
                </a:r>
              </a:p>
            </p:txBody>
          </p:sp>
        </p:grpSp>
      </p:grpSp>
      <p:pic>
        <p:nvPicPr>
          <p:cNvPr id="24" name="Picture 22" descr="sriimg20040301_4754942_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34200" y="1550938"/>
            <a:ext cx="1905000" cy="1398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</p:spPr>
      </p:pic>
      <p:grpSp>
        <p:nvGrpSpPr>
          <p:cNvPr id="25" name="Group 51"/>
          <p:cNvGrpSpPr>
            <a:grpSpLocks/>
          </p:cNvGrpSpPr>
          <p:nvPr/>
        </p:nvGrpSpPr>
        <p:grpSpPr bwMode="auto">
          <a:xfrm>
            <a:off x="600074" y="5194250"/>
            <a:ext cx="5340077" cy="1277616"/>
            <a:chOff x="600074" y="4832350"/>
            <a:chExt cx="5340077" cy="1277616"/>
          </a:xfrm>
        </p:grpSpPr>
        <p:sp>
          <p:nvSpPr>
            <p:cNvPr id="26" name="Rectangle 41"/>
            <p:cNvSpPr>
              <a:spLocks noChangeArrowheads="1"/>
            </p:cNvSpPr>
            <p:nvPr/>
          </p:nvSpPr>
          <p:spPr bwMode="auto">
            <a:xfrm>
              <a:off x="600074" y="5480050"/>
              <a:ext cx="5340077" cy="62991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marL="285750" indent="-285750" algn="l" eaLnBrk="0" hangingPunct="0">
                <a:lnSpc>
                  <a:spcPct val="110000"/>
                </a:lnSpc>
                <a:buClrTx/>
                <a:defRPr/>
              </a:pPr>
              <a:r>
                <a:rPr lang="el-GR" sz="1600" dirty="0">
                  <a:latin typeface="+mj-lt"/>
                  <a:ea typeface="ＭＳ Ｐゴシック" pitchFamily="-111" charset="-128"/>
                  <a:cs typeface="ＭＳ Ｐゴシック" pitchFamily="-111" charset="-128"/>
                </a:rPr>
                <a:t>Μελέτη των νόμων της Φυσικής κατά τίς πρώτες στγμές μετά τη μεγάλη έκρηξη</a:t>
              </a:r>
              <a:endParaRPr lang="de-DE" sz="1600" dirty="0">
                <a:latin typeface="+mj-lt"/>
                <a:ea typeface="ＭＳ Ｐゴシック" pitchFamily="-111" charset="-128"/>
                <a:cs typeface="ＭＳ Ｐゴシック" pitchFamily="-111" charset="-128"/>
              </a:endParaRPr>
            </a:p>
          </p:txBody>
        </p:sp>
        <p:sp>
          <p:nvSpPr>
            <p:cNvPr id="27" name="AutoShape 42"/>
            <p:cNvSpPr>
              <a:spLocks noChangeArrowheads="1"/>
            </p:cNvSpPr>
            <p:nvPr/>
          </p:nvSpPr>
          <p:spPr bwMode="auto">
            <a:xfrm rot="5400000">
              <a:off x="1058863" y="4916487"/>
              <a:ext cx="654050" cy="485775"/>
            </a:xfrm>
            <a:custGeom>
              <a:avLst/>
              <a:gdLst>
                <a:gd name="T0" fmla="*/ 2147483647 w 21600"/>
                <a:gd name="T1" fmla="*/ 0 h 21600"/>
                <a:gd name="T2" fmla="*/ 0 w 21600"/>
                <a:gd name="T3" fmla="*/ 2147483647 h 21600"/>
                <a:gd name="T4" fmla="*/ 2147483647 w 21600"/>
                <a:gd name="T5" fmla="*/ 2147483647 h 21600"/>
                <a:gd name="T6" fmla="*/ 2147483647 w 21600"/>
                <a:gd name="T7" fmla="*/ 2147483647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3375 w 21600"/>
                <a:gd name="T13" fmla="*/ 5400 h 21600"/>
                <a:gd name="T14" fmla="*/ 18900 w 21600"/>
                <a:gd name="T15" fmla="*/ 162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/>
            </a:p>
          </p:txBody>
        </p:sp>
      </p:grpSp>
      <p:grpSp>
        <p:nvGrpSpPr>
          <p:cNvPr id="28" name="Group 91"/>
          <p:cNvGrpSpPr>
            <a:grpSpLocks/>
          </p:cNvGrpSpPr>
          <p:nvPr/>
        </p:nvGrpSpPr>
        <p:grpSpPr bwMode="auto">
          <a:xfrm>
            <a:off x="228601" y="2447875"/>
            <a:ext cx="3111500" cy="2714625"/>
            <a:chOff x="144" y="1314"/>
            <a:chExt cx="1960" cy="1710"/>
          </a:xfrm>
        </p:grpSpPr>
        <p:sp>
          <p:nvSpPr>
            <p:cNvPr id="29" name="Line 45"/>
            <p:cNvSpPr>
              <a:spLocks noChangeShapeType="1"/>
            </p:cNvSpPr>
            <p:nvPr/>
          </p:nvSpPr>
          <p:spPr bwMode="auto">
            <a:xfrm>
              <a:off x="1494" y="1314"/>
              <a:ext cx="0" cy="14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>
              <a:outerShdw blurRad="50800" dist="38100" dir="2700000">
                <a:srgbClr val="000000"/>
              </a:outerShdw>
            </a:effectLst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Line 46"/>
            <p:cNvSpPr>
              <a:spLocks noChangeShapeType="1"/>
            </p:cNvSpPr>
            <p:nvPr/>
          </p:nvSpPr>
          <p:spPr bwMode="auto">
            <a:xfrm>
              <a:off x="683" y="1466"/>
              <a:ext cx="0" cy="33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>
              <a:outerShdw blurRad="50800" dist="38100" dir="2700000">
                <a:srgbClr val="000000"/>
              </a:outerShdw>
            </a:effectLst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Line 48"/>
            <p:cNvSpPr>
              <a:spLocks noChangeShapeType="1"/>
            </p:cNvSpPr>
            <p:nvPr/>
          </p:nvSpPr>
          <p:spPr bwMode="auto">
            <a:xfrm>
              <a:off x="684" y="1463"/>
              <a:ext cx="81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>
              <a:outerShdw blurRad="50800" dist="38100" dir="2700000">
                <a:srgbClr val="000000"/>
              </a:outerShdw>
            </a:effectLst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Rectangle 49"/>
            <p:cNvSpPr>
              <a:spLocks noChangeArrowheads="1"/>
            </p:cNvSpPr>
            <p:nvPr/>
          </p:nvSpPr>
          <p:spPr bwMode="auto">
            <a:xfrm>
              <a:off x="824" y="2761"/>
              <a:ext cx="116" cy="2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>
                <a:lnSpc>
                  <a:spcPct val="107000"/>
                </a:lnSpc>
                <a:buNone/>
                <a:defRPr/>
              </a:pPr>
              <a:endParaRPr lang="en-GB" sz="2000" dirty="0">
                <a:latin typeface="+mj-lt"/>
                <a:ea typeface="ＭＳ Ｐゴシック" pitchFamily="-111" charset="-128"/>
                <a:cs typeface="ＭＳ Ｐゴシック" pitchFamily="-111" charset="-128"/>
              </a:endParaRPr>
            </a:p>
          </p:txBody>
        </p:sp>
        <p:sp>
          <p:nvSpPr>
            <p:cNvPr id="33" name="Text Box 50"/>
            <p:cNvSpPr txBox="1">
              <a:spLocks noChangeArrowheads="1"/>
            </p:cNvSpPr>
            <p:nvPr/>
          </p:nvSpPr>
          <p:spPr bwMode="auto">
            <a:xfrm>
              <a:off x="1632" y="2373"/>
              <a:ext cx="472" cy="2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>
                <a:lnSpc>
                  <a:spcPct val="90000"/>
                </a:lnSpc>
                <a:buNone/>
              </a:pPr>
              <a:r>
                <a:rPr lang="de-CH" sz="2200" dirty="0"/>
                <a:t>LHC</a:t>
              </a:r>
            </a:p>
          </p:txBody>
        </p:sp>
        <p:pic>
          <p:nvPicPr>
            <p:cNvPr id="34" name="Picture 7" descr="interconnect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44" y="1814"/>
              <a:ext cx="1488" cy="9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50800" dist="38100" dir="2700000">
                <a:srgbClr val="000000"/>
              </a:outerShdw>
            </a:effectLst>
          </p:spPr>
        </p:pic>
        <p:pic>
          <p:nvPicPr>
            <p:cNvPr id="35" name="Picture 9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62" y="1326"/>
              <a:ext cx="432" cy="4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</p:spPr>
        </p:pic>
      </p:grpSp>
      <p:grpSp>
        <p:nvGrpSpPr>
          <p:cNvPr id="36" name="Group 62"/>
          <p:cNvGrpSpPr>
            <a:grpSpLocks/>
          </p:cNvGrpSpPr>
          <p:nvPr/>
        </p:nvGrpSpPr>
        <p:grpSpPr bwMode="auto">
          <a:xfrm>
            <a:off x="5753101" y="4722068"/>
            <a:ext cx="2179638" cy="2019300"/>
            <a:chOff x="3996" y="2976"/>
            <a:chExt cx="1373" cy="1272"/>
          </a:xfrm>
        </p:grpSpPr>
        <p:grpSp>
          <p:nvGrpSpPr>
            <p:cNvPr id="37" name="Group 47"/>
            <p:cNvGrpSpPr>
              <a:grpSpLocks/>
            </p:cNvGrpSpPr>
            <p:nvPr/>
          </p:nvGrpSpPr>
          <p:grpSpPr bwMode="auto">
            <a:xfrm>
              <a:off x="4128" y="2976"/>
              <a:ext cx="604" cy="578"/>
              <a:chOff x="3744" y="3408"/>
              <a:chExt cx="604" cy="578"/>
            </a:xfrm>
          </p:grpSpPr>
          <p:pic>
            <p:nvPicPr>
              <p:cNvPr id="45" name="Picture 48"/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>
                <a:off x="3744" y="3408"/>
                <a:ext cx="604" cy="55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blurRad="50800" dist="38100" dir="2700000">
                  <a:srgbClr val="000000"/>
                </a:outerShdw>
              </a:effectLst>
            </p:spPr>
          </p:pic>
          <p:sp>
            <p:nvSpPr>
              <p:cNvPr id="46" name="Text Box 49"/>
              <p:cNvSpPr txBox="1">
                <a:spLocks noChangeArrowheads="1"/>
              </p:cNvSpPr>
              <p:nvPr/>
            </p:nvSpPr>
            <p:spPr bwMode="auto">
              <a:xfrm>
                <a:off x="3840" y="3792"/>
                <a:ext cx="475" cy="19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de-CH" sz="1400" dirty="0">
                    <a:solidFill>
                      <a:schemeClr val="bg1"/>
                    </a:solidFill>
                    <a:effectLst>
                      <a:outerShdw blurRad="50800" dist="38100" dir="2700000">
                        <a:srgbClr val="000000"/>
                      </a:outerShdw>
                    </a:effectLst>
                    <a:latin typeface="Arial"/>
                    <a:cs typeface="Arial"/>
                  </a:rPr>
                  <a:t>Hubble</a:t>
                </a:r>
              </a:p>
            </p:txBody>
          </p:sp>
        </p:grpSp>
        <p:pic>
          <p:nvPicPr>
            <p:cNvPr id="38" name="Picture 51" descr="Picture 2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4752" y="3337"/>
              <a:ext cx="558" cy="503"/>
            </a:xfrm>
            <a:prstGeom prst="rect">
              <a:avLst/>
            </a:prstGeom>
            <a:noFill/>
            <a:effectLst>
              <a:outerShdw dist="35921" dir="2700000" algn="ctr" rotWithShape="0">
                <a:schemeClr val="tx1"/>
              </a:outerShdw>
            </a:effectLst>
          </p:spPr>
        </p:pic>
        <p:sp>
          <p:nvSpPr>
            <p:cNvPr id="39" name="Text Box 52"/>
            <p:cNvSpPr txBox="1">
              <a:spLocks noChangeArrowheads="1"/>
            </p:cNvSpPr>
            <p:nvPr/>
          </p:nvSpPr>
          <p:spPr bwMode="auto">
            <a:xfrm>
              <a:off x="4919" y="3312"/>
              <a:ext cx="450" cy="1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lnSpc>
                  <a:spcPct val="90000"/>
                </a:lnSpc>
                <a:buNone/>
              </a:pPr>
              <a:r>
                <a:rPr lang="de-CH" sz="1400" dirty="0">
                  <a:solidFill>
                    <a:schemeClr val="bg1"/>
                  </a:solidFill>
                  <a:effectLst>
                    <a:outerShdw blurRad="50800" dist="38100" dir="2700000">
                      <a:srgbClr val="000000"/>
                    </a:outerShdw>
                  </a:effectLst>
                  <a:latin typeface="+mj-lt"/>
                  <a:cs typeface="Arial"/>
                </a:rPr>
                <a:t>ALMA</a:t>
              </a:r>
            </a:p>
          </p:txBody>
        </p:sp>
        <p:grpSp>
          <p:nvGrpSpPr>
            <p:cNvPr id="40" name="Group 53"/>
            <p:cNvGrpSpPr>
              <a:grpSpLocks/>
            </p:cNvGrpSpPr>
            <p:nvPr/>
          </p:nvGrpSpPr>
          <p:grpSpPr bwMode="auto">
            <a:xfrm>
              <a:off x="4737" y="3864"/>
              <a:ext cx="626" cy="384"/>
              <a:chOff x="4126" y="3933"/>
              <a:chExt cx="578" cy="343"/>
            </a:xfrm>
          </p:grpSpPr>
          <p:pic>
            <p:nvPicPr>
              <p:cNvPr id="43" name="Picture 54" descr="Picture 3"/>
              <p:cNvPicPr>
                <a:picLocks noChangeAspect="1" noChangeArrowheads="1"/>
              </p:cNvPicPr>
              <p:nvPr/>
            </p:nvPicPr>
            <p:blipFill>
              <a:blip r:embed="rId8"/>
              <a:srcRect/>
              <a:stretch>
                <a:fillRect/>
              </a:stretch>
            </p:blipFill>
            <p:spPr bwMode="auto">
              <a:xfrm>
                <a:off x="4176" y="3933"/>
                <a:ext cx="528" cy="3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blurRad="50800" dist="38100" dir="2700000">
                  <a:srgbClr val="000000"/>
                </a:outerShdw>
              </a:effectLst>
            </p:spPr>
          </p:pic>
          <p:sp>
            <p:nvSpPr>
              <p:cNvPr id="44" name="Text Box 55"/>
              <p:cNvSpPr txBox="1">
                <a:spLocks noChangeArrowheads="1"/>
              </p:cNvSpPr>
              <p:nvPr/>
            </p:nvSpPr>
            <p:spPr bwMode="auto">
              <a:xfrm>
                <a:off x="4126" y="4099"/>
                <a:ext cx="300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>
                  <a:buNone/>
                </a:pPr>
                <a:r>
                  <a:rPr lang="de-CH" sz="1400" dirty="0">
                    <a:solidFill>
                      <a:schemeClr val="bg1"/>
                    </a:solidFill>
                    <a:effectLst>
                      <a:outerShdw blurRad="50800" dist="38100" dir="2700000">
                        <a:srgbClr val="000000"/>
                      </a:outerShdw>
                    </a:effectLst>
                    <a:latin typeface="+mj-lt"/>
                    <a:cs typeface="Arial"/>
                  </a:rPr>
                  <a:t>VLT</a:t>
                </a:r>
              </a:p>
            </p:txBody>
          </p:sp>
        </p:grpSp>
        <p:pic>
          <p:nvPicPr>
            <p:cNvPr id="41" name="Picture 57" descr="Picture 9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 rot="5400000">
              <a:off x="4070" y="3486"/>
              <a:ext cx="571" cy="720"/>
            </a:xfrm>
            <a:prstGeom prst="rect">
              <a:avLst/>
            </a:prstGeom>
            <a:noFill/>
            <a:effectLst>
              <a:outerShdw blurRad="63500" dist="38099" dir="2700000" algn="ctr" rotWithShape="0">
                <a:srgbClr val="000000"/>
              </a:outerShdw>
            </a:effectLst>
          </p:spPr>
        </p:pic>
        <p:sp>
          <p:nvSpPr>
            <p:cNvPr id="42" name="Text Box 52"/>
            <p:cNvSpPr txBox="1">
              <a:spLocks noChangeArrowheads="1"/>
            </p:cNvSpPr>
            <p:nvPr/>
          </p:nvSpPr>
          <p:spPr bwMode="auto">
            <a:xfrm>
              <a:off x="4032" y="3984"/>
              <a:ext cx="361" cy="1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lnSpc>
                  <a:spcPct val="90000"/>
                </a:lnSpc>
                <a:buNone/>
              </a:pPr>
              <a:r>
                <a:rPr lang="de-CH" sz="1400" dirty="0">
                  <a:solidFill>
                    <a:schemeClr val="bg1"/>
                  </a:solidFill>
                  <a:effectLst>
                    <a:outerShdw blurRad="50800" dist="38100" dir="2700000">
                      <a:srgbClr val="000000"/>
                    </a:outerShdw>
                  </a:effectLst>
                  <a:latin typeface="+mj-lt"/>
                  <a:cs typeface="Arial"/>
                </a:rPr>
                <a:t>AMS</a:t>
              </a:r>
            </a:p>
          </p:txBody>
        </p:sp>
      </p:grpSp>
      <p:grpSp>
        <p:nvGrpSpPr>
          <p:cNvPr id="47" name="Group 46"/>
          <p:cNvGrpSpPr>
            <a:grpSpLocks/>
          </p:cNvGrpSpPr>
          <p:nvPr/>
        </p:nvGrpSpPr>
        <p:grpSpPr bwMode="auto">
          <a:xfrm>
            <a:off x="2514600" y="1200100"/>
            <a:ext cx="4495800" cy="4572000"/>
            <a:chOff x="2514600" y="914400"/>
            <a:chExt cx="4495800" cy="4572000"/>
          </a:xfrm>
        </p:grpSpPr>
        <p:pic>
          <p:nvPicPr>
            <p:cNvPr id="48" name="Picture 47"/>
            <p:cNvPicPr>
              <a:picLocks noChangeAspect="1" noChangeArrowheads="1"/>
            </p:cNvPicPr>
            <p:nvPr/>
          </p:nvPicPr>
          <p:blipFill>
            <a:blip r:embed="rId10">
              <a:lum bright="-11000" contrast="3000"/>
            </a:blip>
            <a:srcRect/>
            <a:stretch>
              <a:fillRect/>
            </a:stretch>
          </p:blipFill>
          <p:spPr bwMode="auto">
            <a:xfrm>
              <a:off x="4305300" y="914400"/>
              <a:ext cx="2705100" cy="45720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101600" dir="2700000" algn="ctr" rotWithShape="0">
                <a:schemeClr val="tx1">
                  <a:alpha val="74997"/>
                </a:schemeClr>
              </a:outerShdw>
            </a:effectLst>
          </p:spPr>
        </p:pic>
        <p:sp>
          <p:nvSpPr>
            <p:cNvPr id="49" name="Line 54"/>
            <p:cNvSpPr>
              <a:spLocks noChangeShapeType="1"/>
            </p:cNvSpPr>
            <p:nvPr/>
          </p:nvSpPr>
          <p:spPr bwMode="auto">
            <a:xfrm flipH="1" flipV="1">
              <a:off x="3340100" y="2641598"/>
              <a:ext cx="965200" cy="2844801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dash"/>
              <a:round/>
              <a:headEnd/>
              <a:tailEnd/>
            </a:ln>
            <a:effectLst>
              <a:outerShdw blurRad="63500" dist="38099" dir="2700000" algn="ctr" rotWithShape="0">
                <a:schemeClr val="tx1"/>
              </a:outerShdw>
            </a:effectLst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50" name="Line 55"/>
            <p:cNvSpPr>
              <a:spLocks noChangeShapeType="1"/>
            </p:cNvSpPr>
            <p:nvPr/>
          </p:nvSpPr>
          <p:spPr bwMode="auto">
            <a:xfrm flipV="1">
              <a:off x="2514600" y="914400"/>
              <a:ext cx="1752600" cy="57943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dash"/>
              <a:round/>
              <a:headEnd/>
              <a:tailEnd/>
            </a:ln>
            <a:effectLst>
              <a:outerShdw blurRad="63500" dist="38099" dir="2700000" algn="ctr" rotWithShape="0">
                <a:schemeClr val="tx1"/>
              </a:outerShdw>
            </a:effectLst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>
                <a:defRPr/>
              </a:pPr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945970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ChangeArrowheads="1"/>
          </p:cNvSpPr>
          <p:nvPr/>
        </p:nvSpPr>
        <p:spPr bwMode="auto">
          <a:xfrm>
            <a:off x="179512" y="-76200"/>
            <a:ext cx="858348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>
              <a:buFont typeface="Wingdings" pitchFamily="-112" charset="2"/>
              <a:buNone/>
            </a:pPr>
            <a:r>
              <a:rPr lang="el-GR" sz="3800" dirty="0">
                <a:solidFill>
                  <a:schemeClr val="bg2"/>
                </a:solidFill>
              </a:rPr>
              <a:t>Σύμπλεγμα επιταχυντών του </a:t>
            </a:r>
            <a:r>
              <a:rPr lang="en-US" sz="3800" dirty="0">
                <a:solidFill>
                  <a:schemeClr val="bg2"/>
                </a:solidFill>
              </a:rPr>
              <a:t>CERN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rcRect l="4808"/>
          <a:stretch>
            <a:fillRect/>
          </a:stretch>
        </p:blipFill>
        <p:spPr>
          <a:xfrm>
            <a:off x="1066800" y="749030"/>
            <a:ext cx="7543800" cy="6108970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>
          <a:xfrm>
            <a:off x="780591" y="116632"/>
            <a:ext cx="7607833" cy="492968"/>
          </a:xfrm>
        </p:spPr>
        <p:txBody>
          <a:bodyPr>
            <a:noAutofit/>
          </a:bodyPr>
          <a:lstStyle/>
          <a:p>
            <a:r>
              <a:rPr lang="en-US" sz="5400" dirty="0">
                <a:effectLst/>
              </a:rPr>
              <a:t>CLIC</a:t>
            </a:r>
          </a:p>
        </p:txBody>
      </p:sp>
      <p:sp>
        <p:nvSpPr>
          <p:cNvPr id="12291" name="Content Placeholder 2"/>
          <p:cNvSpPr>
            <a:spLocks noGrp="1"/>
          </p:cNvSpPr>
          <p:nvPr>
            <p:ph idx="4294967295"/>
          </p:nvPr>
        </p:nvSpPr>
        <p:spPr>
          <a:xfrm>
            <a:off x="276957" y="763795"/>
            <a:ext cx="3862995" cy="5562600"/>
          </a:xfrm>
        </p:spPr>
        <p:txBody>
          <a:bodyPr/>
          <a:lstStyle/>
          <a:p>
            <a:r>
              <a:rPr lang="el-GR" sz="2400" dirty="0"/>
              <a:t>Συμπαγής Γραμμικός </a:t>
            </a:r>
            <a:r>
              <a:rPr lang="el-GR" sz="2400" dirty="0" err="1"/>
              <a:t>Συγκρουστήρας</a:t>
            </a:r>
            <a:r>
              <a:rPr lang="el-GR" sz="2400" dirty="0"/>
              <a:t> </a:t>
            </a:r>
            <a:r>
              <a:rPr lang="el-GR" sz="2400" dirty="0">
                <a:solidFill>
                  <a:srgbClr val="0000FF"/>
                </a:solidFill>
              </a:rPr>
              <a:t>(</a:t>
            </a:r>
            <a:r>
              <a:rPr lang="en-US" sz="2400" dirty="0">
                <a:solidFill>
                  <a:srgbClr val="0000FF"/>
                </a:solidFill>
              </a:rPr>
              <a:t>C</a:t>
            </a:r>
            <a:r>
              <a:rPr lang="en-US" sz="2400" dirty="0"/>
              <a:t>ompact</a:t>
            </a:r>
            <a:r>
              <a:rPr lang="el-GR" sz="2400" dirty="0"/>
              <a:t> </a:t>
            </a:r>
            <a:r>
              <a:rPr lang="en-US" sz="2400" dirty="0">
                <a:solidFill>
                  <a:srgbClr val="0000FF"/>
                </a:solidFill>
              </a:rPr>
              <a:t>Li</a:t>
            </a:r>
            <a:r>
              <a:rPr lang="en-US" sz="2400" dirty="0"/>
              <a:t>near</a:t>
            </a:r>
            <a:r>
              <a:rPr lang="el-GR" sz="2400" dirty="0"/>
              <a:t> </a:t>
            </a:r>
            <a:r>
              <a:rPr lang="en-US" sz="2400" dirty="0">
                <a:solidFill>
                  <a:srgbClr val="0000FF"/>
                </a:solidFill>
              </a:rPr>
              <a:t>C</a:t>
            </a:r>
            <a:r>
              <a:rPr lang="en-US" sz="2400" dirty="0"/>
              <a:t>ollider</a:t>
            </a:r>
            <a:r>
              <a:rPr lang="el-GR" sz="2400" dirty="0"/>
              <a:t>)</a:t>
            </a:r>
            <a:endParaRPr lang="en-US" sz="2400" dirty="0"/>
          </a:p>
          <a:p>
            <a:r>
              <a:rPr lang="el-GR" sz="2000" dirty="0" err="1"/>
              <a:t>Συγκρουστήρας</a:t>
            </a:r>
            <a:r>
              <a:rPr lang="el-GR" sz="2000" dirty="0"/>
              <a:t> </a:t>
            </a:r>
            <a:r>
              <a:rPr lang="en-US" sz="2000" dirty="0"/>
              <a:t>e+/e- </a:t>
            </a:r>
            <a:r>
              <a:rPr lang="en-US" sz="2000" dirty="0" err="1"/>
              <a:t>έ</a:t>
            </a:r>
            <a:r>
              <a:rPr lang="el-GR" sz="2000" dirty="0"/>
              <a:t>ως </a:t>
            </a:r>
            <a:r>
              <a:rPr lang="en-US" sz="2000" dirty="0">
                <a:solidFill>
                  <a:srgbClr val="FF0000"/>
                </a:solidFill>
              </a:rPr>
              <a:t>3</a:t>
            </a:r>
            <a:r>
              <a:rPr lang="el-GR" sz="2000" dirty="0">
                <a:solidFill>
                  <a:srgbClr val="FF0000"/>
                </a:solidFill>
              </a:rPr>
              <a:t> </a:t>
            </a:r>
            <a:r>
              <a:rPr lang="en-US" sz="2000" dirty="0">
                <a:solidFill>
                  <a:srgbClr val="FF0000"/>
                </a:solidFill>
              </a:rPr>
              <a:t>TeV</a:t>
            </a:r>
          </a:p>
          <a:p>
            <a:r>
              <a:rPr lang="el-GR" sz="2000" b="1" dirty="0"/>
              <a:t>Φωτεινότητα</a:t>
            </a:r>
            <a:r>
              <a:rPr lang="en-US" sz="2000" dirty="0"/>
              <a:t> 6·10</a:t>
            </a:r>
            <a:r>
              <a:rPr lang="en-US" sz="2000" baseline="30000" dirty="0"/>
              <a:t>34</a:t>
            </a:r>
            <a:r>
              <a:rPr lang="en-US" sz="2000" dirty="0"/>
              <a:t>cm</a:t>
            </a:r>
            <a:r>
              <a:rPr lang="en-US" sz="2000" baseline="30000" dirty="0"/>
              <a:t>-2</a:t>
            </a:r>
            <a:r>
              <a:rPr lang="en-US" sz="2000" dirty="0"/>
              <a:t>s</a:t>
            </a:r>
            <a:r>
              <a:rPr lang="en-US" sz="2000" baseline="30000" dirty="0"/>
              <a:t>-1</a:t>
            </a:r>
            <a:endParaRPr lang="en-US" sz="1200" dirty="0"/>
          </a:p>
          <a:p>
            <a:r>
              <a:rPr lang="el-GR" sz="2000" dirty="0"/>
              <a:t>Επιταχυντικές </a:t>
            </a:r>
            <a:r>
              <a:rPr lang="el-GR" sz="2000" b="1" dirty="0"/>
              <a:t>κοιλότητες κανονικής αγωγιμότητας </a:t>
            </a:r>
            <a:r>
              <a:rPr lang="el-GR" sz="2000" dirty="0"/>
              <a:t>και υψηλής τάσης </a:t>
            </a:r>
            <a:r>
              <a:rPr lang="en-US" sz="2000" dirty="0">
                <a:solidFill>
                  <a:srgbClr val="FF0000"/>
                </a:solidFill>
              </a:rPr>
              <a:t>100 MV/m</a:t>
            </a:r>
            <a:r>
              <a:rPr lang="el-GR" sz="2000" dirty="0">
                <a:solidFill>
                  <a:srgbClr val="FF0000"/>
                </a:solidFill>
              </a:rPr>
              <a:t>, </a:t>
            </a:r>
            <a:r>
              <a:rPr lang="el-GR" sz="2000" dirty="0"/>
              <a:t>συχνότητας </a:t>
            </a:r>
            <a:r>
              <a:rPr lang="en-US" sz="2000" dirty="0">
                <a:solidFill>
                  <a:srgbClr val="FF0000"/>
                </a:solidFill>
              </a:rPr>
              <a:t>12 GHz</a:t>
            </a:r>
          </a:p>
          <a:p>
            <a:r>
              <a:rPr lang="el-GR" sz="2000" b="1" dirty="0">
                <a:solidFill>
                  <a:srgbClr val="FF0000"/>
                </a:solidFill>
              </a:rPr>
              <a:t>Αρχή επιτάχυνσης δύο δεσμών</a:t>
            </a:r>
            <a:endParaRPr lang="en-US" sz="2000" b="1" dirty="0"/>
          </a:p>
          <a:p>
            <a:r>
              <a:rPr lang="el-GR" sz="2000" dirty="0"/>
              <a:t>Παρόμοιοι παράμετροι με τον </a:t>
            </a:r>
            <a:r>
              <a:rPr lang="el-GR" sz="2000" b="1" dirty="0" err="1"/>
              <a:t>Διεθν</a:t>
            </a:r>
            <a:r>
              <a:rPr lang="en-US" sz="2000" b="1" dirty="0" err="1"/>
              <a:t>ή</a:t>
            </a:r>
            <a:r>
              <a:rPr lang="el-GR" sz="2000" b="1" dirty="0"/>
              <a:t> Γραμμικό </a:t>
            </a:r>
            <a:r>
              <a:rPr lang="el-GR" sz="2000" b="1" dirty="0" err="1"/>
              <a:t>Συγκρουστήρα</a:t>
            </a:r>
            <a:r>
              <a:rPr lang="el-GR" sz="2000" b="1" dirty="0"/>
              <a:t> </a:t>
            </a:r>
            <a:r>
              <a:rPr lang="en-US" sz="2000" dirty="0"/>
              <a:t>(International Linear Collider)</a:t>
            </a:r>
          </a:p>
          <a:p>
            <a:endParaRPr lang="en-US" sz="2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4006" y="1412776"/>
            <a:ext cx="5035285" cy="270091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7454" y="4112622"/>
            <a:ext cx="1800200" cy="18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50952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8" r="-173"/>
          <a:stretch/>
        </p:blipFill>
        <p:spPr>
          <a:xfrm>
            <a:off x="4248000" y="966072"/>
            <a:ext cx="4896000" cy="518499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08144" y="1628800"/>
            <a:ext cx="3985904" cy="324704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342900" indent="-342900" algn="l">
              <a:spcBef>
                <a:spcPts val="1200"/>
              </a:spcBef>
              <a:buFont typeface="Arial" panose="020B0604020202020204" pitchFamily="34" charset="0"/>
              <a:buChar char="•"/>
              <a:defRPr/>
            </a:pPr>
            <a:r>
              <a:rPr lang="el-GR" kern="0" dirty="0">
                <a:latin typeface="+mj-lt"/>
                <a:cs typeface="Calibri" pitchFamily="34" charset="0"/>
              </a:rPr>
              <a:t>Περίμετρος </a:t>
            </a:r>
            <a:r>
              <a:rPr lang="el-GR" b="1" kern="0" dirty="0">
                <a:latin typeface="+mj-lt"/>
                <a:cs typeface="Calibri" pitchFamily="34" charset="0"/>
              </a:rPr>
              <a:t>100 </a:t>
            </a:r>
            <a:r>
              <a:rPr lang="en-US" b="1" kern="0" dirty="0">
                <a:latin typeface="+mj-lt"/>
                <a:cs typeface="Calibri" pitchFamily="34" charset="0"/>
              </a:rPr>
              <a:t>km</a:t>
            </a:r>
            <a:endParaRPr lang="el-GR" sz="2400" b="1" kern="0" dirty="0">
              <a:latin typeface="+mj-lt"/>
              <a:cs typeface="Calibri" pitchFamily="34" charset="0"/>
            </a:endParaRPr>
          </a:p>
          <a:p>
            <a:pPr marL="342900" indent="-342900" algn="l">
              <a:spcBef>
                <a:spcPts val="1200"/>
              </a:spcBef>
              <a:buFont typeface="Arial" panose="020B0604020202020204" pitchFamily="34" charset="0"/>
              <a:buChar char="•"/>
              <a:defRPr/>
            </a:pPr>
            <a:r>
              <a:rPr lang="el-GR" kern="0" dirty="0" err="1">
                <a:latin typeface="+mj-lt"/>
                <a:cs typeface="Calibri" pitchFamily="34" charset="0"/>
              </a:rPr>
              <a:t>Συγκρουστήρας</a:t>
            </a:r>
            <a:r>
              <a:rPr lang="el-GR" kern="0" dirty="0">
                <a:latin typeface="+mj-lt"/>
                <a:cs typeface="Calibri" pitchFamily="34" charset="0"/>
              </a:rPr>
              <a:t> </a:t>
            </a:r>
            <a:r>
              <a:rPr lang="el-GR" kern="0" dirty="0" err="1">
                <a:latin typeface="+mj-lt"/>
                <a:cs typeface="Calibri" pitchFamily="34" charset="0"/>
              </a:rPr>
              <a:t>αδρονίων</a:t>
            </a:r>
            <a:r>
              <a:rPr lang="en-US" sz="2400" b="1" kern="0" dirty="0">
                <a:latin typeface="+mj-lt"/>
                <a:cs typeface="Calibri" pitchFamily="34" charset="0"/>
              </a:rPr>
              <a:t> (FCC-</a:t>
            </a:r>
            <a:r>
              <a:rPr lang="en-US" sz="2400" b="1" kern="0" dirty="0" err="1">
                <a:latin typeface="+mj-lt"/>
                <a:cs typeface="Calibri" pitchFamily="34" charset="0"/>
              </a:rPr>
              <a:t>hh</a:t>
            </a:r>
            <a:r>
              <a:rPr lang="en-US" sz="2400" b="1" kern="0" dirty="0">
                <a:latin typeface="+mj-lt"/>
                <a:cs typeface="Calibri" pitchFamily="34" charset="0"/>
              </a:rPr>
              <a:t>)</a:t>
            </a:r>
            <a:endParaRPr lang="en-US" sz="2400" kern="0" dirty="0">
              <a:latin typeface="+mj-lt"/>
              <a:cs typeface="Calibri" pitchFamily="34" charset="0"/>
            </a:endParaRPr>
          </a:p>
          <a:p>
            <a:pPr marL="342900" indent="-342900" algn="l">
              <a:spcBef>
                <a:spcPts val="1200"/>
              </a:spcBef>
              <a:buFont typeface="Arial" panose="020B0604020202020204" pitchFamily="34" charset="0"/>
              <a:buChar char="•"/>
              <a:defRPr/>
            </a:pPr>
            <a:endParaRPr lang="en-US" sz="2000" b="1" i="1" kern="0" dirty="0">
              <a:latin typeface="+mj-lt"/>
              <a:cs typeface="Calibri" pitchFamily="34" charset="0"/>
            </a:endParaRPr>
          </a:p>
          <a:p>
            <a:pPr marL="342900" indent="-342900" algn="l">
              <a:spcBef>
                <a:spcPts val="1200"/>
              </a:spcBef>
              <a:buFont typeface="Arial" panose="020B0604020202020204" pitchFamily="34" charset="0"/>
              <a:buChar char="•"/>
              <a:defRPr/>
            </a:pPr>
            <a:endParaRPr lang="en-US" sz="100" b="1" i="1" kern="0" dirty="0">
              <a:latin typeface="+mj-lt"/>
              <a:cs typeface="Calibri" pitchFamily="34" charset="0"/>
            </a:endParaRPr>
          </a:p>
          <a:p>
            <a:pPr marL="342900" indent="-342900" algn="l">
              <a:spcBef>
                <a:spcPts val="1200"/>
              </a:spcBef>
              <a:buFont typeface="Arial" panose="020B0604020202020204" pitchFamily="34" charset="0"/>
              <a:buChar char="•"/>
              <a:defRPr/>
            </a:pPr>
            <a:r>
              <a:rPr lang="el-GR" kern="0" dirty="0" err="1">
                <a:cs typeface="Calibri" pitchFamily="34" charset="0"/>
              </a:rPr>
              <a:t>Συγκρουστήρας</a:t>
            </a:r>
            <a:r>
              <a:rPr lang="el-GR" kern="0" dirty="0">
                <a:cs typeface="Calibri" pitchFamily="34" charset="0"/>
              </a:rPr>
              <a:t> </a:t>
            </a:r>
            <a:r>
              <a:rPr lang="el-GR" sz="2400" kern="0" dirty="0" err="1">
                <a:latin typeface="+mj-lt"/>
                <a:cs typeface="Calibri" pitchFamily="34" charset="0"/>
              </a:rPr>
              <a:t>λεπτονίων</a:t>
            </a:r>
            <a:r>
              <a:rPr lang="el-GR" sz="2400" b="1" i="1" kern="0" dirty="0">
                <a:latin typeface="+mj-lt"/>
                <a:cs typeface="Calibri" pitchFamily="34" charset="0"/>
              </a:rPr>
              <a:t> </a:t>
            </a:r>
            <a:r>
              <a:rPr lang="en-US" sz="2400" kern="0" dirty="0">
                <a:latin typeface="+mj-lt"/>
                <a:cs typeface="Calibri" pitchFamily="34" charset="0"/>
              </a:rPr>
              <a:t>(</a:t>
            </a:r>
            <a:r>
              <a:rPr lang="en-US" sz="2400" b="1" kern="0" dirty="0">
                <a:latin typeface="+mj-lt"/>
                <a:cs typeface="Calibri" pitchFamily="34" charset="0"/>
              </a:rPr>
              <a:t>FCC-</a:t>
            </a:r>
            <a:r>
              <a:rPr lang="en-US" sz="2400" b="1" kern="0" dirty="0" err="1">
                <a:latin typeface="+mj-lt"/>
                <a:cs typeface="Calibri" pitchFamily="34" charset="0"/>
              </a:rPr>
              <a:t>ee</a:t>
            </a:r>
            <a:r>
              <a:rPr lang="en-US" sz="2400" kern="0" dirty="0">
                <a:latin typeface="+mj-lt"/>
                <a:cs typeface="Calibri" pitchFamily="34" charset="0"/>
              </a:rPr>
              <a:t>) </a:t>
            </a:r>
            <a:r>
              <a:rPr lang="el-GR" sz="2400" kern="0" dirty="0" err="1">
                <a:latin typeface="+mj-lt"/>
                <a:cs typeface="Calibri" pitchFamily="34" charset="0"/>
              </a:rPr>
              <a:t>ώς</a:t>
            </a:r>
            <a:r>
              <a:rPr lang="el-GR" sz="2400" kern="0" dirty="0">
                <a:latin typeface="+mj-lt"/>
                <a:cs typeface="Calibri" pitchFamily="34" charset="0"/>
              </a:rPr>
              <a:t> ενδιάμεσος επιταχυντής</a:t>
            </a:r>
            <a:endParaRPr lang="en-US" sz="2400" kern="0" dirty="0">
              <a:latin typeface="+mj-lt"/>
              <a:cs typeface="Calibri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08144" y="3052266"/>
            <a:ext cx="3920304" cy="400110"/>
          </a:xfrm>
          <a:prstGeom prst="rect">
            <a:avLst/>
          </a:prstGeom>
          <a:solidFill>
            <a:srgbClr val="FFFFFF"/>
          </a:solidFill>
          <a:ln w="19050" cap="flat" cmpd="sng" algn="ctr">
            <a:solidFill>
              <a:srgbClr val="B2B2B2"/>
            </a:solidFill>
            <a:prstDash val="solid"/>
          </a:ln>
          <a:effectLst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</a:rPr>
              <a:t>~16 T </a:t>
            </a:r>
            <a:r>
              <a:rPr kumimoji="0" lang="fr-CH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sym typeface="Symbol"/>
              </a:rPr>
              <a:t> 100 TeV </a:t>
            </a:r>
            <a:r>
              <a:rPr kumimoji="0" lang="fr-CH" sz="2000" b="1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sym typeface="Symbol"/>
              </a:rPr>
              <a:t>pp</a:t>
            </a:r>
            <a:r>
              <a:rPr kumimoji="0" lang="fr-CH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sym typeface="Symbol"/>
              </a:rPr>
              <a:t> </a:t>
            </a:r>
            <a:r>
              <a:rPr kumimoji="0" lang="el-GR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sym typeface="Symbol"/>
              </a:rPr>
              <a:t>σε</a:t>
            </a:r>
            <a:r>
              <a:rPr kumimoji="0" lang="fr-CH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sym typeface="Symbol"/>
              </a:rPr>
              <a:t> 100 km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83568" y="-76200"/>
            <a:ext cx="7848872" cy="685800"/>
          </a:xfrm>
        </p:spPr>
        <p:txBody>
          <a:bodyPr>
            <a:normAutofit/>
          </a:bodyPr>
          <a:lstStyle/>
          <a:p>
            <a:r>
              <a:rPr lang="el-GR" sz="3400" dirty="0"/>
              <a:t>Μελλοντικός</a:t>
            </a:r>
            <a:r>
              <a:rPr lang="en-US" sz="3400" dirty="0"/>
              <a:t> </a:t>
            </a:r>
            <a:r>
              <a:rPr lang="el-GR" sz="3400" dirty="0"/>
              <a:t>Κυκλικός </a:t>
            </a:r>
            <a:r>
              <a:rPr lang="el-GR" sz="3400" dirty="0" err="1"/>
              <a:t>Συγκρουστήρας</a:t>
            </a:r>
            <a:endParaRPr lang="en-US" sz="34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484962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3"/>
          <p:cNvSpPr>
            <a:spLocks noGrp="1" noChangeArrowheads="1"/>
          </p:cNvSpPr>
          <p:nvPr>
            <p:ph type="ctrTitle"/>
          </p:nvPr>
        </p:nvSpPr>
        <p:spPr>
          <a:xfrm>
            <a:off x="457200" y="1981200"/>
            <a:ext cx="8458200" cy="2133600"/>
          </a:xfrm>
        </p:spPr>
        <p:txBody>
          <a:bodyPr/>
          <a:lstStyle/>
          <a:p>
            <a:pPr algn="ctr" eaLnBrk="1" hangingPunct="1"/>
            <a:r>
              <a:rPr lang="el-GR" b="1">
                <a:solidFill>
                  <a:schemeClr val="bg2"/>
                </a:solidFill>
              </a:rPr>
              <a:t>Βασικές αρχές δυναμικής των επιταχυντών</a:t>
            </a:r>
            <a:endParaRPr lang="en-US" sz="2800" b="1">
              <a:solidFill>
                <a:schemeClr val="tx2"/>
              </a:solidFill>
            </a:endParaRPr>
          </a:p>
        </p:txBody>
      </p:sp>
      <p:sp>
        <p:nvSpPr>
          <p:cNvPr id="47107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>
          <a:xfrm>
            <a:off x="827584" y="76200"/>
            <a:ext cx="5636716" cy="457200"/>
          </a:xfrm>
        </p:spPr>
        <p:txBody>
          <a:bodyPr/>
          <a:lstStyle/>
          <a:p>
            <a:pPr eaLnBrk="1" hangingPunct="1"/>
            <a:r>
              <a:rPr lang="el-GR" dirty="0"/>
              <a:t>Εξισώσεις </a:t>
            </a:r>
            <a:r>
              <a:rPr lang="en-US" dirty="0"/>
              <a:t>Maxwell</a:t>
            </a:r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28600" y="685800"/>
            <a:ext cx="7467600" cy="11430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l-GR" sz="2000" dirty="0"/>
              <a:t>Φυσική των επιταχυντών</a:t>
            </a:r>
            <a:r>
              <a:rPr lang="en-GB" sz="2000" dirty="0"/>
              <a:t>: </a:t>
            </a:r>
            <a:r>
              <a:rPr lang="el-GR" sz="2000" dirty="0"/>
              <a:t>περιγραφή δυναμικής φορτισμένων σωματιδίων παρουσία ηλεκτομαγνητικών πεδίων</a:t>
            </a:r>
            <a:endParaRPr lang="en-GB" sz="2000" dirty="0"/>
          </a:p>
          <a:p>
            <a:pPr eaLnBrk="1" hangingPunct="1">
              <a:lnSpc>
                <a:spcPct val="90000"/>
              </a:lnSpc>
            </a:pPr>
            <a:r>
              <a:rPr lang="el-GR" sz="2000" dirty="0"/>
              <a:t>Εξισώσεις </a:t>
            </a:r>
            <a:r>
              <a:rPr lang="en-GB" sz="2000" dirty="0"/>
              <a:t>Maxwell </a:t>
            </a:r>
            <a:r>
              <a:rPr lang="el-GR" sz="2000" dirty="0"/>
              <a:t>σχετίζουν </a:t>
            </a:r>
            <a:r>
              <a:rPr lang="en-US" sz="2000" dirty="0"/>
              <a:t>τα ηλεκτρικά και μαγνητικά πεδία που </a:t>
            </a:r>
            <a:r>
              <a:rPr lang="en-US" sz="2000" dirty="0" err="1"/>
              <a:t>παράγονται</a:t>
            </a:r>
            <a:r>
              <a:rPr lang="en-US" sz="2000" dirty="0"/>
              <a:t> </a:t>
            </a:r>
            <a:r>
              <a:rPr lang="en-US" sz="2000" dirty="0" err="1"/>
              <a:t>από</a:t>
            </a:r>
            <a:r>
              <a:rPr lang="en-US" sz="2000" dirty="0"/>
              <a:t> </a:t>
            </a:r>
            <a:r>
              <a:rPr lang="el-GR" sz="2000" dirty="0"/>
              <a:t>φορτία και κατανομές ρεύματος</a:t>
            </a:r>
            <a:endParaRPr lang="en-GB" sz="2000" dirty="0"/>
          </a:p>
        </p:txBody>
      </p:sp>
      <p:sp>
        <p:nvSpPr>
          <p:cNvPr id="50180" name="Rectangle 5"/>
          <p:cNvSpPr>
            <a:spLocks noChangeArrowheads="1"/>
          </p:cNvSpPr>
          <p:nvPr/>
        </p:nvSpPr>
        <p:spPr bwMode="auto">
          <a:xfrm>
            <a:off x="228600" y="5308858"/>
            <a:ext cx="8915400" cy="1569660"/>
          </a:xfrm>
          <a:prstGeom prst="rect">
            <a:avLst/>
          </a:prstGeom>
          <a:solidFill>
            <a:srgbClr val="FFFFFF"/>
          </a:solidFill>
          <a:ln w="19050">
            <a:solidFill>
              <a:schemeClr val="bg2"/>
            </a:solidFill>
            <a:prstDash val="sysDot"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 eaLnBrk="0" hangingPunct="0"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GB" sz="1600" b="1" i="1" dirty="0"/>
              <a:t>E</a:t>
            </a:r>
            <a:r>
              <a:rPr lang="en-GB" sz="1600" dirty="0"/>
              <a:t> =</a:t>
            </a:r>
            <a:r>
              <a:rPr lang="el-GR" sz="1600" dirty="0"/>
              <a:t> ηλεκτρικά πεδία</a:t>
            </a:r>
            <a:r>
              <a:rPr lang="en-GB" sz="1600" dirty="0"/>
              <a:t>	[V/</a:t>
            </a:r>
            <a:r>
              <a:rPr lang="en-GB" sz="1600" dirty="0" err="1"/>
              <a:t>m</a:t>
            </a:r>
            <a:r>
              <a:rPr lang="en-GB" sz="1600" dirty="0"/>
              <a:t>] 		</a:t>
            </a:r>
            <a:r>
              <a:rPr lang="en-US" sz="1600" dirty="0">
                <a:sym typeface="Symbol" pitchFamily="-112" charset="2"/>
              </a:rPr>
              <a:t></a:t>
            </a:r>
            <a:r>
              <a:rPr lang="en-US" sz="1600" baseline="-25000" dirty="0">
                <a:sym typeface="Symbol" pitchFamily="-112" charset="2"/>
              </a:rPr>
              <a:t>0</a:t>
            </a:r>
            <a:r>
              <a:rPr lang="el-GR" sz="1600" baseline="-25000" dirty="0">
                <a:sym typeface="Symbol" pitchFamily="-112" charset="2"/>
              </a:rPr>
              <a:t> </a:t>
            </a:r>
            <a:r>
              <a:rPr lang="en-US" sz="1600" dirty="0">
                <a:sym typeface="Symbol" pitchFamily="-112" charset="2"/>
              </a:rPr>
              <a:t>(</a:t>
            </a:r>
            <a:r>
              <a:rPr lang="el-GR" sz="1600" dirty="0">
                <a:sym typeface="Symbol" pitchFamily="-112" charset="2"/>
              </a:rPr>
              <a:t>μαγνητική </a:t>
            </a:r>
            <a:r>
              <a:rPr lang="en-US" sz="1600" dirty="0">
                <a:sym typeface="Symbol" pitchFamily="-112" charset="2"/>
              </a:rPr>
              <a:t>διαπερατότητα) = 4 10</a:t>
            </a:r>
            <a:r>
              <a:rPr lang="en-US" sz="1600" baseline="30000" dirty="0">
                <a:sym typeface="Symbol" pitchFamily="-112" charset="2"/>
              </a:rPr>
              <a:t>-7</a:t>
            </a:r>
            <a:r>
              <a:rPr lang="en-US" sz="1600" dirty="0">
                <a:sym typeface="Symbol" pitchFamily="-112" charset="2"/>
              </a:rPr>
              <a:t> [ C V</a:t>
            </a:r>
            <a:r>
              <a:rPr lang="en-US" sz="1600" baseline="30000" dirty="0">
                <a:sym typeface="Symbol" pitchFamily="-112" charset="2"/>
              </a:rPr>
              <a:t>-1</a:t>
            </a:r>
            <a:r>
              <a:rPr lang="en-US" sz="1600" dirty="0">
                <a:sym typeface="Symbol" pitchFamily="-112" charset="2"/>
              </a:rPr>
              <a:t>m</a:t>
            </a:r>
            <a:r>
              <a:rPr lang="en-US" sz="1600" baseline="30000" dirty="0">
                <a:sym typeface="Symbol" pitchFamily="-112" charset="2"/>
              </a:rPr>
              <a:t>-1</a:t>
            </a:r>
            <a:r>
              <a:rPr lang="en-US" sz="1600" dirty="0">
                <a:sym typeface="Symbol" pitchFamily="-112" charset="2"/>
              </a:rPr>
              <a:t>]</a:t>
            </a:r>
            <a:endParaRPr lang="en-GB" sz="1600" dirty="0"/>
          </a:p>
          <a:p>
            <a:pPr algn="l" eaLnBrk="0" hangingPunct="0"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GB" sz="1600" b="1" i="1" dirty="0"/>
              <a:t>B</a:t>
            </a:r>
            <a:r>
              <a:rPr lang="en-GB" sz="1600" dirty="0"/>
              <a:t> =</a:t>
            </a:r>
            <a:r>
              <a:rPr lang="el-GR" sz="1600" dirty="0"/>
              <a:t> μαγνητική επαγωγή</a:t>
            </a:r>
            <a:r>
              <a:rPr lang="en-GB" sz="1600" dirty="0"/>
              <a:t>  [T]		</a:t>
            </a:r>
            <a:r>
              <a:rPr lang="en-US" sz="1600" dirty="0">
                <a:sym typeface="Symbol" pitchFamily="-112" charset="2"/>
              </a:rPr>
              <a:t></a:t>
            </a:r>
            <a:r>
              <a:rPr lang="en-US" sz="1600" baseline="-25000" dirty="0">
                <a:sym typeface="Symbol" pitchFamily="-112" charset="2"/>
              </a:rPr>
              <a:t>0</a:t>
            </a:r>
            <a:r>
              <a:rPr lang="el-GR" sz="1600" baseline="-25000" dirty="0">
                <a:sym typeface="Symbol" pitchFamily="-112" charset="2"/>
              </a:rPr>
              <a:t> </a:t>
            </a:r>
            <a:r>
              <a:rPr lang="en-US" sz="1600" dirty="0">
                <a:sym typeface="Symbol" pitchFamily="-112" charset="2"/>
              </a:rPr>
              <a:t>(ηλεκτρική διαπερατότητα) = 8.854 10</a:t>
            </a:r>
            <a:r>
              <a:rPr lang="en-US" sz="1600" baseline="30000" dirty="0">
                <a:sym typeface="Symbol" pitchFamily="-112" charset="2"/>
              </a:rPr>
              <a:t>-12</a:t>
            </a:r>
            <a:r>
              <a:rPr lang="en-US" sz="1600" dirty="0">
                <a:sym typeface="Symbol" pitchFamily="-112" charset="2"/>
              </a:rPr>
              <a:t> [ V s A</a:t>
            </a:r>
            <a:r>
              <a:rPr lang="en-US" sz="1600" baseline="30000" dirty="0">
                <a:sym typeface="Symbol" pitchFamily="-112" charset="2"/>
              </a:rPr>
              <a:t>-1</a:t>
            </a:r>
            <a:r>
              <a:rPr lang="en-US" sz="1600" dirty="0">
                <a:sym typeface="Symbol" pitchFamily="-112" charset="2"/>
              </a:rPr>
              <a:t>m</a:t>
            </a:r>
            <a:r>
              <a:rPr lang="en-US" sz="1600" baseline="30000" dirty="0">
                <a:sym typeface="Symbol" pitchFamily="-112" charset="2"/>
              </a:rPr>
              <a:t>-1</a:t>
            </a:r>
            <a:r>
              <a:rPr lang="en-US" sz="1600" dirty="0">
                <a:sym typeface="Symbol" pitchFamily="-112" charset="2"/>
              </a:rPr>
              <a:t>]</a:t>
            </a:r>
            <a:endParaRPr lang="en-GB" sz="1600" dirty="0"/>
          </a:p>
          <a:p>
            <a:pPr algn="l" eaLnBrk="0" hangingPunct="0"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GB" sz="1600" dirty="0">
                <a:sym typeface="Symbol" pitchFamily="-112" charset="2"/>
              </a:rPr>
              <a:t></a:t>
            </a:r>
            <a:r>
              <a:rPr lang="el-GR" sz="1600" dirty="0">
                <a:sym typeface="Symbol" pitchFamily="-112" charset="2"/>
              </a:rPr>
              <a:t> </a:t>
            </a:r>
            <a:r>
              <a:rPr lang="en-GB" sz="1600" dirty="0"/>
              <a:t>=</a:t>
            </a:r>
            <a:r>
              <a:rPr lang="el-GR" sz="1600" dirty="0"/>
              <a:t> πυκνότητα φορτίο</a:t>
            </a:r>
            <a:r>
              <a:rPr lang="en-GB" sz="1600" dirty="0"/>
              <a:t>[C/m</a:t>
            </a:r>
            <a:r>
              <a:rPr lang="en-GB" sz="1600" baseline="30000" dirty="0"/>
              <a:t>3</a:t>
            </a:r>
            <a:r>
              <a:rPr lang="en-GB" sz="1600" dirty="0"/>
              <a:t>]		</a:t>
            </a:r>
            <a:r>
              <a:rPr lang="en-GB" sz="1600" dirty="0">
                <a:sym typeface="Symbol" pitchFamily="-112" charset="2"/>
              </a:rPr>
              <a:t>c (</a:t>
            </a:r>
            <a:r>
              <a:rPr lang="el-GR" sz="1600" dirty="0">
                <a:sym typeface="Symbol" pitchFamily="-112" charset="2"/>
              </a:rPr>
              <a:t>ταχύτητα φωτός</a:t>
            </a:r>
            <a:r>
              <a:rPr lang="en-GB" sz="1600" dirty="0">
                <a:sym typeface="Symbol" pitchFamily="-112" charset="2"/>
              </a:rPr>
              <a:t>) = 2.99792458 10</a:t>
            </a:r>
            <a:r>
              <a:rPr lang="en-GB" sz="1600" baseline="30000" dirty="0">
                <a:sym typeface="Symbol" pitchFamily="-112" charset="2"/>
              </a:rPr>
              <a:t>8</a:t>
            </a:r>
            <a:r>
              <a:rPr lang="en-GB" sz="1600" dirty="0" err="1">
                <a:sym typeface="Symbol" pitchFamily="-112" charset="2"/>
              </a:rPr>
              <a:t>m/s</a:t>
            </a:r>
            <a:endParaRPr lang="en-GB" sz="1600" dirty="0"/>
          </a:p>
          <a:p>
            <a:pPr algn="l" eaLnBrk="0" hangingPunct="0"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GB" sz="1600" b="1" i="1" dirty="0"/>
              <a:t>j</a:t>
            </a:r>
            <a:r>
              <a:rPr lang="el-GR" sz="1600" b="1" i="1" dirty="0"/>
              <a:t> </a:t>
            </a:r>
            <a:r>
              <a:rPr lang="en-GB" sz="1600" dirty="0"/>
              <a:t>=</a:t>
            </a:r>
            <a:r>
              <a:rPr lang="el-GR" sz="1600" dirty="0"/>
              <a:t> πυκνότητα ρεύματος </a:t>
            </a:r>
            <a:r>
              <a:rPr lang="en-GB" sz="1600" dirty="0"/>
              <a:t>[A/m</a:t>
            </a:r>
            <a:r>
              <a:rPr lang="en-GB" sz="1600" baseline="30000" dirty="0"/>
              <a:t>2</a:t>
            </a:r>
            <a:r>
              <a:rPr lang="en-GB" sz="1600" dirty="0"/>
              <a:t>]	                  </a:t>
            </a:r>
            <a:r>
              <a:rPr lang="el-GR" sz="1600" dirty="0"/>
              <a:t>1/</a:t>
            </a:r>
            <a:r>
              <a:rPr lang="en-GB" sz="1600" dirty="0"/>
              <a:t>c</a:t>
            </a:r>
            <a:r>
              <a:rPr lang="en-GB" sz="1600" baseline="30000" dirty="0"/>
              <a:t>2</a:t>
            </a:r>
            <a:r>
              <a:rPr lang="en-GB" sz="1600" dirty="0"/>
              <a:t>= </a:t>
            </a:r>
            <a:r>
              <a:rPr lang="en-US" sz="1600" dirty="0">
                <a:sym typeface="Symbol" pitchFamily="-112" charset="2"/>
              </a:rPr>
              <a:t></a:t>
            </a:r>
            <a:r>
              <a:rPr lang="en-US" sz="1600" baseline="-25000" dirty="0">
                <a:sym typeface="Symbol" pitchFamily="-112" charset="2"/>
              </a:rPr>
              <a:t>0</a:t>
            </a:r>
            <a:r>
              <a:rPr lang="en-US" sz="1600" dirty="0">
                <a:sym typeface="Symbol" pitchFamily="-112" charset="2"/>
              </a:rPr>
              <a:t> </a:t>
            </a:r>
            <a:r>
              <a:rPr lang="en-US" sz="1600" baseline="-25000" dirty="0">
                <a:sym typeface="Symbol" pitchFamily="-112" charset="2"/>
              </a:rPr>
              <a:t>0</a:t>
            </a:r>
          </a:p>
        </p:txBody>
      </p:sp>
      <p:pic>
        <p:nvPicPr>
          <p:cNvPr id="50181" name="Picture 7" descr="Maxwell_5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6"/>
          <a:srcRect/>
          <a:stretch>
            <a:fillRect/>
          </a:stretch>
        </p:blipFill>
        <p:spPr>
          <a:xfrm>
            <a:off x="8071591" y="685799"/>
            <a:ext cx="1061288" cy="1381473"/>
          </a:xfrm>
          <a:noFill/>
        </p:spPr>
      </p:pic>
      <p:pic>
        <p:nvPicPr>
          <p:cNvPr id="50182" name="Picture 12" descr="Gauss_1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25425" y="2513013"/>
            <a:ext cx="1222375" cy="1449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3" name="Picture 13" descr="txp_fig.bmp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8"/>
          <a:srcRect/>
          <a:stretch>
            <a:fillRect/>
          </a:stretch>
        </p:blipFill>
        <p:spPr bwMode="auto">
          <a:xfrm>
            <a:off x="1600200" y="2068513"/>
            <a:ext cx="1339850" cy="598487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50184" name="Picture 15" descr="txp_fig.bmp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9"/>
          <a:srcRect/>
          <a:stretch>
            <a:fillRect/>
          </a:stretch>
        </p:blipFill>
        <p:spPr bwMode="auto">
          <a:xfrm>
            <a:off x="1676400" y="3810000"/>
            <a:ext cx="1196975" cy="257175"/>
          </a:xfrm>
          <a:prstGeom prst="rect">
            <a:avLst/>
          </a:prstGeom>
          <a:noFill/>
          <a:ln w="25400">
            <a:solidFill>
              <a:srgbClr val="FF6600"/>
            </a:solidFill>
            <a:miter lim="800000"/>
            <a:headEnd/>
            <a:tailEnd/>
          </a:ln>
        </p:spPr>
      </p:pic>
      <p:sp>
        <p:nvSpPr>
          <p:cNvPr id="50185" name="Rectangle 16"/>
          <p:cNvSpPr>
            <a:spLocks noChangeArrowheads="1"/>
          </p:cNvSpPr>
          <p:nvPr/>
        </p:nvSpPr>
        <p:spPr bwMode="auto">
          <a:xfrm>
            <a:off x="1447800" y="2790825"/>
            <a:ext cx="2590800" cy="7961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>
              <a:lnSpc>
                <a:spcPct val="95000"/>
              </a:lnSpc>
              <a:spcBef>
                <a:spcPct val="50000"/>
              </a:spcBef>
              <a:buClrTx/>
              <a:buSzPct val="70000"/>
              <a:buFont typeface="Wingdings" pitchFamily="-112" charset="2"/>
              <a:buNone/>
            </a:pPr>
            <a:r>
              <a:rPr lang="el-GR" sz="1600" b="1" dirty="0">
                <a:solidFill>
                  <a:srgbClr val="FF0000"/>
                </a:solidFill>
                <a:ea typeface="Times New Roman" pitchFamily="-112" charset="0"/>
                <a:cs typeface="Times New Roman" pitchFamily="-112" charset="0"/>
              </a:rPr>
              <a:t>Νόμος </a:t>
            </a:r>
            <a:r>
              <a:rPr lang="en-GB" sz="1600" b="1" dirty="0">
                <a:solidFill>
                  <a:srgbClr val="FF0000"/>
                </a:solidFill>
                <a:ea typeface="Times New Roman" pitchFamily="-112" charset="0"/>
                <a:cs typeface="Times New Roman" pitchFamily="-112" charset="0"/>
              </a:rPr>
              <a:t>Gauss</a:t>
            </a:r>
            <a:r>
              <a:rPr lang="en-GB" sz="1600" dirty="0">
                <a:ea typeface="Times New Roman" pitchFamily="-112" charset="0"/>
                <a:cs typeface="Times New Roman" pitchFamily="-112" charset="0"/>
              </a:rPr>
              <a:t>: </a:t>
            </a:r>
            <a:r>
              <a:rPr lang="el-GR" sz="1600" dirty="0">
                <a:ea typeface="Times New Roman" pitchFamily="-112" charset="0"/>
                <a:cs typeface="Times New Roman" pitchFamily="-112" charset="0"/>
              </a:rPr>
              <a:t>απόκλιση ηλεκτρικού πεδίου δινει την πυκνότητα πηγών φορτίου</a:t>
            </a:r>
            <a:endParaRPr lang="en-GB" sz="1600" dirty="0">
              <a:ea typeface="Times New Roman" pitchFamily="-112" charset="0"/>
              <a:cs typeface="Times New Roman" pitchFamily="-112" charset="0"/>
            </a:endParaRPr>
          </a:p>
        </p:txBody>
      </p:sp>
      <p:sp>
        <p:nvSpPr>
          <p:cNvPr id="50186" name="Rectangle 18"/>
          <p:cNvSpPr>
            <a:spLocks noChangeArrowheads="1"/>
          </p:cNvSpPr>
          <p:nvPr/>
        </p:nvSpPr>
        <p:spPr bwMode="auto">
          <a:xfrm>
            <a:off x="1143000" y="4318000"/>
            <a:ext cx="2514600" cy="7961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>
              <a:lnSpc>
                <a:spcPct val="95000"/>
              </a:lnSpc>
              <a:spcBef>
                <a:spcPct val="50000"/>
              </a:spcBef>
              <a:buClrTx/>
              <a:buSzPct val="70000"/>
              <a:buFont typeface="Wingdings" pitchFamily="-112" charset="2"/>
              <a:buNone/>
            </a:pPr>
            <a:r>
              <a:rPr lang="el-GR" sz="1600" b="1" dirty="0">
                <a:solidFill>
                  <a:srgbClr val="FF6600"/>
                </a:solidFill>
                <a:ea typeface="Times New Roman" pitchFamily="-112" charset="0"/>
                <a:cs typeface="Times New Roman" pitchFamily="-112" charset="0"/>
              </a:rPr>
              <a:t>Νόμος </a:t>
            </a:r>
            <a:r>
              <a:rPr lang="en-GB" sz="1600" b="1" dirty="0">
                <a:solidFill>
                  <a:srgbClr val="FF6600"/>
                </a:solidFill>
                <a:ea typeface="Times New Roman" pitchFamily="-112" charset="0"/>
                <a:cs typeface="Times New Roman" pitchFamily="-112" charset="0"/>
              </a:rPr>
              <a:t>Gauss </a:t>
            </a:r>
            <a:r>
              <a:rPr lang="el-GR" sz="1600" b="1" dirty="0">
                <a:solidFill>
                  <a:srgbClr val="FF6600"/>
                </a:solidFill>
                <a:ea typeface="Times New Roman" pitchFamily="-112" charset="0"/>
                <a:cs typeface="Times New Roman" pitchFamily="-112" charset="0"/>
              </a:rPr>
              <a:t>για μαγνητισμό</a:t>
            </a:r>
            <a:r>
              <a:rPr lang="en-GB" sz="1600" dirty="0">
                <a:ea typeface="Times New Roman" pitchFamily="-112" charset="0"/>
                <a:cs typeface="Times New Roman" pitchFamily="-112" charset="0"/>
              </a:rPr>
              <a:t>: </a:t>
            </a:r>
            <a:r>
              <a:rPr lang="el-GR" sz="1600" dirty="0">
                <a:ea typeface="Times New Roman" pitchFamily="-112" charset="0"/>
                <a:cs typeface="Times New Roman" pitchFamily="-112" charset="0"/>
              </a:rPr>
              <a:t>δεν υπάρχουν  μαγνητικά μονόπολα</a:t>
            </a:r>
            <a:endParaRPr lang="en-GB" sz="1600" dirty="0">
              <a:ea typeface="Times New Roman" pitchFamily="-112" charset="0"/>
              <a:cs typeface="Times New Roman" pitchFamily="-112" charset="0"/>
            </a:endParaRPr>
          </a:p>
        </p:txBody>
      </p:sp>
      <p:pic>
        <p:nvPicPr>
          <p:cNvPr id="50187" name="Picture 22" descr="Faraday_5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7943850" y="2057400"/>
            <a:ext cx="120015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88" name="Rectangle 26"/>
          <p:cNvSpPr>
            <a:spLocks noChangeArrowheads="1"/>
          </p:cNvSpPr>
          <p:nvPr/>
        </p:nvSpPr>
        <p:spPr bwMode="auto">
          <a:xfrm>
            <a:off x="3962400" y="2743200"/>
            <a:ext cx="3733800" cy="7961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>
              <a:lnSpc>
                <a:spcPct val="95000"/>
              </a:lnSpc>
              <a:spcBef>
                <a:spcPct val="50000"/>
              </a:spcBef>
              <a:buClrTx/>
              <a:buSzPct val="70000"/>
              <a:buFont typeface="Wingdings" pitchFamily="-112" charset="2"/>
              <a:buNone/>
            </a:pPr>
            <a:r>
              <a:rPr lang="el-GR" sz="1600" b="1" dirty="0">
                <a:solidFill>
                  <a:srgbClr val="0033CC"/>
                </a:solidFill>
                <a:ea typeface="Times New Roman" pitchFamily="-112" charset="0"/>
                <a:cs typeface="Times New Roman" pitchFamily="-112" charset="0"/>
              </a:rPr>
              <a:t>Νόμος επαγωγής του </a:t>
            </a:r>
            <a:r>
              <a:rPr lang="en-GB" sz="1600" b="1" dirty="0">
                <a:solidFill>
                  <a:srgbClr val="0033CC"/>
                </a:solidFill>
                <a:ea typeface="Times New Roman" pitchFamily="-112" charset="0"/>
                <a:cs typeface="Times New Roman" pitchFamily="-112" charset="0"/>
              </a:rPr>
              <a:t>Faraday</a:t>
            </a:r>
            <a:r>
              <a:rPr lang="en-GB" sz="1600" dirty="0">
                <a:ea typeface="Times New Roman" pitchFamily="-112" charset="0"/>
                <a:cs typeface="Times New Roman" pitchFamily="-112" charset="0"/>
              </a:rPr>
              <a:t>: </a:t>
            </a:r>
            <a:r>
              <a:rPr lang="el-GR" sz="1600" dirty="0">
                <a:ea typeface="Times New Roman" pitchFamily="-112" charset="0"/>
                <a:cs typeface="Times New Roman" pitchFamily="-112" charset="0"/>
              </a:rPr>
              <a:t>μεταβαλόμενο μαγνητικό πεδίο προκαλεί ηλεκτρικό πεδίο</a:t>
            </a:r>
            <a:endParaRPr lang="en-GB" sz="1600" dirty="0">
              <a:ea typeface="Times New Roman" pitchFamily="-112" charset="0"/>
              <a:cs typeface="Times New Roman" pitchFamily="-112" charset="0"/>
            </a:endParaRPr>
          </a:p>
        </p:txBody>
      </p:sp>
      <p:pic>
        <p:nvPicPr>
          <p:cNvPr id="50189" name="Picture 28" descr="Ampere_2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7913688" y="3581400"/>
            <a:ext cx="1230312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90" name="Picture 33" descr="txp_fig.bmp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2"/>
          <a:srcRect/>
          <a:stretch>
            <a:fillRect/>
          </a:stretch>
        </p:blipFill>
        <p:spPr bwMode="auto">
          <a:xfrm>
            <a:off x="4495800" y="2057400"/>
            <a:ext cx="1968500" cy="627063"/>
          </a:xfrm>
          <a:prstGeom prst="rect">
            <a:avLst/>
          </a:prstGeom>
          <a:noFill/>
          <a:ln w="25400">
            <a:solidFill>
              <a:srgbClr val="0000FF"/>
            </a:solidFill>
            <a:miter lim="800000"/>
            <a:headEnd/>
            <a:tailEnd/>
          </a:ln>
        </p:spPr>
      </p:pic>
      <p:pic>
        <p:nvPicPr>
          <p:cNvPr id="50191" name="Picture 35" descr="txp_fig.bmp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3"/>
          <a:srcRect/>
          <a:stretch>
            <a:fillRect/>
          </a:stretch>
        </p:blipFill>
        <p:spPr bwMode="auto">
          <a:xfrm>
            <a:off x="4187825" y="3581400"/>
            <a:ext cx="2822575" cy="627063"/>
          </a:xfrm>
          <a:prstGeom prst="rect">
            <a:avLst/>
          </a:prstGeom>
          <a:noFill/>
          <a:ln w="25400">
            <a:solidFill>
              <a:srgbClr val="008000"/>
            </a:solidFill>
            <a:miter lim="800000"/>
            <a:headEnd/>
            <a:tailEnd/>
          </a:ln>
        </p:spPr>
      </p:pic>
      <p:sp>
        <p:nvSpPr>
          <p:cNvPr id="50192" name="Rectangle 36"/>
          <p:cNvSpPr>
            <a:spLocks noChangeArrowheads="1"/>
          </p:cNvSpPr>
          <p:nvPr/>
        </p:nvSpPr>
        <p:spPr bwMode="auto">
          <a:xfrm>
            <a:off x="3657600" y="4267200"/>
            <a:ext cx="4343400" cy="10300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>
              <a:lnSpc>
                <a:spcPct val="95000"/>
              </a:lnSpc>
              <a:spcBef>
                <a:spcPct val="50000"/>
              </a:spcBef>
              <a:buClrTx/>
              <a:buSzPct val="70000"/>
              <a:buFont typeface="Wingdings" pitchFamily="-112" charset="2"/>
              <a:buNone/>
            </a:pPr>
            <a:r>
              <a:rPr lang="el-GR" sz="1600" b="1" dirty="0">
                <a:solidFill>
                  <a:srgbClr val="008000"/>
                </a:solidFill>
                <a:ea typeface="Times New Roman" pitchFamily="-112" charset="0"/>
                <a:cs typeface="Times New Roman" pitchFamily="-112" charset="0"/>
              </a:rPr>
              <a:t>Νόμος </a:t>
            </a:r>
            <a:r>
              <a:rPr lang="en-GB" sz="1600" b="1" dirty="0">
                <a:solidFill>
                  <a:srgbClr val="008000"/>
                </a:solidFill>
                <a:ea typeface="Times New Roman" pitchFamily="-112" charset="0"/>
                <a:cs typeface="Times New Roman" pitchFamily="-112" charset="0"/>
              </a:rPr>
              <a:t>Ampere-Maxwell</a:t>
            </a:r>
            <a:r>
              <a:rPr lang="en-GB" sz="1600" dirty="0">
                <a:ea typeface="Times New Roman" pitchFamily="-112" charset="0"/>
                <a:cs typeface="Times New Roman" pitchFamily="-112" charset="0"/>
              </a:rPr>
              <a:t>: </a:t>
            </a:r>
            <a:r>
              <a:rPr lang="el-GR" sz="1600" dirty="0">
                <a:ea typeface="Times New Roman" pitchFamily="-112" charset="0"/>
                <a:cs typeface="Times New Roman" pitchFamily="-112" charset="0"/>
              </a:rPr>
              <a:t>ολοκλήρωμα του μαγνητικού πεδίου σε κλειστή καμπύλη είναι ανάλογο του ρεύματος που τρέχει στην καμπύλη</a:t>
            </a:r>
            <a:r>
              <a:rPr lang="en-US" sz="1600" dirty="0">
                <a:ea typeface="Times New Roman" pitchFamily="-112" charset="0"/>
                <a:cs typeface="Times New Roman" pitchFamily="-112" charset="0"/>
              </a:rPr>
              <a:t> </a:t>
            </a:r>
            <a:r>
              <a:rPr lang="en-GB" sz="1600" dirty="0">
                <a:ea typeface="Times New Roman" pitchFamily="-112" charset="0"/>
                <a:cs typeface="Times New Roman" pitchFamily="-112" charset="0"/>
              </a:rPr>
              <a:t>(</a:t>
            </a:r>
            <a:r>
              <a:rPr lang="el-GR" sz="1600" dirty="0">
                <a:ea typeface="Times New Roman" pitchFamily="-112" charset="0"/>
                <a:cs typeface="Times New Roman" pitchFamily="-112" charset="0"/>
              </a:rPr>
              <a:t>στατικό ηλεκτρικό πεδίο</a:t>
            </a:r>
            <a:r>
              <a:rPr lang="en-GB" sz="1600" dirty="0">
                <a:ea typeface="Times New Roman" pitchFamily="-112" charset="0"/>
                <a:cs typeface="Times New Roman" pitchFamily="-112" charset="0"/>
              </a:rPr>
              <a:t>)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>
          <a:xfrm>
            <a:off x="827584" y="76200"/>
            <a:ext cx="5736729" cy="457200"/>
          </a:xfrm>
        </p:spPr>
        <p:txBody>
          <a:bodyPr/>
          <a:lstStyle/>
          <a:p>
            <a:pPr eaLnBrk="1" hangingPunct="1"/>
            <a:r>
              <a:rPr lang="el-GR" dirty="0"/>
              <a:t>Δύναμη </a:t>
            </a:r>
            <a:r>
              <a:rPr lang="en-GB" dirty="0"/>
              <a:t>Lorentz</a:t>
            </a:r>
            <a:endParaRPr lang="en-US" dirty="0"/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28600" y="620688"/>
            <a:ext cx="8915400" cy="4560912"/>
          </a:xfrm>
        </p:spPr>
        <p:txBody>
          <a:bodyPr/>
          <a:lstStyle/>
          <a:p>
            <a:pPr eaLnBrk="1" hangingPunct="1"/>
            <a:r>
              <a:rPr lang="el-GR" sz="2200" dirty="0"/>
              <a:t>Δύναμη πάνω σε φορτισμένα σωματίδια που κινούνται υπό την επίδραση ηλεκτρομαγνητικών πεδίων                                    				                                  </a:t>
            </a:r>
          </a:p>
          <a:p>
            <a:pPr marL="0" indent="0" eaLnBrk="1" hangingPunct="1">
              <a:buNone/>
            </a:pPr>
            <a:r>
              <a:rPr lang="el-GR" sz="2200" dirty="0"/>
              <a:t>			       ή	</a:t>
            </a:r>
          </a:p>
          <a:p>
            <a:pPr eaLnBrk="1" hangingPunct="1"/>
            <a:endParaRPr lang="el-GR" sz="2200" dirty="0"/>
          </a:p>
        </p:txBody>
      </p:sp>
      <p:pic>
        <p:nvPicPr>
          <p:cNvPr id="51204" name="Picture 12" descr="txp_fig.bmp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395536" y="1711971"/>
            <a:ext cx="2667000" cy="371309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51207" name="Picture 33" descr="txp_fig.bmp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/>
          <a:srcRect/>
          <a:stretch>
            <a:fillRect/>
          </a:stretch>
        </p:blipFill>
        <p:spPr bwMode="auto">
          <a:xfrm>
            <a:off x="4427984" y="1556792"/>
            <a:ext cx="3487688" cy="539876"/>
          </a:xfrm>
          <a:prstGeom prst="rect">
            <a:avLst/>
          </a:prstGeom>
          <a:noFill/>
          <a:ln w="25400">
            <a:solidFill>
              <a:srgbClr val="0033CC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9556309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E0406EFA-4DE2-B748-8D4E-64F9BABBEE60}"/>
              </a:ext>
            </a:extLst>
          </p:cNvPr>
          <p:cNvGrpSpPr/>
          <p:nvPr/>
        </p:nvGrpSpPr>
        <p:grpSpPr>
          <a:xfrm>
            <a:off x="611560" y="5048121"/>
            <a:ext cx="5423497" cy="685135"/>
            <a:chOff x="611560" y="3535953"/>
            <a:chExt cx="5423497" cy="685135"/>
          </a:xfrm>
        </p:grpSpPr>
        <p:pic>
          <p:nvPicPr>
            <p:cNvPr id="10" name="Picture 23" descr="txp_fig.bmp"/>
            <p:cNvPicPr>
              <a:picLocks noChangeAspect="1" noChangeArrowheads="1"/>
            </p:cNvPicPr>
            <p:nvPr>
              <p:custDataLst>
                <p:tags r:id="rId4"/>
              </p:custDataLst>
            </p:nvPr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611560" y="3535953"/>
              <a:ext cx="5423497" cy="6851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ACBA9525-41B0-A04F-B6CE-70F37BD9C81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18253" y="3558952"/>
              <a:ext cx="239291" cy="230088"/>
            </a:xfrm>
            <a:prstGeom prst="rect">
              <a:avLst/>
            </a:prstGeom>
            <a:solidFill>
              <a:schemeClr val="bg1"/>
            </a:solidFill>
          </p:spPr>
        </p:pic>
      </p:grpSp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>
          <a:xfrm>
            <a:off x="611560" y="76200"/>
            <a:ext cx="8064896" cy="457200"/>
          </a:xfrm>
        </p:spPr>
        <p:txBody>
          <a:bodyPr/>
          <a:lstStyle/>
          <a:p>
            <a:pPr eaLnBrk="1" hangingPunct="1"/>
            <a:r>
              <a:rPr lang="el-GR" dirty="0"/>
              <a:t>Δύναμη </a:t>
            </a:r>
            <a:r>
              <a:rPr lang="en-GB" dirty="0"/>
              <a:t>Lorentz</a:t>
            </a:r>
            <a:r>
              <a:rPr lang="el-GR" dirty="0"/>
              <a:t> και επιτάχυνση</a:t>
            </a:r>
            <a:endParaRPr lang="en-US" dirty="0"/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28600" y="620688"/>
            <a:ext cx="8915400" cy="4560912"/>
          </a:xfrm>
        </p:spPr>
        <p:txBody>
          <a:bodyPr/>
          <a:lstStyle/>
          <a:p>
            <a:pPr eaLnBrk="1" hangingPunct="1"/>
            <a:r>
              <a:rPr lang="el-GR" sz="2200" dirty="0"/>
              <a:t>Δύναμη πάνω σε φορτισμένα σωματίδια που κινούνται υπό την επίδραση ηλεκτρομαγνητικών πεδίων                                    				                                  </a:t>
            </a:r>
          </a:p>
          <a:p>
            <a:pPr marL="0" indent="0" eaLnBrk="1" hangingPunct="1">
              <a:buNone/>
            </a:pPr>
            <a:r>
              <a:rPr lang="el-GR" sz="2200" dirty="0"/>
              <a:t>			       ή	</a:t>
            </a:r>
          </a:p>
          <a:p>
            <a:pPr eaLnBrk="1" hangingPunct="1"/>
            <a:endParaRPr lang="el-GR" sz="2200" dirty="0"/>
          </a:p>
          <a:p>
            <a:pPr eaLnBrk="1" hangingPunct="1"/>
            <a:r>
              <a:rPr lang="el-GR" sz="2200" dirty="0"/>
              <a:t>Στους επιταχυντές</a:t>
            </a:r>
            <a:r>
              <a:rPr lang="en-GB" sz="2200" dirty="0"/>
              <a:t>: </a:t>
            </a:r>
            <a:r>
              <a:rPr lang="el-GR" sz="2200" b="1" dirty="0"/>
              <a:t>ηλεκτρικά πεδία </a:t>
            </a:r>
            <a:r>
              <a:rPr lang="el-GR" sz="2200" dirty="0"/>
              <a:t>χρησιμοποιούνται για </a:t>
            </a:r>
            <a:r>
              <a:rPr lang="el-GR" sz="2200" b="1" dirty="0"/>
              <a:t>επιτάχυνση</a:t>
            </a:r>
            <a:r>
              <a:rPr lang="el-GR" sz="2200" dirty="0"/>
              <a:t> σωματιδίων</a:t>
            </a:r>
            <a:endParaRPr lang="el-GR" sz="2200" b="1" dirty="0"/>
          </a:p>
          <a:p>
            <a:pPr eaLnBrk="1" hangingPunct="1"/>
            <a:r>
              <a:rPr lang="el-GR" sz="2200" dirty="0"/>
              <a:t>Ολοκλήρωση της δύναμης ώς προς το μήκος της τροχιάς για τον υπολογισμό της κινητικής ενέργειας (ή υπολογισμός του ρυθμού μεταβολής της ενέργειας)			          											          								ή</a:t>
            </a:r>
          </a:p>
          <a:p>
            <a:pPr lvl="1" eaLnBrk="1" hangingPunct="1"/>
            <a:endParaRPr lang="el-GR" sz="2200" dirty="0"/>
          </a:p>
          <a:p>
            <a:pPr lvl="1" eaLnBrk="1" hangingPunct="1"/>
            <a:endParaRPr lang="el-GR" sz="2200" dirty="0"/>
          </a:p>
        </p:txBody>
      </p:sp>
      <p:pic>
        <p:nvPicPr>
          <p:cNvPr id="51204" name="Picture 12" descr="txp_fig.bmp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9"/>
          <a:srcRect/>
          <a:stretch>
            <a:fillRect/>
          </a:stretch>
        </p:blipFill>
        <p:spPr bwMode="auto">
          <a:xfrm>
            <a:off x="395536" y="1711971"/>
            <a:ext cx="2667000" cy="371309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51205" name="Picture 18" descr="txp_fig.bmp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0"/>
          <a:srcRect/>
          <a:stretch>
            <a:fillRect/>
          </a:stretch>
        </p:blipFill>
        <p:spPr bwMode="auto">
          <a:xfrm>
            <a:off x="520830" y="4274849"/>
            <a:ext cx="5270820" cy="6583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7" name="Picture 33" descr="txp_fig.bmp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1"/>
          <a:srcRect/>
          <a:stretch>
            <a:fillRect/>
          </a:stretch>
        </p:blipFill>
        <p:spPr bwMode="auto">
          <a:xfrm>
            <a:off x="4427984" y="1556792"/>
            <a:ext cx="3487688" cy="539876"/>
          </a:xfrm>
          <a:prstGeom prst="rect">
            <a:avLst/>
          </a:prstGeom>
          <a:noFill/>
          <a:ln w="25400">
            <a:solidFill>
              <a:srgbClr val="0033CC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2546593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E0406EFA-4DE2-B748-8D4E-64F9BABBEE60}"/>
              </a:ext>
            </a:extLst>
          </p:cNvPr>
          <p:cNvGrpSpPr/>
          <p:nvPr/>
        </p:nvGrpSpPr>
        <p:grpSpPr>
          <a:xfrm>
            <a:off x="611560" y="5048121"/>
            <a:ext cx="5423497" cy="685135"/>
            <a:chOff x="611560" y="3535953"/>
            <a:chExt cx="5423497" cy="685135"/>
          </a:xfrm>
        </p:grpSpPr>
        <p:pic>
          <p:nvPicPr>
            <p:cNvPr id="10" name="Picture 23" descr="txp_fig.bmp"/>
            <p:cNvPicPr>
              <a:picLocks noChangeAspect="1" noChangeArrowheads="1"/>
            </p:cNvPicPr>
            <p:nvPr>
              <p:custDataLst>
                <p:tags r:id="rId4"/>
              </p:custDataLst>
            </p:nvPr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611560" y="3535953"/>
              <a:ext cx="5423497" cy="6851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ACBA9525-41B0-A04F-B6CE-70F37BD9C81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18253" y="3558952"/>
              <a:ext cx="239291" cy="230088"/>
            </a:xfrm>
            <a:prstGeom prst="rect">
              <a:avLst/>
            </a:prstGeom>
            <a:solidFill>
              <a:schemeClr val="bg1"/>
            </a:solidFill>
          </p:spPr>
        </p:pic>
      </p:grpSp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>
          <a:xfrm>
            <a:off x="611560" y="76200"/>
            <a:ext cx="8064896" cy="457200"/>
          </a:xfrm>
        </p:spPr>
        <p:txBody>
          <a:bodyPr/>
          <a:lstStyle/>
          <a:p>
            <a:pPr eaLnBrk="1" hangingPunct="1"/>
            <a:r>
              <a:rPr lang="el-GR" dirty="0"/>
              <a:t>Δύναμη </a:t>
            </a:r>
            <a:r>
              <a:rPr lang="en-GB" dirty="0"/>
              <a:t>Lorentz</a:t>
            </a:r>
            <a:r>
              <a:rPr lang="el-GR" dirty="0"/>
              <a:t> και επιτάχυνση</a:t>
            </a:r>
            <a:endParaRPr lang="en-US" dirty="0"/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28600" y="620688"/>
            <a:ext cx="8915400" cy="4560912"/>
          </a:xfrm>
        </p:spPr>
        <p:txBody>
          <a:bodyPr/>
          <a:lstStyle/>
          <a:p>
            <a:pPr eaLnBrk="1" hangingPunct="1"/>
            <a:r>
              <a:rPr lang="el-GR" sz="2200" dirty="0"/>
              <a:t>Δύναμη πάνω σε φορτισμένα σωματίδια που κινούνται υπό την επίδραση ηλεκτρομαγνητικών πεδίων                                    				                                  </a:t>
            </a:r>
          </a:p>
          <a:p>
            <a:pPr marL="0" indent="0" eaLnBrk="1" hangingPunct="1">
              <a:buNone/>
            </a:pPr>
            <a:r>
              <a:rPr lang="el-GR" sz="2200" dirty="0"/>
              <a:t>			       ή	</a:t>
            </a:r>
          </a:p>
          <a:p>
            <a:pPr eaLnBrk="1" hangingPunct="1"/>
            <a:endParaRPr lang="el-GR" sz="2200" dirty="0"/>
          </a:p>
          <a:p>
            <a:pPr eaLnBrk="1" hangingPunct="1"/>
            <a:r>
              <a:rPr lang="el-GR" sz="2200" dirty="0"/>
              <a:t>Στους επιταχυντές</a:t>
            </a:r>
            <a:r>
              <a:rPr lang="en-GB" sz="2200" dirty="0"/>
              <a:t>: </a:t>
            </a:r>
            <a:r>
              <a:rPr lang="el-GR" sz="2200" b="1" dirty="0"/>
              <a:t>ηλεκτρικά πεδία </a:t>
            </a:r>
            <a:r>
              <a:rPr lang="el-GR" sz="2200" dirty="0"/>
              <a:t>χρησιμοποιούνται για </a:t>
            </a:r>
            <a:r>
              <a:rPr lang="el-GR" sz="2200" b="1" dirty="0"/>
              <a:t>επιτάχυνση</a:t>
            </a:r>
            <a:r>
              <a:rPr lang="el-GR" sz="2200" dirty="0"/>
              <a:t> σωματιδίων</a:t>
            </a:r>
            <a:endParaRPr lang="el-GR" sz="2200" b="1" dirty="0"/>
          </a:p>
          <a:p>
            <a:pPr eaLnBrk="1" hangingPunct="1"/>
            <a:r>
              <a:rPr lang="el-GR" sz="2200" dirty="0"/>
              <a:t>Ολοκλήρωση της δύναμης ώς προς το μήκος της τροχιάς για τον υπολογισμό της κινητικής ενέργειας (ή υπολογισμός του ρυθμού μεταβολής της ενέργειας)			          											          								ή</a:t>
            </a:r>
          </a:p>
          <a:p>
            <a:pPr lvl="1" eaLnBrk="1" hangingPunct="1"/>
            <a:endParaRPr lang="el-GR" sz="2200" dirty="0"/>
          </a:p>
          <a:p>
            <a:pPr lvl="1" eaLnBrk="1" hangingPunct="1"/>
            <a:endParaRPr lang="el-GR" sz="2200" dirty="0"/>
          </a:p>
          <a:p>
            <a:pPr eaLnBrk="1" hangingPunct="1"/>
            <a:r>
              <a:rPr lang="el-GR" sz="2200" dirty="0"/>
              <a:t>Κινητική ενέργεια αλλάζει από </a:t>
            </a:r>
            <a:r>
              <a:rPr lang="el-GR" sz="2200" b="1" dirty="0"/>
              <a:t>ηλεκτρικά</a:t>
            </a:r>
            <a:r>
              <a:rPr lang="el-GR" sz="2200" dirty="0"/>
              <a:t> (</a:t>
            </a:r>
            <a:r>
              <a:rPr lang="el-GR" sz="2200" b="1" dirty="0"/>
              <a:t>όχι </a:t>
            </a:r>
            <a:r>
              <a:rPr lang="el-GR" sz="2200" dirty="0"/>
              <a:t>από </a:t>
            </a:r>
            <a:r>
              <a:rPr lang="el-GR" sz="2200" b="1" dirty="0"/>
              <a:t>μαγνητικά πεδία</a:t>
            </a:r>
            <a:r>
              <a:rPr lang="el-GR" sz="2200" dirty="0"/>
              <a:t>)</a:t>
            </a:r>
          </a:p>
        </p:txBody>
      </p:sp>
      <p:pic>
        <p:nvPicPr>
          <p:cNvPr id="51204" name="Picture 12" descr="txp_fig.bmp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9"/>
          <a:srcRect/>
          <a:stretch>
            <a:fillRect/>
          </a:stretch>
        </p:blipFill>
        <p:spPr bwMode="auto">
          <a:xfrm>
            <a:off x="395536" y="1711971"/>
            <a:ext cx="2667000" cy="371309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51205" name="Picture 18" descr="txp_fig.bmp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0"/>
          <a:srcRect/>
          <a:stretch>
            <a:fillRect/>
          </a:stretch>
        </p:blipFill>
        <p:spPr bwMode="auto">
          <a:xfrm>
            <a:off x="520830" y="4274849"/>
            <a:ext cx="5270820" cy="6583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37"/>
          <p:cNvGrpSpPr>
            <a:grpSpLocks/>
          </p:cNvGrpSpPr>
          <p:nvPr/>
        </p:nvGrpSpPr>
        <p:grpSpPr bwMode="auto">
          <a:xfrm>
            <a:off x="4295744" y="4360935"/>
            <a:ext cx="1295400" cy="533400"/>
            <a:chOff x="2352" y="2350"/>
            <a:chExt cx="816" cy="336"/>
          </a:xfrm>
        </p:grpSpPr>
        <p:sp>
          <p:nvSpPr>
            <p:cNvPr id="51208" name="Line 25"/>
            <p:cNvSpPr>
              <a:spLocks noChangeShapeType="1"/>
            </p:cNvSpPr>
            <p:nvPr/>
          </p:nvSpPr>
          <p:spPr bwMode="auto">
            <a:xfrm>
              <a:off x="2352" y="2350"/>
              <a:ext cx="816" cy="336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209" name="Line 26"/>
            <p:cNvSpPr>
              <a:spLocks noChangeShapeType="1"/>
            </p:cNvSpPr>
            <p:nvPr/>
          </p:nvSpPr>
          <p:spPr bwMode="auto">
            <a:xfrm flipH="1">
              <a:off x="2352" y="2350"/>
              <a:ext cx="816" cy="336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51207" name="Picture 33" descr="txp_fig.bmp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1"/>
          <a:srcRect/>
          <a:stretch>
            <a:fillRect/>
          </a:stretch>
        </p:blipFill>
        <p:spPr bwMode="auto">
          <a:xfrm>
            <a:off x="4427984" y="1556792"/>
            <a:ext cx="3487688" cy="539876"/>
          </a:xfrm>
          <a:prstGeom prst="rect">
            <a:avLst/>
          </a:prstGeom>
          <a:noFill/>
          <a:ln w="25400">
            <a:solidFill>
              <a:srgbClr val="0033CC"/>
            </a:solidFill>
            <a:miter lim="800000"/>
            <a:headEnd/>
            <a:tailEnd/>
          </a:ln>
        </p:spPr>
      </p:pic>
      <p:grpSp>
        <p:nvGrpSpPr>
          <p:cNvPr id="13" name="Group 37">
            <a:extLst>
              <a:ext uri="{FF2B5EF4-FFF2-40B4-BE49-F238E27FC236}">
                <a16:creationId xmlns:a16="http://schemas.microsoft.com/office/drawing/2014/main" id="{47DAC04B-CF36-8940-BEA6-DD4E3329570B}"/>
              </a:ext>
            </a:extLst>
          </p:cNvPr>
          <p:cNvGrpSpPr>
            <a:grpSpLocks/>
          </p:cNvGrpSpPr>
          <p:nvPr/>
        </p:nvGrpSpPr>
        <p:grpSpPr bwMode="auto">
          <a:xfrm>
            <a:off x="3593086" y="5164397"/>
            <a:ext cx="1295400" cy="533400"/>
            <a:chOff x="2352" y="2350"/>
            <a:chExt cx="816" cy="336"/>
          </a:xfrm>
        </p:grpSpPr>
        <p:sp>
          <p:nvSpPr>
            <p:cNvPr id="14" name="Line 25">
              <a:extLst>
                <a:ext uri="{FF2B5EF4-FFF2-40B4-BE49-F238E27FC236}">
                  <a16:creationId xmlns:a16="http://schemas.microsoft.com/office/drawing/2014/main" id="{D2A69702-EBC0-3E41-A5E8-B3898962D8E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52" y="2350"/>
              <a:ext cx="816" cy="336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Line 26">
              <a:extLst>
                <a:ext uri="{FF2B5EF4-FFF2-40B4-BE49-F238E27FC236}">
                  <a16:creationId xmlns:a16="http://schemas.microsoft.com/office/drawing/2014/main" id="{8385C5FD-54CD-F340-8611-36A777CA19F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352" y="2350"/>
              <a:ext cx="816" cy="336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7055966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>
          <a:xfrm>
            <a:off x="581844" y="86753"/>
            <a:ext cx="8208912" cy="457200"/>
          </a:xfrm>
        </p:spPr>
        <p:txBody>
          <a:bodyPr/>
          <a:lstStyle/>
          <a:p>
            <a:pPr eaLnBrk="1" hangingPunct="1"/>
            <a:r>
              <a:rPr lang="el-GR" sz="4300" dirty="0"/>
              <a:t>Δύναμη </a:t>
            </a:r>
            <a:r>
              <a:rPr lang="en-GB" sz="4300" dirty="0"/>
              <a:t>Lorentz</a:t>
            </a:r>
            <a:r>
              <a:rPr lang="el-GR" sz="4300" dirty="0"/>
              <a:t> και καθοδήγηση</a:t>
            </a:r>
            <a:endParaRPr lang="en-US" sz="4300" dirty="0"/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28600" y="620688"/>
            <a:ext cx="8915400" cy="4560912"/>
          </a:xfrm>
        </p:spPr>
        <p:txBody>
          <a:bodyPr/>
          <a:lstStyle/>
          <a:p>
            <a:pPr eaLnBrk="1" hangingPunct="1"/>
            <a:r>
              <a:rPr lang="el-GR" sz="2200" dirty="0"/>
              <a:t>Δύναμη πάνω σε φορτισμένα σωματίδια που κινούνται υπό την επίδραση ηλεκτρομαγνητικών πεδίων                                    				                                  </a:t>
            </a:r>
          </a:p>
          <a:p>
            <a:pPr marL="0" indent="0" eaLnBrk="1" hangingPunct="1">
              <a:buNone/>
            </a:pPr>
            <a:r>
              <a:rPr lang="el-GR" sz="2200" dirty="0"/>
              <a:t>			       ή	</a:t>
            </a:r>
          </a:p>
          <a:p>
            <a:pPr eaLnBrk="1" hangingPunct="1"/>
            <a:endParaRPr lang="el-GR" sz="2200" dirty="0"/>
          </a:p>
          <a:p>
            <a:pPr eaLnBrk="1" hangingPunct="1"/>
            <a:r>
              <a:rPr lang="el-GR" sz="2200" dirty="0"/>
              <a:t>Στους επιταχυντές</a:t>
            </a:r>
            <a:r>
              <a:rPr lang="en-GB" sz="2200" dirty="0"/>
              <a:t>: </a:t>
            </a:r>
            <a:r>
              <a:rPr lang="el-GR" sz="2200" b="1" dirty="0"/>
              <a:t>μαγνητικά πεδία </a:t>
            </a:r>
            <a:r>
              <a:rPr lang="el-GR" sz="2200" dirty="0"/>
              <a:t>χρησιμοποιούνται για </a:t>
            </a:r>
            <a:r>
              <a:rPr lang="el-GR" sz="2200" b="1" dirty="0"/>
              <a:t>καθοδήγησή</a:t>
            </a:r>
          </a:p>
        </p:txBody>
      </p:sp>
      <p:pic>
        <p:nvPicPr>
          <p:cNvPr id="17" name="Picture 12" descr="txp_fig.bmp">
            <a:extLst>
              <a:ext uri="{FF2B5EF4-FFF2-40B4-BE49-F238E27FC236}">
                <a16:creationId xmlns:a16="http://schemas.microsoft.com/office/drawing/2014/main" id="{50F17086-7C7C-D94E-BAD0-434BA2AE8E57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395536" y="1711971"/>
            <a:ext cx="2667000" cy="371309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18" name="Picture 33" descr="txp_fig.bmp">
            <a:extLst>
              <a:ext uri="{FF2B5EF4-FFF2-40B4-BE49-F238E27FC236}">
                <a16:creationId xmlns:a16="http://schemas.microsoft.com/office/drawing/2014/main" id="{B46DAECC-2507-B44F-A9AE-7115304BF4FC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/>
          <a:srcRect/>
          <a:stretch>
            <a:fillRect/>
          </a:stretch>
        </p:blipFill>
        <p:spPr bwMode="auto">
          <a:xfrm>
            <a:off x="4427984" y="1556792"/>
            <a:ext cx="3487688" cy="539876"/>
          </a:xfrm>
          <a:prstGeom prst="rect">
            <a:avLst/>
          </a:prstGeom>
          <a:noFill/>
          <a:ln w="25400">
            <a:solidFill>
              <a:srgbClr val="0033CC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2967259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>
          <a:xfrm>
            <a:off x="581844" y="86753"/>
            <a:ext cx="8208912" cy="457200"/>
          </a:xfrm>
        </p:spPr>
        <p:txBody>
          <a:bodyPr/>
          <a:lstStyle/>
          <a:p>
            <a:pPr eaLnBrk="1" hangingPunct="1"/>
            <a:r>
              <a:rPr lang="el-GR" sz="4300" dirty="0"/>
              <a:t>Δύναμη </a:t>
            </a:r>
            <a:r>
              <a:rPr lang="en-GB" sz="4300" dirty="0"/>
              <a:t>Lorentz</a:t>
            </a:r>
            <a:r>
              <a:rPr lang="el-GR" sz="4300" dirty="0"/>
              <a:t> και καθοδήγηση</a:t>
            </a:r>
            <a:endParaRPr lang="en-US" sz="4300" dirty="0"/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28600" y="620688"/>
            <a:ext cx="8915400" cy="4560912"/>
          </a:xfrm>
        </p:spPr>
        <p:txBody>
          <a:bodyPr/>
          <a:lstStyle/>
          <a:p>
            <a:pPr eaLnBrk="1" hangingPunct="1"/>
            <a:r>
              <a:rPr lang="el-GR" sz="2200" dirty="0"/>
              <a:t>Δύναμη πάνω σε φορτισμένα σωματίδια που κινούνται υπό την επίδραση ηλεκτρομαγνητικών πεδίων                                    				                                  </a:t>
            </a:r>
          </a:p>
          <a:p>
            <a:pPr marL="0" indent="0" eaLnBrk="1" hangingPunct="1">
              <a:buNone/>
            </a:pPr>
            <a:r>
              <a:rPr lang="el-GR" sz="2200" dirty="0"/>
              <a:t>			       ή	</a:t>
            </a:r>
          </a:p>
          <a:p>
            <a:pPr eaLnBrk="1" hangingPunct="1"/>
            <a:endParaRPr lang="el-GR" sz="2200" dirty="0"/>
          </a:p>
          <a:p>
            <a:pPr eaLnBrk="1" hangingPunct="1"/>
            <a:r>
              <a:rPr lang="el-GR" sz="2200" dirty="0"/>
              <a:t>Στους επιταχυντές</a:t>
            </a:r>
            <a:r>
              <a:rPr lang="en-GB" sz="2200" dirty="0"/>
              <a:t>: </a:t>
            </a:r>
            <a:r>
              <a:rPr lang="el-GR" sz="2200" b="1" dirty="0"/>
              <a:t>μαγνητικά πεδία </a:t>
            </a:r>
            <a:r>
              <a:rPr lang="el-GR" sz="2200" dirty="0"/>
              <a:t>χρησιμοποιούνται για </a:t>
            </a:r>
            <a:r>
              <a:rPr lang="el-GR" sz="2200" b="1" dirty="0"/>
              <a:t>καθοδήγησή</a:t>
            </a:r>
          </a:p>
          <a:p>
            <a:pPr eaLnBrk="1" hangingPunct="1"/>
            <a:r>
              <a:rPr lang="el-GR" sz="2200" dirty="0"/>
              <a:t>Εξίσωση </a:t>
            </a:r>
            <a:r>
              <a:rPr lang="en-GB" sz="2200" dirty="0"/>
              <a:t>Lorentz </a:t>
            </a:r>
            <a:r>
              <a:rPr lang="el-GR" sz="2200" dirty="0"/>
              <a:t>για την </a:t>
            </a:r>
            <a:r>
              <a:rPr lang="el-GR" sz="2200" b="1" dirty="0"/>
              <a:t>οριζόντια συνιστώσα </a:t>
            </a:r>
            <a:r>
              <a:rPr lang="el-GR" sz="2200" dirty="0"/>
              <a:t>της </a:t>
            </a:r>
            <a:r>
              <a:rPr lang="el-GR" sz="2200" b="1" dirty="0"/>
              <a:t>δύναμης</a:t>
            </a:r>
            <a:r>
              <a:rPr lang="el-GR" sz="2200" dirty="0"/>
              <a:t> ενός σωματιδίου που κινείται στην </a:t>
            </a:r>
            <a:r>
              <a:rPr lang="el-GR" sz="2200" b="1" dirty="0"/>
              <a:t>επιμήκη διεύθυνση </a:t>
            </a:r>
            <a:r>
              <a:rPr lang="en-GB" sz="2200" b="1" dirty="0" err="1"/>
              <a:t>z</a:t>
            </a:r>
            <a:endParaRPr lang="el-GR" sz="2200" b="1" dirty="0"/>
          </a:p>
          <a:p>
            <a:pPr lvl="1" eaLnBrk="1" hangingPunct="1"/>
            <a:endParaRPr lang="el-GR" sz="2200" b="1" dirty="0"/>
          </a:p>
          <a:p>
            <a:pPr lvl="1" eaLnBrk="1" hangingPunct="1"/>
            <a:endParaRPr lang="el-GR" sz="2200" dirty="0"/>
          </a:p>
          <a:p>
            <a:pPr eaLnBrk="1" hangingPunct="1"/>
            <a:r>
              <a:rPr lang="el-GR" sz="2200" dirty="0"/>
              <a:t>Για σχετικιστικά σωματίδια υ</a:t>
            </a:r>
            <a:r>
              <a:rPr lang="en-US" sz="2200" baseline="-25000" dirty="0" err="1"/>
              <a:t>z</a:t>
            </a:r>
            <a:r>
              <a:rPr lang="en-US" sz="2200" dirty="0"/>
              <a:t> ≈ c </a:t>
            </a:r>
            <a:r>
              <a:rPr lang="el-GR" sz="2200" dirty="0"/>
              <a:t>και  υ</a:t>
            </a:r>
            <a:r>
              <a:rPr lang="en-US" sz="2200" baseline="-25000" dirty="0" err="1"/>
              <a:t>z</a:t>
            </a:r>
            <a:r>
              <a:rPr lang="el-GR" sz="2200" dirty="0"/>
              <a:t>Β</a:t>
            </a:r>
            <a:r>
              <a:rPr lang="en-US" sz="2200" baseline="-25000" dirty="0" err="1"/>
              <a:t>y</a:t>
            </a:r>
            <a:r>
              <a:rPr lang="el-GR" sz="2200" dirty="0"/>
              <a:t>&gt;&gt; Ε</a:t>
            </a:r>
            <a:r>
              <a:rPr lang="en-US" sz="2200" baseline="-25000" dirty="0"/>
              <a:t>x</a:t>
            </a:r>
            <a:r>
              <a:rPr lang="el-GR" sz="2200" dirty="0"/>
              <a:t>, αφού ένας απλός μαγνήτης </a:t>
            </a:r>
            <a:r>
              <a:rPr lang="el-GR" sz="2200" b="1" dirty="0"/>
              <a:t>1 Τ </a:t>
            </a:r>
            <a:r>
              <a:rPr lang="el-GR" sz="2200" dirty="0"/>
              <a:t>(δηλ. 1 </a:t>
            </a:r>
            <a:r>
              <a:rPr lang="en-US" sz="2200" dirty="0"/>
              <a:t>V</a:t>
            </a:r>
            <a:r>
              <a:rPr lang="el-GR" sz="2200" dirty="0"/>
              <a:t> </a:t>
            </a:r>
            <a:r>
              <a:rPr lang="en-US" sz="2200" dirty="0"/>
              <a:t>s/m</a:t>
            </a:r>
            <a:r>
              <a:rPr lang="en-US" sz="2200" baseline="30000" dirty="0"/>
              <a:t>2</a:t>
            </a:r>
            <a:r>
              <a:rPr lang="en-US" sz="2200" dirty="0"/>
              <a:t>), </a:t>
            </a:r>
            <a:r>
              <a:rPr lang="el-GR" sz="2200" dirty="0"/>
              <a:t>ασκεί δύναμη σε ένα </a:t>
            </a:r>
            <a:r>
              <a:rPr lang="el-GR" sz="2200" dirty="0" err="1"/>
              <a:t>φορτ</a:t>
            </a:r>
            <a:r>
              <a:rPr lang="en-US" sz="2200" dirty="0" err="1"/>
              <a:t>ί</a:t>
            </a:r>
            <a:r>
              <a:rPr lang="el-GR" sz="2200" dirty="0"/>
              <a:t>ο που αντιστοιχεί σε ηλεκτρικό πεδίο ~</a:t>
            </a:r>
            <a:r>
              <a:rPr lang="el-GR" sz="2200" b="1" dirty="0"/>
              <a:t>300 Μ</a:t>
            </a:r>
            <a:r>
              <a:rPr lang="en-US" sz="2200" b="1" dirty="0"/>
              <a:t>V/m</a:t>
            </a:r>
            <a:endParaRPr lang="el-GR" sz="2200" dirty="0"/>
          </a:p>
          <a:p>
            <a:pPr eaLnBrk="1" hangingPunct="1"/>
            <a:r>
              <a:rPr lang="el-GR" sz="2200" dirty="0"/>
              <a:t>Άρα, για </a:t>
            </a:r>
            <a:r>
              <a:rPr lang="el-GR" sz="2200" b="1" dirty="0"/>
              <a:t>σχετικιστικά σωματίδια</a:t>
            </a:r>
            <a:r>
              <a:rPr lang="el-GR" sz="2200" dirty="0"/>
              <a:t>, τα </a:t>
            </a:r>
            <a:r>
              <a:rPr lang="el-GR" sz="2200" b="1" dirty="0"/>
              <a:t>μαγνητικά πεδία </a:t>
            </a:r>
            <a:r>
              <a:rPr lang="el-GR" sz="2200" dirty="0"/>
              <a:t>είναι πολύ πιο αποτελεσματικά στο να </a:t>
            </a:r>
            <a:r>
              <a:rPr lang="el-GR" sz="2200" b="1" dirty="0"/>
              <a:t>καθοδηγούν</a:t>
            </a:r>
            <a:r>
              <a:rPr lang="el-GR" sz="2200" dirty="0"/>
              <a:t> τα σωματίδια</a:t>
            </a:r>
          </a:p>
        </p:txBody>
      </p:sp>
      <p:pic>
        <p:nvPicPr>
          <p:cNvPr id="11" name="Picture 19" descr="txp_fig.bmp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/>
          <a:srcRect/>
          <a:stretch>
            <a:fillRect/>
          </a:stretch>
        </p:blipFill>
        <p:spPr bwMode="auto">
          <a:xfrm>
            <a:off x="2483768" y="4077072"/>
            <a:ext cx="3581401" cy="691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2" descr="txp_fig.bmp">
            <a:extLst>
              <a:ext uri="{FF2B5EF4-FFF2-40B4-BE49-F238E27FC236}">
                <a16:creationId xmlns:a16="http://schemas.microsoft.com/office/drawing/2014/main" id="{50F17086-7C7C-D94E-BAD0-434BA2AE8E57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/>
          <a:srcRect/>
          <a:stretch>
            <a:fillRect/>
          </a:stretch>
        </p:blipFill>
        <p:spPr bwMode="auto">
          <a:xfrm>
            <a:off x="395536" y="1711971"/>
            <a:ext cx="2667000" cy="371309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18" name="Picture 33" descr="txp_fig.bmp">
            <a:extLst>
              <a:ext uri="{FF2B5EF4-FFF2-40B4-BE49-F238E27FC236}">
                <a16:creationId xmlns:a16="http://schemas.microsoft.com/office/drawing/2014/main" id="{B46DAECC-2507-B44F-A9AE-7115304BF4FC}"/>
              </a:ext>
            </a:extLst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/>
          <a:srcRect/>
          <a:stretch>
            <a:fillRect/>
          </a:stretch>
        </p:blipFill>
        <p:spPr bwMode="auto">
          <a:xfrm>
            <a:off x="4427984" y="1556792"/>
            <a:ext cx="3487688" cy="539876"/>
          </a:xfrm>
          <a:prstGeom prst="rect">
            <a:avLst/>
          </a:prstGeom>
          <a:noFill/>
          <a:ln w="25400">
            <a:solidFill>
              <a:srgbClr val="0033CC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375598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6" name="Picture 14" descr="txp_fig.bmp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2704728" y="1851876"/>
            <a:ext cx="1219200" cy="36671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899592" y="76200"/>
            <a:ext cx="7558608" cy="457200"/>
          </a:xfrm>
        </p:spPr>
        <p:txBody>
          <a:bodyPr/>
          <a:lstStyle/>
          <a:p>
            <a:pPr eaLnBrk="1" hangingPunct="1"/>
            <a:r>
              <a:rPr lang="el-GR" sz="3800" dirty="0"/>
              <a:t>Μονάδες και μεγέθη επιταχυντών</a:t>
            </a:r>
            <a:endParaRPr lang="en-US" sz="3800" dirty="0"/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620688"/>
            <a:ext cx="8915400" cy="6237312"/>
          </a:xfrm>
          <a:noFill/>
        </p:spPr>
        <p:txBody>
          <a:bodyPr/>
          <a:lstStyle/>
          <a:p>
            <a:pPr eaLnBrk="1" hangingPunct="1"/>
            <a:r>
              <a:rPr lang="el-GR" sz="2800" b="1" dirty="0"/>
              <a:t>Ενέργεια</a:t>
            </a:r>
            <a:endParaRPr lang="en-US" sz="2800" b="1" dirty="0"/>
          </a:p>
          <a:p>
            <a:pPr lvl="1" eaLnBrk="1" hangingPunct="1"/>
            <a:r>
              <a:rPr lang="el-GR" sz="2000" dirty="0"/>
              <a:t>Η ενέργεια μετρείται σε </a:t>
            </a:r>
            <a:r>
              <a:rPr lang="el-GR" sz="2000" b="1" dirty="0" err="1"/>
              <a:t>ηλεκτρονιοβόλτ</a:t>
            </a:r>
            <a:r>
              <a:rPr lang="en-US" sz="2000" b="1" dirty="0"/>
              <a:t>, </a:t>
            </a:r>
            <a:r>
              <a:rPr lang="en-US" sz="2000" dirty="0"/>
              <a:t>1</a:t>
            </a:r>
            <a:r>
              <a:rPr lang="el-GR" sz="2000" dirty="0"/>
              <a:t> </a:t>
            </a:r>
            <a:r>
              <a:rPr lang="en-US" sz="2000" b="1" dirty="0"/>
              <a:t>eV</a:t>
            </a:r>
            <a:r>
              <a:rPr lang="el-GR" sz="2000" dirty="0"/>
              <a:t> </a:t>
            </a:r>
            <a:r>
              <a:rPr lang="en-US" sz="2000" dirty="0"/>
              <a:t>=</a:t>
            </a:r>
            <a:r>
              <a:rPr lang="el-GR" sz="2000" dirty="0"/>
              <a:t> </a:t>
            </a:r>
            <a:r>
              <a:rPr lang="en-US" sz="2000" dirty="0"/>
              <a:t>1.6022 x 10</a:t>
            </a:r>
            <a:r>
              <a:rPr lang="en-US" sz="2000" baseline="30000" dirty="0"/>
              <a:t>-19</a:t>
            </a:r>
            <a:r>
              <a:rPr lang="el-GR" sz="2000" dirty="0"/>
              <a:t> </a:t>
            </a:r>
            <a:r>
              <a:rPr lang="en-US" sz="2000" dirty="0"/>
              <a:t>J </a:t>
            </a:r>
            <a:r>
              <a:rPr lang="el-GR" sz="2000" dirty="0"/>
              <a:t>και υψηλότερες τάξεις αυτού </a:t>
            </a:r>
            <a:r>
              <a:rPr lang="en-US" sz="2000" dirty="0"/>
              <a:t>(</a:t>
            </a:r>
            <a:r>
              <a:rPr lang="el-GR" sz="2000" dirty="0"/>
              <a:t>π.χ. </a:t>
            </a:r>
            <a:r>
              <a:rPr lang="en-US" sz="2000" dirty="0"/>
              <a:t>keV, MeV, GeV, TeV)</a:t>
            </a:r>
          </a:p>
          <a:p>
            <a:pPr lvl="1" eaLnBrk="1" hangingPunct="1"/>
            <a:r>
              <a:rPr lang="el-GR" sz="2000" dirty="0"/>
              <a:t>Η </a:t>
            </a:r>
            <a:r>
              <a:rPr lang="el-GR" sz="2000" b="1" dirty="0"/>
              <a:t>ορμή</a:t>
            </a:r>
            <a:r>
              <a:rPr lang="el-GR" sz="2000" dirty="0"/>
              <a:t>  είναι</a:t>
            </a:r>
            <a:r>
              <a:rPr lang="en-US" sz="2000" dirty="0"/>
              <a:t>		</a:t>
            </a:r>
            <a:r>
              <a:rPr lang="el-GR" sz="2000" dirty="0"/>
              <a:t>και η </a:t>
            </a:r>
            <a:r>
              <a:rPr lang="el-GR" sz="2000" b="1" dirty="0"/>
              <a:t>κινητική ενέργεια</a:t>
            </a:r>
            <a:r>
              <a:rPr lang="el-GR" sz="2000" dirty="0"/>
              <a:t>			  Για σχετικιστικά σωματίδια</a:t>
            </a:r>
            <a:r>
              <a:rPr lang="en-US" sz="2000" dirty="0"/>
              <a:t>	        </a:t>
            </a:r>
            <a:r>
              <a:rPr lang="el-GR" sz="2000" dirty="0"/>
              <a:t>	           όλες οι ποσότητες αναφέρονται  ως «ενέργεια»</a:t>
            </a:r>
            <a:r>
              <a:rPr lang="en-US" sz="2000" dirty="0"/>
              <a:t>.</a:t>
            </a:r>
          </a:p>
          <a:p>
            <a:pPr lvl="1" eaLnBrk="1" hangingPunct="1"/>
            <a:r>
              <a:rPr lang="el-GR" sz="2000" dirty="0"/>
              <a:t>Η ορμή μετρείται σε </a:t>
            </a:r>
            <a:r>
              <a:rPr lang="en-US" sz="2000" b="1" dirty="0" err="1"/>
              <a:t>eV</a:t>
            </a:r>
            <a:r>
              <a:rPr lang="en-US" sz="2000" b="1" dirty="0"/>
              <a:t>/c</a:t>
            </a:r>
          </a:p>
          <a:p>
            <a:pPr lvl="1" eaLnBrk="1" hangingPunct="1"/>
            <a:r>
              <a:rPr lang="el-GR" sz="2000" dirty="0"/>
              <a:t>Για βαρέα ιόντα, η ενέργεια αναφέρεται σε </a:t>
            </a:r>
            <a:r>
              <a:rPr lang="el-GR" sz="2000" b="1" dirty="0"/>
              <a:t>κινητική ενέργεια ανά πυρήνα</a:t>
            </a:r>
            <a:endParaRPr lang="en-US" sz="2000" dirty="0"/>
          </a:p>
        </p:txBody>
      </p:sp>
      <p:pic>
        <p:nvPicPr>
          <p:cNvPr id="49157" name="Picture 15" descr="txp_fig.bmp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/>
          <a:srcRect/>
          <a:stretch>
            <a:fillRect/>
          </a:stretch>
        </p:blipFill>
        <p:spPr bwMode="auto">
          <a:xfrm>
            <a:off x="6732668" y="1844824"/>
            <a:ext cx="2161309" cy="3048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pic>
        <p:nvPicPr>
          <p:cNvPr id="49158" name="Picture 16" descr="txp_fig.bmp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7"/>
          <a:srcRect/>
          <a:stretch>
            <a:fillRect/>
          </a:stretch>
        </p:blipFill>
        <p:spPr bwMode="auto">
          <a:xfrm>
            <a:off x="4356934" y="2144059"/>
            <a:ext cx="1828800" cy="274637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</p:spTree>
    <p:extLst>
      <p:ext uri="{BB962C8B-B14F-4D97-AF65-F5344CB8AC3E}">
        <p14:creationId xmlns:p14="http://schemas.microsoft.com/office/powerpoint/2010/main" val="185111560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9" name="Picture 1035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5738834" y="2667000"/>
            <a:ext cx="1976438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70" name="Rectangle 1026"/>
          <p:cNvSpPr>
            <a:spLocks noGrp="1" noChangeArrowheads="1"/>
          </p:cNvSpPr>
          <p:nvPr>
            <p:ph type="title"/>
          </p:nvPr>
        </p:nvSpPr>
        <p:spPr>
          <a:xfrm>
            <a:off x="827584" y="0"/>
            <a:ext cx="6119316" cy="533400"/>
          </a:xfrm>
        </p:spPr>
        <p:txBody>
          <a:bodyPr/>
          <a:lstStyle/>
          <a:p>
            <a:r>
              <a:rPr lang="el-GR" sz="4400" dirty="0"/>
              <a:t>Καθοδήγηση δέσμης</a:t>
            </a:r>
            <a:endParaRPr lang="en-US" dirty="0"/>
          </a:p>
        </p:txBody>
      </p:sp>
      <p:sp>
        <p:nvSpPr>
          <p:cNvPr id="58371" name="Rectangle 1027"/>
          <p:cNvSpPr>
            <a:spLocks noGrp="1" noChangeArrowheads="1"/>
          </p:cNvSpPr>
          <p:nvPr>
            <p:ph type="body" sz="half" idx="1"/>
          </p:nvPr>
        </p:nvSpPr>
        <p:spPr>
          <a:xfrm>
            <a:off x="228600" y="762000"/>
            <a:ext cx="8915400" cy="5105400"/>
          </a:xfrm>
        </p:spPr>
        <p:txBody>
          <a:bodyPr/>
          <a:lstStyle/>
          <a:p>
            <a:pPr marL="355600" indent="-355600"/>
            <a:r>
              <a:rPr lang="el-GR" sz="2400" dirty="0">
                <a:ea typeface="Times New Roman" pitchFamily="-112" charset="0"/>
                <a:cs typeface="Times New Roman" pitchFamily="-112" charset="0"/>
              </a:rPr>
              <a:t>Ομογενές μαγνητικό πεδίο </a:t>
            </a:r>
            <a:r>
              <a:rPr lang="en-GB" sz="2400" b="1" i="1" dirty="0">
                <a:ea typeface="Times New Roman" pitchFamily="-112" charset="0"/>
                <a:cs typeface="Times New Roman" pitchFamily="-112" charset="0"/>
              </a:rPr>
              <a:t>B, </a:t>
            </a:r>
            <a:r>
              <a:rPr lang="el-GR" sz="2400" dirty="0">
                <a:ea typeface="Times New Roman" pitchFamily="-112" charset="0"/>
                <a:cs typeface="Times New Roman" pitchFamily="-112" charset="0"/>
              </a:rPr>
              <a:t>κάθετο στην κίνηση του σωματιδίου</a:t>
            </a:r>
            <a:r>
              <a:rPr lang="en-GB" sz="2400" dirty="0">
                <a:ea typeface="Times New Roman" pitchFamily="-112" charset="0"/>
                <a:cs typeface="Times New Roman" pitchFamily="-112" charset="0"/>
              </a:rPr>
              <a:t>. </a:t>
            </a:r>
            <a:r>
              <a:rPr lang="en-US" sz="2400" dirty="0" err="1">
                <a:ea typeface="Times New Roman" pitchFamily="-112" charset="0"/>
                <a:cs typeface="Times New Roman" pitchFamily="-112" charset="0"/>
              </a:rPr>
              <a:t>Τ</a:t>
            </a:r>
            <a:r>
              <a:rPr lang="el-GR" sz="2400" dirty="0">
                <a:ea typeface="Times New Roman" pitchFamily="-112" charset="0"/>
                <a:cs typeface="Times New Roman" pitchFamily="-112" charset="0"/>
              </a:rPr>
              <a:t>α σωματίδια εκτελουν κυκλική κίνηση όπου η </a:t>
            </a:r>
            <a:r>
              <a:rPr lang="el-GR" sz="2400" b="1" dirty="0">
                <a:ea typeface="Times New Roman" pitchFamily="-112" charset="0"/>
                <a:cs typeface="Times New Roman" pitchFamily="-112" charset="0"/>
              </a:rPr>
              <a:t>ακτίνα καμπυλότητας </a:t>
            </a:r>
            <a:r>
              <a:rPr lang="el-GR" sz="2400" dirty="0">
                <a:ea typeface="Times New Roman" pitchFamily="-112" charset="0"/>
                <a:cs typeface="Times New Roman" pitchFamily="-112" charset="0"/>
              </a:rPr>
              <a:t>είναι</a:t>
            </a:r>
            <a:endParaRPr lang="en-GB" sz="2400" dirty="0">
              <a:ea typeface="Times New Roman" pitchFamily="-112" charset="0"/>
              <a:cs typeface="Times New Roman" pitchFamily="-112" charset="0"/>
            </a:endParaRPr>
          </a:p>
          <a:p>
            <a:pPr marL="355600" indent="-355600"/>
            <a:endParaRPr lang="en-GB" sz="2400" dirty="0">
              <a:ea typeface="Times New Roman" pitchFamily="-112" charset="0"/>
              <a:cs typeface="Times New Roman" pitchFamily="-112" charset="0"/>
            </a:endParaRPr>
          </a:p>
          <a:p>
            <a:pPr marL="355600" indent="-355600">
              <a:buNone/>
            </a:pPr>
            <a:endParaRPr lang="en-GB" sz="2400" dirty="0">
              <a:ea typeface="Times New Roman" pitchFamily="-112" charset="0"/>
              <a:cs typeface="Times New Roman" pitchFamily="-112" charset="0"/>
            </a:endParaRPr>
          </a:p>
          <a:p>
            <a:pPr marL="355600" indent="-355600"/>
            <a:r>
              <a:rPr lang="el-GR" sz="2400" dirty="0">
                <a:ea typeface="Times New Roman" pitchFamily="-112" charset="0"/>
                <a:cs typeface="Times New Roman" pitchFamily="-112" charset="0"/>
              </a:rPr>
              <a:t>Η </a:t>
            </a:r>
            <a:r>
              <a:rPr lang="el-GR" sz="2400" b="1" dirty="0">
                <a:ea typeface="Times New Roman" pitchFamily="-112" charset="0"/>
                <a:cs typeface="Times New Roman" pitchFamily="-112" charset="0"/>
              </a:rPr>
              <a:t>κυκλοτρονική συχνότητα</a:t>
            </a:r>
            <a:r>
              <a:rPr lang="el-GR" sz="2400" dirty="0">
                <a:ea typeface="Times New Roman" pitchFamily="-112" charset="0"/>
                <a:cs typeface="Times New Roman" pitchFamily="-112" charset="0"/>
              </a:rPr>
              <a:t> (</a:t>
            </a:r>
            <a:r>
              <a:rPr lang="en-US" sz="2400" dirty="0">
                <a:ea typeface="Times New Roman" pitchFamily="-112" charset="0"/>
                <a:cs typeface="Times New Roman" pitchFamily="-112" charset="0"/>
              </a:rPr>
              <a:t>Larmor)</a:t>
            </a:r>
            <a:endParaRPr lang="en-GB" sz="2400" b="1" dirty="0">
              <a:ea typeface="Times New Roman" pitchFamily="-112" charset="0"/>
              <a:cs typeface="Times New Roman" pitchFamily="-112" charset="0"/>
            </a:endParaRPr>
          </a:p>
          <a:p>
            <a:pPr marL="355600" indent="-355600"/>
            <a:endParaRPr lang="en-GB" sz="2400" b="1" dirty="0">
              <a:ea typeface="Times New Roman" pitchFamily="-112" charset="0"/>
              <a:cs typeface="Times New Roman" pitchFamily="-112" charset="0"/>
            </a:endParaRPr>
          </a:p>
        </p:txBody>
      </p:sp>
      <p:pic>
        <p:nvPicPr>
          <p:cNvPr id="58375" name="Picture 1031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/>
          <a:srcRect/>
          <a:stretch>
            <a:fillRect/>
          </a:stretch>
        </p:blipFill>
        <p:spPr bwMode="auto">
          <a:xfrm>
            <a:off x="2651125" y="1905000"/>
            <a:ext cx="3952875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9" name="Picture 1035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8"/>
          <a:srcRect/>
          <a:stretch>
            <a:fillRect/>
          </a:stretch>
        </p:blipFill>
        <p:spPr bwMode="auto">
          <a:xfrm>
            <a:off x="5738834" y="2667000"/>
            <a:ext cx="1976438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70" name="Rectangle 1026"/>
          <p:cNvSpPr>
            <a:spLocks noGrp="1" noChangeArrowheads="1"/>
          </p:cNvSpPr>
          <p:nvPr>
            <p:ph type="title"/>
          </p:nvPr>
        </p:nvSpPr>
        <p:spPr>
          <a:xfrm>
            <a:off x="827584" y="0"/>
            <a:ext cx="6119316" cy="533400"/>
          </a:xfrm>
        </p:spPr>
        <p:txBody>
          <a:bodyPr/>
          <a:lstStyle/>
          <a:p>
            <a:r>
              <a:rPr lang="el-GR" sz="4400" dirty="0"/>
              <a:t>Καθοδήγηση δέσμης</a:t>
            </a:r>
            <a:endParaRPr lang="en-US" dirty="0"/>
          </a:p>
        </p:txBody>
      </p:sp>
      <p:sp>
        <p:nvSpPr>
          <p:cNvPr id="58371" name="Rectangle 1027"/>
          <p:cNvSpPr>
            <a:spLocks noGrp="1" noChangeArrowheads="1"/>
          </p:cNvSpPr>
          <p:nvPr>
            <p:ph type="body" sz="half" idx="1"/>
          </p:nvPr>
        </p:nvSpPr>
        <p:spPr>
          <a:xfrm>
            <a:off x="228600" y="762000"/>
            <a:ext cx="8915400" cy="5105400"/>
          </a:xfrm>
        </p:spPr>
        <p:txBody>
          <a:bodyPr/>
          <a:lstStyle/>
          <a:p>
            <a:pPr marL="355600" indent="-355600"/>
            <a:r>
              <a:rPr lang="el-GR" sz="2400" dirty="0">
                <a:ea typeface="Times New Roman" pitchFamily="-112" charset="0"/>
                <a:cs typeface="Times New Roman" pitchFamily="-112" charset="0"/>
              </a:rPr>
              <a:t>Ομογενές μαγνητικό πεδίο </a:t>
            </a:r>
            <a:r>
              <a:rPr lang="en-GB" sz="2400" b="1" i="1" dirty="0">
                <a:ea typeface="Times New Roman" pitchFamily="-112" charset="0"/>
                <a:cs typeface="Times New Roman" pitchFamily="-112" charset="0"/>
              </a:rPr>
              <a:t>B, </a:t>
            </a:r>
            <a:r>
              <a:rPr lang="el-GR" sz="2400" dirty="0">
                <a:ea typeface="Times New Roman" pitchFamily="-112" charset="0"/>
                <a:cs typeface="Times New Roman" pitchFamily="-112" charset="0"/>
              </a:rPr>
              <a:t>κάθετο στην κίνηση του σωματιδίου</a:t>
            </a:r>
            <a:r>
              <a:rPr lang="en-GB" sz="2400" dirty="0">
                <a:ea typeface="Times New Roman" pitchFamily="-112" charset="0"/>
                <a:cs typeface="Times New Roman" pitchFamily="-112" charset="0"/>
              </a:rPr>
              <a:t>. </a:t>
            </a:r>
            <a:r>
              <a:rPr lang="en-US" sz="2400" dirty="0" err="1">
                <a:ea typeface="Times New Roman" pitchFamily="-112" charset="0"/>
                <a:cs typeface="Times New Roman" pitchFamily="-112" charset="0"/>
              </a:rPr>
              <a:t>Τ</a:t>
            </a:r>
            <a:r>
              <a:rPr lang="el-GR" sz="2400" dirty="0">
                <a:ea typeface="Times New Roman" pitchFamily="-112" charset="0"/>
                <a:cs typeface="Times New Roman" pitchFamily="-112" charset="0"/>
              </a:rPr>
              <a:t>α σωματίδια εκτελουν κυκλική κίνηση όπου η </a:t>
            </a:r>
            <a:r>
              <a:rPr lang="el-GR" sz="2400" b="1" dirty="0">
                <a:ea typeface="Times New Roman" pitchFamily="-112" charset="0"/>
                <a:cs typeface="Times New Roman" pitchFamily="-112" charset="0"/>
              </a:rPr>
              <a:t>ακτίνα καμπυλότητας </a:t>
            </a:r>
            <a:r>
              <a:rPr lang="el-GR" sz="2400" dirty="0">
                <a:ea typeface="Times New Roman" pitchFamily="-112" charset="0"/>
                <a:cs typeface="Times New Roman" pitchFamily="-112" charset="0"/>
              </a:rPr>
              <a:t>είναι</a:t>
            </a:r>
            <a:endParaRPr lang="en-GB" sz="2400" dirty="0">
              <a:ea typeface="Times New Roman" pitchFamily="-112" charset="0"/>
              <a:cs typeface="Times New Roman" pitchFamily="-112" charset="0"/>
            </a:endParaRPr>
          </a:p>
          <a:p>
            <a:pPr marL="355600" indent="-355600"/>
            <a:endParaRPr lang="en-GB" sz="2400" dirty="0">
              <a:ea typeface="Times New Roman" pitchFamily="-112" charset="0"/>
              <a:cs typeface="Times New Roman" pitchFamily="-112" charset="0"/>
            </a:endParaRPr>
          </a:p>
          <a:p>
            <a:pPr marL="355600" indent="-355600">
              <a:buNone/>
            </a:pPr>
            <a:endParaRPr lang="en-GB" sz="2400" dirty="0">
              <a:ea typeface="Times New Roman" pitchFamily="-112" charset="0"/>
              <a:cs typeface="Times New Roman" pitchFamily="-112" charset="0"/>
            </a:endParaRPr>
          </a:p>
          <a:p>
            <a:pPr marL="355600" indent="-355600"/>
            <a:r>
              <a:rPr lang="el-GR" sz="2400" dirty="0">
                <a:ea typeface="Times New Roman" pitchFamily="-112" charset="0"/>
                <a:cs typeface="Times New Roman" pitchFamily="-112" charset="0"/>
              </a:rPr>
              <a:t>Η </a:t>
            </a:r>
            <a:r>
              <a:rPr lang="el-GR" sz="2400" b="1" dirty="0">
                <a:ea typeface="Times New Roman" pitchFamily="-112" charset="0"/>
                <a:cs typeface="Times New Roman" pitchFamily="-112" charset="0"/>
              </a:rPr>
              <a:t>κυκλοτρονική συχνότητα</a:t>
            </a:r>
            <a:r>
              <a:rPr lang="el-GR" sz="2400" dirty="0">
                <a:ea typeface="Times New Roman" pitchFamily="-112" charset="0"/>
                <a:cs typeface="Times New Roman" pitchFamily="-112" charset="0"/>
              </a:rPr>
              <a:t> (</a:t>
            </a:r>
            <a:r>
              <a:rPr lang="en-US" sz="2400" dirty="0">
                <a:ea typeface="Times New Roman" pitchFamily="-112" charset="0"/>
                <a:cs typeface="Times New Roman" pitchFamily="-112" charset="0"/>
              </a:rPr>
              <a:t>Larmor)</a:t>
            </a:r>
            <a:endParaRPr lang="en-GB" sz="2400" b="1" dirty="0">
              <a:ea typeface="Times New Roman" pitchFamily="-112" charset="0"/>
              <a:cs typeface="Times New Roman" pitchFamily="-112" charset="0"/>
            </a:endParaRPr>
          </a:p>
          <a:p>
            <a:pPr marL="355600" indent="-355600"/>
            <a:endParaRPr lang="en-GB" sz="2400" b="1" dirty="0">
              <a:ea typeface="Times New Roman" pitchFamily="-112" charset="0"/>
              <a:cs typeface="Times New Roman" pitchFamily="-112" charset="0"/>
            </a:endParaRPr>
          </a:p>
          <a:p>
            <a:pPr marL="355600" indent="-355600"/>
            <a:r>
              <a:rPr lang="el-GR" sz="2400" dirty="0">
                <a:ea typeface="Times New Roman" pitchFamily="-112" charset="0"/>
                <a:cs typeface="Times New Roman" pitchFamily="-112" charset="0"/>
              </a:rPr>
              <a:t>Ορίζουμε ώς </a:t>
            </a:r>
            <a:r>
              <a:rPr lang="el-GR" sz="2400" b="1" dirty="0">
                <a:ea typeface="Times New Roman" pitchFamily="-112" charset="0"/>
                <a:cs typeface="Times New Roman" pitchFamily="-112" charset="0"/>
              </a:rPr>
              <a:t>μαγνητική ακαμψία</a:t>
            </a:r>
            <a:endParaRPr lang="en-GB" sz="2400" dirty="0">
              <a:ea typeface="Times New Roman" pitchFamily="-112" charset="0"/>
              <a:cs typeface="Times New Roman" pitchFamily="-112" charset="0"/>
            </a:endParaRPr>
          </a:p>
          <a:p>
            <a:pPr marL="355600" indent="-355600"/>
            <a:endParaRPr lang="en-GB" sz="2400" dirty="0">
              <a:ea typeface="Times New Roman" pitchFamily="-112" charset="0"/>
              <a:cs typeface="Times New Roman" pitchFamily="-112" charset="0"/>
            </a:endParaRPr>
          </a:p>
          <a:p>
            <a:pPr marL="355600" indent="-355600"/>
            <a:r>
              <a:rPr lang="el-GR" sz="2400" dirty="0">
                <a:ea typeface="Times New Roman" pitchFamily="-112" charset="0"/>
                <a:cs typeface="Times New Roman" pitchFamily="-112" charset="0"/>
              </a:rPr>
              <a:t>Σε πιο πρακτικές μονάδες</a:t>
            </a:r>
            <a:endParaRPr lang="en-US" sz="2400" dirty="0">
              <a:ea typeface="Times New Roman" pitchFamily="-112" charset="0"/>
              <a:cs typeface="Times New Roman" pitchFamily="-112" charset="0"/>
            </a:endParaRPr>
          </a:p>
          <a:p>
            <a:pPr marL="355600" indent="-355600"/>
            <a:r>
              <a:rPr lang="el-GR" sz="2400" dirty="0">
                <a:ea typeface="Times New Roman" pitchFamily="-112" charset="0"/>
                <a:cs typeface="Times New Roman" pitchFamily="-112" charset="0"/>
              </a:rPr>
              <a:t>Για ιόντα με πολλαπλότητα φορτίου </a:t>
            </a:r>
            <a:r>
              <a:rPr lang="en-US" sz="2400" b="1" i="1" dirty="0">
                <a:ea typeface="Times New Roman" pitchFamily="-112" charset="0"/>
                <a:cs typeface="Times New Roman" pitchFamily="-112" charset="0"/>
              </a:rPr>
              <a:t>Z </a:t>
            </a:r>
            <a:r>
              <a:rPr lang="el-GR" sz="2400" dirty="0">
                <a:ea typeface="Times New Roman" pitchFamily="-112" charset="0"/>
                <a:cs typeface="Times New Roman" pitchFamily="-112" charset="0"/>
              </a:rPr>
              <a:t>και ατομικό αριθμό </a:t>
            </a:r>
            <a:r>
              <a:rPr lang="en-US" sz="2400" b="1" i="1" dirty="0">
                <a:ea typeface="Times New Roman" pitchFamily="-112" charset="0"/>
                <a:cs typeface="Times New Roman" pitchFamily="-112" charset="0"/>
              </a:rPr>
              <a:t>A</a:t>
            </a:r>
            <a:r>
              <a:rPr lang="en-US" sz="2400" dirty="0">
                <a:ea typeface="Times New Roman" pitchFamily="-112" charset="0"/>
                <a:cs typeface="Times New Roman" pitchFamily="-112" charset="0"/>
              </a:rPr>
              <a:t>,</a:t>
            </a:r>
            <a:r>
              <a:rPr lang="el-GR" sz="2400" dirty="0">
                <a:ea typeface="Times New Roman" pitchFamily="-112" charset="0"/>
                <a:cs typeface="Times New Roman" pitchFamily="-112" charset="0"/>
              </a:rPr>
              <a:t> η ενέργεια ανά πυρήνα είναι</a:t>
            </a:r>
            <a:endParaRPr lang="en-US" sz="2400" dirty="0">
              <a:ea typeface="Times New Roman" pitchFamily="-112" charset="0"/>
              <a:cs typeface="Times New Roman" pitchFamily="-112" charset="0"/>
            </a:endParaRPr>
          </a:p>
        </p:txBody>
      </p:sp>
      <p:pic>
        <p:nvPicPr>
          <p:cNvPr id="58372" name="Picture 1028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9"/>
          <a:srcRect/>
          <a:stretch>
            <a:fillRect/>
          </a:stretch>
        </p:blipFill>
        <p:spPr bwMode="auto">
          <a:xfrm>
            <a:off x="5471555" y="3581400"/>
            <a:ext cx="1273175" cy="703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3" name="Picture 1029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0"/>
          <a:srcRect/>
          <a:stretch>
            <a:fillRect/>
          </a:stretch>
        </p:blipFill>
        <p:spPr bwMode="auto">
          <a:xfrm>
            <a:off x="4320356" y="4644876"/>
            <a:ext cx="4356100" cy="368300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58374" name="Picture 1030" descr="txp_fi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1"/>
          <a:srcRect/>
          <a:stretch>
            <a:fillRect/>
          </a:stretch>
        </p:blipFill>
        <p:spPr bwMode="auto">
          <a:xfrm>
            <a:off x="1981200" y="5867400"/>
            <a:ext cx="5026025" cy="73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5" name="Picture 1031" descr="txp_fig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2"/>
          <a:srcRect/>
          <a:stretch>
            <a:fillRect/>
          </a:stretch>
        </p:blipFill>
        <p:spPr bwMode="auto">
          <a:xfrm>
            <a:off x="2651125" y="1905000"/>
            <a:ext cx="3952875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8946121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1026"/>
          <p:cNvSpPr>
            <a:spLocks noGrp="1" noChangeArrowheads="1"/>
          </p:cNvSpPr>
          <p:nvPr>
            <p:ph type="title"/>
          </p:nvPr>
        </p:nvSpPr>
        <p:spPr>
          <a:xfrm>
            <a:off x="827584" y="44450"/>
            <a:ext cx="7094041" cy="533400"/>
          </a:xfrm>
        </p:spPr>
        <p:txBody>
          <a:bodyPr/>
          <a:lstStyle/>
          <a:p>
            <a:r>
              <a:rPr lang="el-GR" sz="4400" dirty="0"/>
              <a:t>Δίπολα</a:t>
            </a:r>
            <a:endParaRPr lang="en-US" dirty="0"/>
          </a:p>
        </p:txBody>
      </p:sp>
      <p:sp>
        <p:nvSpPr>
          <p:cNvPr id="60419" name="Rectangle 1027"/>
          <p:cNvSpPr>
            <a:spLocks noGrp="1" noChangeArrowheads="1"/>
          </p:cNvSpPr>
          <p:nvPr>
            <p:ph type="body" sz="half" idx="1"/>
          </p:nvPr>
        </p:nvSpPr>
        <p:spPr>
          <a:xfrm>
            <a:off x="228600" y="685800"/>
            <a:ext cx="5067854" cy="41148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l-GR" sz="2400" dirty="0">
                <a:ea typeface="Times New Roman" pitchFamily="-112" charset="0"/>
                <a:cs typeface="Times New Roman" pitchFamily="-112" charset="0"/>
              </a:rPr>
              <a:t>Θεωρούμε κυκλικό επιταχυντή σωματιδίων ενέργειας </a:t>
            </a:r>
            <a:r>
              <a:rPr lang="en-GB" sz="2400" b="1" i="1" dirty="0">
                <a:ea typeface="Times New Roman" pitchFamily="-112" charset="0"/>
                <a:cs typeface="Times New Roman" pitchFamily="-112" charset="0"/>
              </a:rPr>
              <a:t>E </a:t>
            </a:r>
            <a:r>
              <a:rPr lang="el-GR" sz="2400" dirty="0">
                <a:ea typeface="Times New Roman" pitchFamily="-112" charset="0"/>
                <a:cs typeface="Times New Roman" pitchFamily="-112" charset="0"/>
              </a:rPr>
              <a:t>με</a:t>
            </a:r>
            <a:r>
              <a:rPr lang="en-US" sz="2400" dirty="0">
                <a:ea typeface="Times New Roman" pitchFamily="-112" charset="0"/>
                <a:cs typeface="Times New Roman" pitchFamily="-112" charset="0"/>
              </a:rPr>
              <a:t> </a:t>
            </a:r>
            <a:r>
              <a:rPr lang="en-GB" sz="2400" b="1" i="1" dirty="0">
                <a:ea typeface="Times New Roman" pitchFamily="-112" charset="0"/>
                <a:cs typeface="Times New Roman" pitchFamily="-112" charset="0"/>
              </a:rPr>
              <a:t>N </a:t>
            </a:r>
            <a:r>
              <a:rPr lang="el-GR" sz="2400" dirty="0">
                <a:ea typeface="Times New Roman" pitchFamily="-112" charset="0"/>
                <a:cs typeface="Times New Roman" pitchFamily="-112" charset="0"/>
              </a:rPr>
              <a:t>δίπολα μήκους </a:t>
            </a:r>
            <a:r>
              <a:rPr lang="en-GB" sz="2400" b="1" i="1" dirty="0">
                <a:ea typeface="Times New Roman" pitchFamily="-112" charset="0"/>
                <a:cs typeface="Times New Roman" pitchFamily="-112" charset="0"/>
              </a:rPr>
              <a:t>L</a:t>
            </a:r>
            <a:endParaRPr lang="en-GB" sz="2400" b="1" dirty="0">
              <a:ea typeface="Times New Roman" pitchFamily="-112" charset="0"/>
              <a:cs typeface="Times New Roman" pitchFamily="-112" charset="0"/>
            </a:endParaRPr>
          </a:p>
          <a:p>
            <a:pPr>
              <a:lnSpc>
                <a:spcPct val="80000"/>
              </a:lnSpc>
            </a:pPr>
            <a:r>
              <a:rPr lang="el-GR" sz="2400" b="1" dirty="0">
                <a:ea typeface="Times New Roman" pitchFamily="-112" charset="0"/>
                <a:cs typeface="Times New Roman" pitchFamily="-112" charset="0"/>
              </a:rPr>
              <a:t>Γωνία κάμψης</a:t>
            </a:r>
            <a:endParaRPr lang="en-US" sz="2400" dirty="0"/>
          </a:p>
          <a:p>
            <a:pPr>
              <a:lnSpc>
                <a:spcPct val="80000"/>
              </a:lnSpc>
              <a:buFont typeface="Wingdings" pitchFamily="-112" charset="2"/>
              <a:buNone/>
            </a:pPr>
            <a:endParaRPr lang="en-GB" sz="2400" dirty="0">
              <a:ea typeface="Times New Roman" pitchFamily="-112" charset="0"/>
              <a:cs typeface="Times New Roman" pitchFamily="-112" charset="0"/>
            </a:endParaRPr>
          </a:p>
          <a:p>
            <a:pPr>
              <a:lnSpc>
                <a:spcPct val="80000"/>
              </a:lnSpc>
            </a:pPr>
            <a:r>
              <a:rPr lang="el-GR" sz="2400" b="1" dirty="0">
                <a:ea typeface="Times New Roman" pitchFamily="-112" charset="0"/>
                <a:cs typeface="Times New Roman" pitchFamily="-112" charset="0"/>
              </a:rPr>
              <a:t>Ακτίνα κάμψης</a:t>
            </a:r>
            <a:endParaRPr lang="en-US" sz="2400" dirty="0"/>
          </a:p>
          <a:p>
            <a:pPr>
              <a:lnSpc>
                <a:spcPct val="80000"/>
              </a:lnSpc>
            </a:pPr>
            <a:endParaRPr lang="en-GB" sz="2400" dirty="0">
              <a:ea typeface="Times New Roman" pitchFamily="-112" charset="0"/>
              <a:cs typeface="Times New Roman" pitchFamily="-112" charset="0"/>
            </a:endParaRPr>
          </a:p>
          <a:p>
            <a:pPr>
              <a:lnSpc>
                <a:spcPct val="80000"/>
              </a:lnSpc>
            </a:pPr>
            <a:r>
              <a:rPr lang="el-GR" sz="2400" b="1" dirty="0">
                <a:ea typeface="Times New Roman" pitchFamily="-112" charset="0"/>
                <a:cs typeface="Times New Roman" pitchFamily="-112" charset="0"/>
              </a:rPr>
              <a:t>«</a:t>
            </a:r>
            <a:r>
              <a:rPr lang="el-GR" sz="2400" b="1" dirty="0" err="1">
                <a:ea typeface="Times New Roman" pitchFamily="-112" charset="0"/>
                <a:cs typeface="Times New Roman" pitchFamily="-112" charset="0"/>
              </a:rPr>
              <a:t>Ολικ</a:t>
            </a:r>
            <a:r>
              <a:rPr lang="en-US" sz="2400" b="1" dirty="0" err="1">
                <a:ea typeface="Times New Roman" pitchFamily="-112" charset="0"/>
                <a:cs typeface="Times New Roman" pitchFamily="-112" charset="0"/>
              </a:rPr>
              <a:t>ό</a:t>
            </a:r>
            <a:r>
              <a:rPr lang="el-GR" sz="2400" b="1" dirty="0">
                <a:ea typeface="Times New Roman" pitchFamily="-112" charset="0"/>
                <a:cs typeface="Times New Roman" pitchFamily="-112" charset="0"/>
              </a:rPr>
              <a:t>» διπολικό πεδίο</a:t>
            </a:r>
            <a:endParaRPr lang="en-GB" sz="2400" dirty="0">
              <a:ea typeface="Times New Roman" pitchFamily="-112" charset="0"/>
              <a:cs typeface="Times New Roman" pitchFamily="-112" charset="0"/>
            </a:endParaRPr>
          </a:p>
          <a:p>
            <a:pPr>
              <a:lnSpc>
                <a:spcPct val="80000"/>
              </a:lnSpc>
            </a:pPr>
            <a:endParaRPr lang="en-GB" sz="2000" dirty="0">
              <a:ea typeface="Times New Roman" pitchFamily="-112" charset="0"/>
              <a:cs typeface="Times New Roman" pitchFamily="-112" charset="0"/>
            </a:endParaRPr>
          </a:p>
        </p:txBody>
      </p:sp>
      <p:grpSp>
        <p:nvGrpSpPr>
          <p:cNvPr id="2" name="Group 1028"/>
          <p:cNvGrpSpPr>
            <a:grpSpLocks/>
          </p:cNvGrpSpPr>
          <p:nvPr/>
        </p:nvGrpSpPr>
        <p:grpSpPr bwMode="auto">
          <a:xfrm>
            <a:off x="4932040" y="685800"/>
            <a:ext cx="4288208" cy="3257550"/>
            <a:chOff x="2582" y="960"/>
            <a:chExt cx="3231" cy="2129"/>
          </a:xfrm>
        </p:grpSpPr>
        <p:pic>
          <p:nvPicPr>
            <p:cNvPr id="60438" name="Picture 1029" descr="dipole"/>
            <p:cNvPicPr>
              <a:picLocks noChangeAspect="1" noChangeArrowheads="1"/>
            </p:cNvPicPr>
            <p:nvPr/>
          </p:nvPicPr>
          <p:blipFill>
            <a:blip r:embed="rId6">
              <a:lum contrast="8000"/>
            </a:blip>
            <a:srcRect/>
            <a:stretch>
              <a:fillRect/>
            </a:stretch>
          </p:blipFill>
          <p:spPr bwMode="auto">
            <a:xfrm>
              <a:off x="2582" y="960"/>
              <a:ext cx="3178" cy="21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0439" name="Text Box 1030"/>
            <p:cNvSpPr txBox="1">
              <a:spLocks noChangeArrowheads="1"/>
            </p:cNvSpPr>
            <p:nvPr/>
          </p:nvSpPr>
          <p:spPr bwMode="auto">
            <a:xfrm>
              <a:off x="4118" y="968"/>
              <a:ext cx="1695" cy="2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eaLnBrk="0" hangingPunct="0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l-GR" sz="1800" dirty="0">
                  <a:solidFill>
                    <a:schemeClr val="bg1"/>
                  </a:solidFill>
                  <a:latin typeface="+mj-lt"/>
                </a:rPr>
                <a:t>Δίπολο δακτυλίου </a:t>
              </a:r>
              <a:r>
                <a:rPr lang="en-GB" sz="1800" dirty="0">
                  <a:solidFill>
                    <a:schemeClr val="bg1"/>
                  </a:solidFill>
                  <a:latin typeface="+mj-lt"/>
                </a:rPr>
                <a:t>SNS </a:t>
              </a:r>
              <a:endParaRPr lang="en-US" sz="1800" dirty="0">
                <a:solidFill>
                  <a:schemeClr val="bg1"/>
                </a:solidFill>
                <a:latin typeface="+mj-lt"/>
              </a:endParaRPr>
            </a:p>
          </p:txBody>
        </p:sp>
      </p:grpSp>
      <p:pic>
        <p:nvPicPr>
          <p:cNvPr id="60421" name="Picture 1031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7"/>
          <a:srcRect/>
          <a:stretch>
            <a:fillRect/>
          </a:stretch>
        </p:blipFill>
        <p:spPr bwMode="auto">
          <a:xfrm>
            <a:off x="3000375" y="1473200"/>
            <a:ext cx="1038225" cy="703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1033"/>
          <p:cNvGrpSpPr>
            <a:grpSpLocks/>
          </p:cNvGrpSpPr>
          <p:nvPr/>
        </p:nvGrpSpPr>
        <p:grpSpPr bwMode="auto">
          <a:xfrm>
            <a:off x="5789613" y="3965575"/>
            <a:ext cx="3278187" cy="2816225"/>
            <a:chOff x="3551" y="2498"/>
            <a:chExt cx="2065" cy="1774"/>
          </a:xfrm>
        </p:grpSpPr>
        <p:sp>
          <p:nvSpPr>
            <p:cNvPr id="60426" name="Line 1034"/>
            <p:cNvSpPr>
              <a:spLocks noChangeShapeType="1"/>
            </p:cNvSpPr>
            <p:nvPr/>
          </p:nvSpPr>
          <p:spPr bwMode="auto">
            <a:xfrm>
              <a:off x="3551" y="2963"/>
              <a:ext cx="798" cy="1309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427" name="Line 1035"/>
            <p:cNvSpPr>
              <a:spLocks noChangeShapeType="1"/>
            </p:cNvSpPr>
            <p:nvPr/>
          </p:nvSpPr>
          <p:spPr bwMode="auto">
            <a:xfrm flipV="1">
              <a:off x="4349" y="2963"/>
              <a:ext cx="799" cy="1309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428" name="Arc 1036"/>
            <p:cNvSpPr>
              <a:spLocks/>
            </p:cNvSpPr>
            <p:nvPr/>
          </p:nvSpPr>
          <p:spPr bwMode="auto">
            <a:xfrm rot="-2090051">
              <a:off x="3655" y="2498"/>
              <a:ext cx="1404" cy="1089"/>
            </a:xfrm>
            <a:custGeom>
              <a:avLst/>
              <a:gdLst>
                <a:gd name="T0" fmla="*/ 97 w 21337"/>
                <a:gd name="T1" fmla="*/ 0 h 21549"/>
                <a:gd name="T2" fmla="*/ 1404 w 21337"/>
                <a:gd name="T3" fmla="*/ 919 h 21549"/>
                <a:gd name="T4" fmla="*/ 0 w 21337"/>
                <a:gd name="T5" fmla="*/ 1089 h 21549"/>
                <a:gd name="T6" fmla="*/ 0 60000 65536"/>
                <a:gd name="T7" fmla="*/ 0 60000 65536"/>
                <a:gd name="T8" fmla="*/ 0 60000 65536"/>
                <a:gd name="T9" fmla="*/ 0 w 21337"/>
                <a:gd name="T10" fmla="*/ 0 h 21549"/>
                <a:gd name="T11" fmla="*/ 21337 w 21337"/>
                <a:gd name="T12" fmla="*/ 21549 h 2154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337" h="21549" fill="none" extrusionOk="0">
                  <a:moveTo>
                    <a:pt x="1477" y="-1"/>
                  </a:moveTo>
                  <a:cubicBezTo>
                    <a:pt x="11529" y="688"/>
                    <a:pt x="19769" y="8235"/>
                    <a:pt x="21337" y="18188"/>
                  </a:cubicBezTo>
                </a:path>
                <a:path w="21337" h="21549" stroke="0" extrusionOk="0">
                  <a:moveTo>
                    <a:pt x="1477" y="-1"/>
                  </a:moveTo>
                  <a:cubicBezTo>
                    <a:pt x="11529" y="688"/>
                    <a:pt x="19769" y="8235"/>
                    <a:pt x="21337" y="18188"/>
                  </a:cubicBezTo>
                  <a:lnTo>
                    <a:pt x="0" y="21549"/>
                  </a:lnTo>
                  <a:close/>
                </a:path>
              </a:pathLst>
            </a:cu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429" name="Rectangle 1037"/>
            <p:cNvSpPr>
              <a:spLocks noChangeArrowheads="1"/>
            </p:cNvSpPr>
            <p:nvPr/>
          </p:nvSpPr>
          <p:spPr bwMode="auto">
            <a:xfrm>
              <a:off x="3551" y="2526"/>
              <a:ext cx="1597" cy="655"/>
            </a:xfrm>
            <a:prstGeom prst="rect">
              <a:avLst/>
            </a:prstGeom>
            <a:noFill/>
            <a:ln w="254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4" name="Group 1038"/>
            <p:cNvGrpSpPr>
              <a:grpSpLocks/>
            </p:cNvGrpSpPr>
            <p:nvPr/>
          </p:nvGrpSpPr>
          <p:grpSpPr bwMode="auto">
            <a:xfrm>
              <a:off x="5373" y="2929"/>
              <a:ext cx="230" cy="213"/>
              <a:chOff x="1632" y="2064"/>
              <a:chExt cx="240" cy="240"/>
            </a:xfrm>
          </p:grpSpPr>
          <p:sp>
            <p:nvSpPr>
              <p:cNvPr id="60436" name="AutoShape 1039"/>
              <p:cNvSpPr>
                <a:spLocks noChangeArrowheads="1"/>
              </p:cNvSpPr>
              <p:nvPr/>
            </p:nvSpPr>
            <p:spPr bwMode="auto">
              <a:xfrm>
                <a:off x="1632" y="2064"/>
                <a:ext cx="240" cy="240"/>
              </a:xfrm>
              <a:custGeom>
                <a:avLst/>
                <a:gdLst>
                  <a:gd name="T0" fmla="*/ 120 w 21600"/>
                  <a:gd name="T1" fmla="*/ 0 h 21600"/>
                  <a:gd name="T2" fmla="*/ 35 w 21600"/>
                  <a:gd name="T3" fmla="*/ 35 h 21600"/>
                  <a:gd name="T4" fmla="*/ 0 w 21600"/>
                  <a:gd name="T5" fmla="*/ 120 h 21600"/>
                  <a:gd name="T6" fmla="*/ 35 w 21600"/>
                  <a:gd name="T7" fmla="*/ 205 h 21600"/>
                  <a:gd name="T8" fmla="*/ 120 w 21600"/>
                  <a:gd name="T9" fmla="*/ 240 h 21600"/>
                  <a:gd name="T10" fmla="*/ 205 w 21600"/>
                  <a:gd name="T11" fmla="*/ 205 h 21600"/>
                  <a:gd name="T12" fmla="*/ 240 w 21600"/>
                  <a:gd name="T13" fmla="*/ 120 h 21600"/>
                  <a:gd name="T14" fmla="*/ 205 w 21600"/>
                  <a:gd name="T15" fmla="*/ 35 h 2160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3150 w 21600"/>
                  <a:gd name="T25" fmla="*/ 3150 h 21600"/>
                  <a:gd name="T26" fmla="*/ 18450 w 21600"/>
                  <a:gd name="T27" fmla="*/ 18450 h 21600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1600" h="2160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10440" y="10800"/>
                    </a:moveTo>
                    <a:cubicBezTo>
                      <a:pt x="10440" y="10999"/>
                      <a:pt x="10601" y="11160"/>
                      <a:pt x="10800" y="11160"/>
                    </a:cubicBezTo>
                    <a:cubicBezTo>
                      <a:pt x="10999" y="11160"/>
                      <a:pt x="11160" y="10999"/>
                      <a:pt x="11160" y="10800"/>
                    </a:cubicBezTo>
                    <a:cubicBezTo>
                      <a:pt x="11160" y="10601"/>
                      <a:pt x="10999" y="10440"/>
                      <a:pt x="10800" y="10440"/>
                    </a:cubicBezTo>
                    <a:cubicBezTo>
                      <a:pt x="10601" y="10440"/>
                      <a:pt x="10440" y="10601"/>
                      <a:pt x="10440" y="10800"/>
                    </a:cubicBezTo>
                    <a:close/>
                  </a:path>
                </a:pathLst>
              </a:cu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437" name="Oval 1040"/>
              <p:cNvSpPr>
                <a:spLocks noChangeArrowheads="1"/>
              </p:cNvSpPr>
              <p:nvPr/>
            </p:nvSpPr>
            <p:spPr bwMode="auto">
              <a:xfrm>
                <a:off x="1728" y="2160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254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60431" name="Rectangle 1041"/>
            <p:cNvSpPr>
              <a:spLocks noChangeArrowheads="1"/>
            </p:cNvSpPr>
            <p:nvPr/>
          </p:nvSpPr>
          <p:spPr bwMode="auto">
            <a:xfrm>
              <a:off x="5393" y="2671"/>
              <a:ext cx="223" cy="250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buFont typeface="Wingdings" pitchFamily="-112" charset="2"/>
                <a:buNone/>
              </a:pPr>
              <a:r>
                <a:rPr lang="en-GB" sz="2000" b="1">
                  <a:ea typeface="Times New Roman" pitchFamily="-112" charset="0"/>
                  <a:cs typeface="Times New Roman" pitchFamily="-112" charset="0"/>
                </a:rPr>
                <a:t>B</a:t>
              </a:r>
            </a:p>
          </p:txBody>
        </p:sp>
        <p:sp>
          <p:nvSpPr>
            <p:cNvPr id="60432" name="AutoShape 1042"/>
            <p:cNvSpPr>
              <a:spLocks/>
            </p:cNvSpPr>
            <p:nvPr/>
          </p:nvSpPr>
          <p:spPr bwMode="auto">
            <a:xfrm rot="5269515" flipV="1">
              <a:off x="4294" y="3553"/>
              <a:ext cx="110" cy="455"/>
            </a:xfrm>
            <a:prstGeom prst="leftBracket">
              <a:avLst>
                <a:gd name="adj" fmla="val 206818"/>
              </a:avLst>
            </a:prstGeom>
            <a:noFill/>
            <a:ln w="25400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433" name="Rectangle 1043"/>
            <p:cNvSpPr>
              <a:spLocks noChangeArrowheads="1"/>
            </p:cNvSpPr>
            <p:nvPr/>
          </p:nvSpPr>
          <p:spPr bwMode="auto">
            <a:xfrm>
              <a:off x="4256" y="3415"/>
              <a:ext cx="199" cy="250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buFont typeface="Wingdings" pitchFamily="-112" charset="2"/>
                <a:buNone/>
              </a:pPr>
              <a:r>
                <a:rPr lang="el-GR" sz="2000" b="1" i="1"/>
                <a:t>θ</a:t>
              </a:r>
              <a:endParaRPr lang="en-GB" sz="2000" b="1" i="1"/>
            </a:p>
          </p:txBody>
        </p:sp>
        <p:sp>
          <p:nvSpPr>
            <p:cNvPr id="60434" name="Rectangle 1044"/>
            <p:cNvSpPr>
              <a:spLocks noChangeArrowheads="1"/>
            </p:cNvSpPr>
            <p:nvPr/>
          </p:nvSpPr>
          <p:spPr bwMode="auto">
            <a:xfrm>
              <a:off x="4935" y="3399"/>
              <a:ext cx="198" cy="250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buFont typeface="Wingdings" pitchFamily="-112" charset="2"/>
                <a:buNone/>
              </a:pPr>
              <a:r>
                <a:rPr lang="el-GR" sz="2000" b="1" i="1"/>
                <a:t>ρ</a:t>
              </a:r>
              <a:endParaRPr lang="en-GB" sz="2000" b="1" i="1"/>
            </a:p>
          </p:txBody>
        </p:sp>
        <p:sp>
          <p:nvSpPr>
            <p:cNvPr id="60435" name="Rectangle 1045"/>
            <p:cNvSpPr>
              <a:spLocks noChangeArrowheads="1"/>
            </p:cNvSpPr>
            <p:nvPr/>
          </p:nvSpPr>
          <p:spPr bwMode="auto">
            <a:xfrm>
              <a:off x="4243" y="2671"/>
              <a:ext cx="214" cy="250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buFont typeface="Wingdings" pitchFamily="-112" charset="2"/>
                <a:buNone/>
              </a:pPr>
              <a:r>
                <a:rPr lang="en-GB" sz="2000" b="1" i="1"/>
                <a:t>L</a:t>
              </a:r>
            </a:p>
          </p:txBody>
        </p:sp>
      </p:grpSp>
      <p:pic>
        <p:nvPicPr>
          <p:cNvPr id="60424" name="Picture 1046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8"/>
          <a:srcRect/>
          <a:stretch>
            <a:fillRect/>
          </a:stretch>
        </p:blipFill>
        <p:spPr bwMode="auto">
          <a:xfrm>
            <a:off x="2981325" y="2235200"/>
            <a:ext cx="904875" cy="73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25" name="Picture 1047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9"/>
          <a:srcRect/>
          <a:stretch>
            <a:fillRect/>
          </a:stretch>
        </p:blipFill>
        <p:spPr bwMode="auto">
          <a:xfrm>
            <a:off x="1673225" y="3505200"/>
            <a:ext cx="1908175" cy="803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1026"/>
          <p:cNvSpPr>
            <a:spLocks noGrp="1" noChangeArrowheads="1"/>
          </p:cNvSpPr>
          <p:nvPr>
            <p:ph type="title"/>
          </p:nvPr>
        </p:nvSpPr>
        <p:spPr>
          <a:xfrm>
            <a:off x="827584" y="44450"/>
            <a:ext cx="7094041" cy="533400"/>
          </a:xfrm>
        </p:spPr>
        <p:txBody>
          <a:bodyPr/>
          <a:lstStyle/>
          <a:p>
            <a:r>
              <a:rPr lang="el-GR" sz="4400" dirty="0"/>
              <a:t>Δίπολα</a:t>
            </a:r>
            <a:endParaRPr lang="en-US" dirty="0"/>
          </a:p>
        </p:txBody>
      </p:sp>
      <p:sp>
        <p:nvSpPr>
          <p:cNvPr id="60419" name="Rectangle 1027"/>
          <p:cNvSpPr>
            <a:spLocks noGrp="1" noChangeArrowheads="1"/>
          </p:cNvSpPr>
          <p:nvPr>
            <p:ph type="body" sz="half" idx="1"/>
          </p:nvPr>
        </p:nvSpPr>
        <p:spPr>
          <a:xfrm>
            <a:off x="228600" y="685800"/>
            <a:ext cx="5067854" cy="41148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l-GR" sz="2400" dirty="0">
                <a:ea typeface="Times New Roman" pitchFamily="-112" charset="0"/>
                <a:cs typeface="Times New Roman" pitchFamily="-112" charset="0"/>
              </a:rPr>
              <a:t>Θεωρούμε κυκλικό επιταχυντή σωματιδίων ενέργειας </a:t>
            </a:r>
            <a:r>
              <a:rPr lang="en-GB" sz="2400" b="1" i="1" dirty="0">
                <a:ea typeface="Times New Roman" pitchFamily="-112" charset="0"/>
                <a:cs typeface="Times New Roman" pitchFamily="-112" charset="0"/>
              </a:rPr>
              <a:t>E </a:t>
            </a:r>
            <a:r>
              <a:rPr lang="el-GR" sz="2400" dirty="0">
                <a:ea typeface="Times New Roman" pitchFamily="-112" charset="0"/>
                <a:cs typeface="Times New Roman" pitchFamily="-112" charset="0"/>
              </a:rPr>
              <a:t>με</a:t>
            </a:r>
            <a:r>
              <a:rPr lang="en-US" sz="2400" dirty="0">
                <a:ea typeface="Times New Roman" pitchFamily="-112" charset="0"/>
                <a:cs typeface="Times New Roman" pitchFamily="-112" charset="0"/>
              </a:rPr>
              <a:t> </a:t>
            </a:r>
            <a:r>
              <a:rPr lang="en-GB" sz="2400" b="1" i="1" dirty="0">
                <a:ea typeface="Times New Roman" pitchFamily="-112" charset="0"/>
                <a:cs typeface="Times New Roman" pitchFamily="-112" charset="0"/>
              </a:rPr>
              <a:t>N </a:t>
            </a:r>
            <a:r>
              <a:rPr lang="el-GR" sz="2400" dirty="0">
                <a:ea typeface="Times New Roman" pitchFamily="-112" charset="0"/>
                <a:cs typeface="Times New Roman" pitchFamily="-112" charset="0"/>
              </a:rPr>
              <a:t>δίπολα μήκους </a:t>
            </a:r>
            <a:r>
              <a:rPr lang="en-GB" sz="2400" b="1" i="1" dirty="0">
                <a:ea typeface="Times New Roman" pitchFamily="-112" charset="0"/>
                <a:cs typeface="Times New Roman" pitchFamily="-112" charset="0"/>
              </a:rPr>
              <a:t>L</a:t>
            </a:r>
            <a:endParaRPr lang="en-GB" sz="2400" b="1" dirty="0">
              <a:ea typeface="Times New Roman" pitchFamily="-112" charset="0"/>
              <a:cs typeface="Times New Roman" pitchFamily="-112" charset="0"/>
            </a:endParaRPr>
          </a:p>
          <a:p>
            <a:pPr>
              <a:lnSpc>
                <a:spcPct val="80000"/>
              </a:lnSpc>
            </a:pPr>
            <a:r>
              <a:rPr lang="el-GR" sz="2400" b="1" dirty="0">
                <a:ea typeface="Times New Roman" pitchFamily="-112" charset="0"/>
                <a:cs typeface="Times New Roman" pitchFamily="-112" charset="0"/>
              </a:rPr>
              <a:t>Γωνία κάμψης</a:t>
            </a:r>
            <a:endParaRPr lang="en-US" sz="2400" dirty="0"/>
          </a:p>
          <a:p>
            <a:pPr>
              <a:lnSpc>
                <a:spcPct val="80000"/>
              </a:lnSpc>
              <a:buFont typeface="Wingdings" pitchFamily="-112" charset="2"/>
              <a:buNone/>
            </a:pPr>
            <a:endParaRPr lang="en-GB" sz="2400" dirty="0">
              <a:ea typeface="Times New Roman" pitchFamily="-112" charset="0"/>
              <a:cs typeface="Times New Roman" pitchFamily="-112" charset="0"/>
            </a:endParaRPr>
          </a:p>
          <a:p>
            <a:pPr>
              <a:lnSpc>
                <a:spcPct val="80000"/>
              </a:lnSpc>
            </a:pPr>
            <a:r>
              <a:rPr lang="el-GR" sz="2400" b="1" dirty="0">
                <a:ea typeface="Times New Roman" pitchFamily="-112" charset="0"/>
                <a:cs typeface="Times New Roman" pitchFamily="-112" charset="0"/>
              </a:rPr>
              <a:t>Ακτίνα κάμψης</a:t>
            </a:r>
            <a:endParaRPr lang="en-US" sz="2400" dirty="0"/>
          </a:p>
          <a:p>
            <a:pPr>
              <a:lnSpc>
                <a:spcPct val="80000"/>
              </a:lnSpc>
            </a:pPr>
            <a:endParaRPr lang="en-GB" sz="2400" dirty="0">
              <a:ea typeface="Times New Roman" pitchFamily="-112" charset="0"/>
              <a:cs typeface="Times New Roman" pitchFamily="-112" charset="0"/>
            </a:endParaRPr>
          </a:p>
          <a:p>
            <a:pPr>
              <a:lnSpc>
                <a:spcPct val="80000"/>
              </a:lnSpc>
            </a:pPr>
            <a:r>
              <a:rPr lang="el-GR" sz="2400" b="1" dirty="0">
                <a:ea typeface="Times New Roman" pitchFamily="-112" charset="0"/>
                <a:cs typeface="Times New Roman" pitchFamily="-112" charset="0"/>
              </a:rPr>
              <a:t>«</a:t>
            </a:r>
            <a:r>
              <a:rPr lang="el-GR" sz="2400" b="1" dirty="0" err="1">
                <a:ea typeface="Times New Roman" pitchFamily="-112" charset="0"/>
                <a:cs typeface="Times New Roman" pitchFamily="-112" charset="0"/>
              </a:rPr>
              <a:t>Ολικ</a:t>
            </a:r>
            <a:r>
              <a:rPr lang="en-US" sz="2400" b="1" dirty="0" err="1">
                <a:ea typeface="Times New Roman" pitchFamily="-112" charset="0"/>
                <a:cs typeface="Times New Roman" pitchFamily="-112" charset="0"/>
              </a:rPr>
              <a:t>ό</a:t>
            </a:r>
            <a:r>
              <a:rPr lang="el-GR" sz="2400" b="1" dirty="0">
                <a:ea typeface="Times New Roman" pitchFamily="-112" charset="0"/>
                <a:cs typeface="Times New Roman" pitchFamily="-112" charset="0"/>
              </a:rPr>
              <a:t>» διπολικό πεδίο</a:t>
            </a:r>
            <a:endParaRPr lang="en-GB" sz="2400" dirty="0">
              <a:ea typeface="Times New Roman" pitchFamily="-112" charset="0"/>
              <a:cs typeface="Times New Roman" pitchFamily="-112" charset="0"/>
            </a:endParaRPr>
          </a:p>
          <a:p>
            <a:pPr>
              <a:lnSpc>
                <a:spcPct val="80000"/>
              </a:lnSpc>
            </a:pPr>
            <a:endParaRPr lang="en-GB" sz="2000" dirty="0">
              <a:ea typeface="Times New Roman" pitchFamily="-112" charset="0"/>
              <a:cs typeface="Times New Roman" pitchFamily="-112" charset="0"/>
            </a:endParaRPr>
          </a:p>
        </p:txBody>
      </p:sp>
      <p:grpSp>
        <p:nvGrpSpPr>
          <p:cNvPr id="2" name="Group 1028"/>
          <p:cNvGrpSpPr>
            <a:grpSpLocks/>
          </p:cNvGrpSpPr>
          <p:nvPr/>
        </p:nvGrpSpPr>
        <p:grpSpPr bwMode="auto">
          <a:xfrm>
            <a:off x="4932040" y="685800"/>
            <a:ext cx="4288208" cy="3257550"/>
            <a:chOff x="2582" y="960"/>
            <a:chExt cx="3231" cy="2129"/>
          </a:xfrm>
        </p:grpSpPr>
        <p:pic>
          <p:nvPicPr>
            <p:cNvPr id="60438" name="Picture 1029" descr="dipole"/>
            <p:cNvPicPr>
              <a:picLocks noChangeAspect="1" noChangeArrowheads="1"/>
            </p:cNvPicPr>
            <p:nvPr/>
          </p:nvPicPr>
          <p:blipFill>
            <a:blip r:embed="rId6">
              <a:lum contrast="8000"/>
            </a:blip>
            <a:srcRect/>
            <a:stretch>
              <a:fillRect/>
            </a:stretch>
          </p:blipFill>
          <p:spPr bwMode="auto">
            <a:xfrm>
              <a:off x="2582" y="960"/>
              <a:ext cx="3178" cy="21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0439" name="Text Box 1030"/>
            <p:cNvSpPr txBox="1">
              <a:spLocks noChangeArrowheads="1"/>
            </p:cNvSpPr>
            <p:nvPr/>
          </p:nvSpPr>
          <p:spPr bwMode="auto">
            <a:xfrm>
              <a:off x="4118" y="968"/>
              <a:ext cx="1695" cy="2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eaLnBrk="0" hangingPunct="0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l-GR" sz="1800" dirty="0">
                  <a:solidFill>
                    <a:schemeClr val="bg1"/>
                  </a:solidFill>
                  <a:latin typeface="+mj-lt"/>
                </a:rPr>
                <a:t>Δίπολο δακτυλίου </a:t>
              </a:r>
              <a:r>
                <a:rPr lang="en-GB" sz="1800" dirty="0">
                  <a:solidFill>
                    <a:schemeClr val="bg1"/>
                  </a:solidFill>
                  <a:latin typeface="+mj-lt"/>
                </a:rPr>
                <a:t>SNS </a:t>
              </a:r>
              <a:endParaRPr lang="en-US" sz="1800" dirty="0">
                <a:solidFill>
                  <a:schemeClr val="bg1"/>
                </a:solidFill>
                <a:latin typeface="+mj-lt"/>
              </a:endParaRPr>
            </a:p>
          </p:txBody>
        </p:sp>
      </p:grpSp>
      <p:pic>
        <p:nvPicPr>
          <p:cNvPr id="60421" name="Picture 1031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7"/>
          <a:srcRect/>
          <a:stretch>
            <a:fillRect/>
          </a:stretch>
        </p:blipFill>
        <p:spPr bwMode="auto">
          <a:xfrm>
            <a:off x="3000375" y="1473200"/>
            <a:ext cx="1038225" cy="703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22" name="Rectangle 1032"/>
          <p:cNvSpPr>
            <a:spLocks noChangeArrowheads="1"/>
          </p:cNvSpPr>
          <p:nvPr/>
        </p:nvSpPr>
        <p:spPr bwMode="auto">
          <a:xfrm>
            <a:off x="228599" y="4419600"/>
            <a:ext cx="5580063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 algn="l">
              <a:lnSpc>
                <a:spcPct val="80000"/>
              </a:lnSpc>
            </a:pPr>
            <a:r>
              <a:rPr lang="el-GR" sz="2200" dirty="0">
                <a:ea typeface="Times New Roman" pitchFamily="-112" charset="0"/>
                <a:cs typeface="Times New Roman" pitchFamily="-112" charset="0"/>
              </a:rPr>
              <a:t>Επιλέγοντας ένα διπολικό </a:t>
            </a:r>
            <a:r>
              <a:rPr lang="el-GR" sz="2200" b="1" dirty="0">
                <a:ea typeface="Times New Roman" pitchFamily="-112" charset="0"/>
                <a:cs typeface="Times New Roman" pitchFamily="-112" charset="0"/>
              </a:rPr>
              <a:t>μαγνητικό πεδίο</a:t>
            </a:r>
            <a:r>
              <a:rPr lang="el-GR" sz="2200" dirty="0">
                <a:ea typeface="Times New Roman" pitchFamily="-112" charset="0"/>
                <a:cs typeface="Times New Roman" pitchFamily="-112" charset="0"/>
              </a:rPr>
              <a:t>, καθορίζεται και το </a:t>
            </a:r>
            <a:r>
              <a:rPr lang="el-GR" sz="2200" b="1" dirty="0">
                <a:ea typeface="Times New Roman" pitchFamily="-112" charset="0"/>
                <a:cs typeface="Times New Roman" pitchFamily="-112" charset="0"/>
              </a:rPr>
              <a:t>μήκος</a:t>
            </a:r>
            <a:r>
              <a:rPr lang="el-GR" sz="2200" dirty="0">
                <a:ea typeface="Times New Roman" pitchFamily="-112" charset="0"/>
                <a:cs typeface="Times New Roman" pitchFamily="-112" charset="0"/>
              </a:rPr>
              <a:t> του, και αντιστρόφως</a:t>
            </a:r>
          </a:p>
          <a:p>
            <a:pPr marL="342900" indent="-342900" algn="l">
              <a:lnSpc>
                <a:spcPct val="80000"/>
              </a:lnSpc>
            </a:pPr>
            <a:r>
              <a:rPr lang="el-GR" sz="2200" dirty="0">
                <a:ea typeface="Times New Roman" pitchFamily="-112" charset="0"/>
                <a:cs typeface="Times New Roman" pitchFamily="-112" charset="0"/>
              </a:rPr>
              <a:t>Για </a:t>
            </a:r>
            <a:r>
              <a:rPr lang="el-GR" sz="2200" b="1" dirty="0">
                <a:ea typeface="Times New Roman" pitchFamily="-112" charset="0"/>
                <a:cs typeface="Times New Roman" pitchFamily="-112" charset="0"/>
              </a:rPr>
              <a:t>υψηλότερα πεδία</a:t>
            </a:r>
            <a:r>
              <a:rPr lang="el-GR" sz="2200" dirty="0">
                <a:ea typeface="Times New Roman" pitchFamily="-112" charset="0"/>
                <a:cs typeface="Times New Roman" pitchFamily="-112" charset="0"/>
              </a:rPr>
              <a:t>, </a:t>
            </a:r>
            <a:r>
              <a:rPr lang="el-GR" sz="2200" b="1" dirty="0">
                <a:ea typeface="Times New Roman" pitchFamily="-112" charset="0"/>
                <a:cs typeface="Times New Roman" pitchFamily="-112" charset="0"/>
              </a:rPr>
              <a:t>μικρότερα</a:t>
            </a:r>
            <a:r>
              <a:rPr lang="el-GR" sz="2200" dirty="0">
                <a:ea typeface="Times New Roman" pitchFamily="-112" charset="0"/>
                <a:cs typeface="Times New Roman" pitchFamily="-112" charset="0"/>
              </a:rPr>
              <a:t> και </a:t>
            </a:r>
            <a:r>
              <a:rPr lang="el-GR" sz="2200" b="1" dirty="0">
                <a:ea typeface="Times New Roman" pitchFamily="-112" charset="0"/>
                <a:cs typeface="Times New Roman" pitchFamily="-112" charset="0"/>
              </a:rPr>
              <a:t>λιγότερα δίπολα </a:t>
            </a:r>
            <a:r>
              <a:rPr lang="el-GR" sz="2200" dirty="0">
                <a:ea typeface="Times New Roman" pitchFamily="-112" charset="0"/>
                <a:cs typeface="Times New Roman" pitchFamily="-112" charset="0"/>
              </a:rPr>
              <a:t>μπορούν να χρησιμοποιήθουν</a:t>
            </a:r>
          </a:p>
          <a:p>
            <a:pPr marL="342900" indent="-342900" algn="l">
              <a:lnSpc>
                <a:spcPct val="80000"/>
              </a:lnSpc>
            </a:pPr>
            <a:r>
              <a:rPr lang="el-GR" sz="2200" dirty="0">
                <a:ea typeface="Times New Roman" pitchFamily="-112" charset="0"/>
                <a:cs typeface="Times New Roman" pitchFamily="-112" charset="0"/>
              </a:rPr>
              <a:t>Η </a:t>
            </a:r>
            <a:r>
              <a:rPr lang="el-GR" sz="2200" b="1" dirty="0">
                <a:ea typeface="Times New Roman" pitchFamily="-112" charset="0"/>
                <a:cs typeface="Times New Roman" pitchFamily="-112" charset="0"/>
              </a:rPr>
              <a:t>περιφέρεια</a:t>
            </a:r>
            <a:r>
              <a:rPr lang="el-GR" sz="2200" dirty="0">
                <a:ea typeface="Times New Roman" pitchFamily="-112" charset="0"/>
                <a:cs typeface="Times New Roman" pitchFamily="-112" charset="0"/>
              </a:rPr>
              <a:t> του δακτυλίου (κόστος) εξαρτάται από την </a:t>
            </a:r>
            <a:r>
              <a:rPr lang="el-GR" sz="2200" b="1" dirty="0">
                <a:ea typeface="Times New Roman" pitchFamily="-112" charset="0"/>
                <a:cs typeface="Times New Roman" pitchFamily="-112" charset="0"/>
              </a:rPr>
              <a:t>επιλογή </a:t>
            </a:r>
            <a:r>
              <a:rPr lang="el-GR" sz="2200" dirty="0">
                <a:ea typeface="Times New Roman" pitchFamily="-112" charset="0"/>
                <a:cs typeface="Times New Roman" pitchFamily="-112" charset="0"/>
              </a:rPr>
              <a:t>του</a:t>
            </a:r>
            <a:r>
              <a:rPr lang="el-GR" sz="2200" b="1" dirty="0">
                <a:ea typeface="Times New Roman" pitchFamily="-112" charset="0"/>
                <a:cs typeface="Times New Roman" pitchFamily="-112" charset="0"/>
              </a:rPr>
              <a:t> πεδίου</a:t>
            </a:r>
            <a:endParaRPr lang="en-US" sz="2200" b="1" dirty="0">
              <a:ea typeface="Times New Roman" pitchFamily="-112" charset="0"/>
              <a:cs typeface="Times New Roman" pitchFamily="-112" charset="0"/>
            </a:endParaRPr>
          </a:p>
        </p:txBody>
      </p:sp>
      <p:grpSp>
        <p:nvGrpSpPr>
          <p:cNvPr id="3" name="Group 1033"/>
          <p:cNvGrpSpPr>
            <a:grpSpLocks/>
          </p:cNvGrpSpPr>
          <p:nvPr/>
        </p:nvGrpSpPr>
        <p:grpSpPr bwMode="auto">
          <a:xfrm>
            <a:off x="5789613" y="3965575"/>
            <a:ext cx="3278187" cy="2816225"/>
            <a:chOff x="3551" y="2498"/>
            <a:chExt cx="2065" cy="1774"/>
          </a:xfrm>
        </p:grpSpPr>
        <p:sp>
          <p:nvSpPr>
            <p:cNvPr id="60426" name="Line 1034"/>
            <p:cNvSpPr>
              <a:spLocks noChangeShapeType="1"/>
            </p:cNvSpPr>
            <p:nvPr/>
          </p:nvSpPr>
          <p:spPr bwMode="auto">
            <a:xfrm>
              <a:off x="3551" y="2963"/>
              <a:ext cx="798" cy="1309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427" name="Line 1035"/>
            <p:cNvSpPr>
              <a:spLocks noChangeShapeType="1"/>
            </p:cNvSpPr>
            <p:nvPr/>
          </p:nvSpPr>
          <p:spPr bwMode="auto">
            <a:xfrm flipV="1">
              <a:off x="4349" y="2963"/>
              <a:ext cx="799" cy="1309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428" name="Arc 1036"/>
            <p:cNvSpPr>
              <a:spLocks/>
            </p:cNvSpPr>
            <p:nvPr/>
          </p:nvSpPr>
          <p:spPr bwMode="auto">
            <a:xfrm rot="-2090051">
              <a:off x="3655" y="2498"/>
              <a:ext cx="1404" cy="1089"/>
            </a:xfrm>
            <a:custGeom>
              <a:avLst/>
              <a:gdLst>
                <a:gd name="T0" fmla="*/ 97 w 21337"/>
                <a:gd name="T1" fmla="*/ 0 h 21549"/>
                <a:gd name="T2" fmla="*/ 1404 w 21337"/>
                <a:gd name="T3" fmla="*/ 919 h 21549"/>
                <a:gd name="T4" fmla="*/ 0 w 21337"/>
                <a:gd name="T5" fmla="*/ 1089 h 21549"/>
                <a:gd name="T6" fmla="*/ 0 60000 65536"/>
                <a:gd name="T7" fmla="*/ 0 60000 65536"/>
                <a:gd name="T8" fmla="*/ 0 60000 65536"/>
                <a:gd name="T9" fmla="*/ 0 w 21337"/>
                <a:gd name="T10" fmla="*/ 0 h 21549"/>
                <a:gd name="T11" fmla="*/ 21337 w 21337"/>
                <a:gd name="T12" fmla="*/ 21549 h 2154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337" h="21549" fill="none" extrusionOk="0">
                  <a:moveTo>
                    <a:pt x="1477" y="-1"/>
                  </a:moveTo>
                  <a:cubicBezTo>
                    <a:pt x="11529" y="688"/>
                    <a:pt x="19769" y="8235"/>
                    <a:pt x="21337" y="18188"/>
                  </a:cubicBezTo>
                </a:path>
                <a:path w="21337" h="21549" stroke="0" extrusionOk="0">
                  <a:moveTo>
                    <a:pt x="1477" y="-1"/>
                  </a:moveTo>
                  <a:cubicBezTo>
                    <a:pt x="11529" y="688"/>
                    <a:pt x="19769" y="8235"/>
                    <a:pt x="21337" y="18188"/>
                  </a:cubicBezTo>
                  <a:lnTo>
                    <a:pt x="0" y="21549"/>
                  </a:lnTo>
                  <a:close/>
                </a:path>
              </a:pathLst>
            </a:cu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429" name="Rectangle 1037"/>
            <p:cNvSpPr>
              <a:spLocks noChangeArrowheads="1"/>
            </p:cNvSpPr>
            <p:nvPr/>
          </p:nvSpPr>
          <p:spPr bwMode="auto">
            <a:xfrm>
              <a:off x="3551" y="2526"/>
              <a:ext cx="1597" cy="655"/>
            </a:xfrm>
            <a:prstGeom prst="rect">
              <a:avLst/>
            </a:prstGeom>
            <a:noFill/>
            <a:ln w="254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4" name="Group 1038"/>
            <p:cNvGrpSpPr>
              <a:grpSpLocks/>
            </p:cNvGrpSpPr>
            <p:nvPr/>
          </p:nvGrpSpPr>
          <p:grpSpPr bwMode="auto">
            <a:xfrm>
              <a:off x="5373" y="2929"/>
              <a:ext cx="230" cy="213"/>
              <a:chOff x="1632" y="2064"/>
              <a:chExt cx="240" cy="240"/>
            </a:xfrm>
          </p:grpSpPr>
          <p:sp>
            <p:nvSpPr>
              <p:cNvPr id="60436" name="AutoShape 1039"/>
              <p:cNvSpPr>
                <a:spLocks noChangeArrowheads="1"/>
              </p:cNvSpPr>
              <p:nvPr/>
            </p:nvSpPr>
            <p:spPr bwMode="auto">
              <a:xfrm>
                <a:off x="1632" y="2064"/>
                <a:ext cx="240" cy="240"/>
              </a:xfrm>
              <a:custGeom>
                <a:avLst/>
                <a:gdLst>
                  <a:gd name="T0" fmla="*/ 120 w 21600"/>
                  <a:gd name="T1" fmla="*/ 0 h 21600"/>
                  <a:gd name="T2" fmla="*/ 35 w 21600"/>
                  <a:gd name="T3" fmla="*/ 35 h 21600"/>
                  <a:gd name="T4" fmla="*/ 0 w 21600"/>
                  <a:gd name="T5" fmla="*/ 120 h 21600"/>
                  <a:gd name="T6" fmla="*/ 35 w 21600"/>
                  <a:gd name="T7" fmla="*/ 205 h 21600"/>
                  <a:gd name="T8" fmla="*/ 120 w 21600"/>
                  <a:gd name="T9" fmla="*/ 240 h 21600"/>
                  <a:gd name="T10" fmla="*/ 205 w 21600"/>
                  <a:gd name="T11" fmla="*/ 205 h 21600"/>
                  <a:gd name="T12" fmla="*/ 240 w 21600"/>
                  <a:gd name="T13" fmla="*/ 120 h 21600"/>
                  <a:gd name="T14" fmla="*/ 205 w 21600"/>
                  <a:gd name="T15" fmla="*/ 35 h 2160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3150 w 21600"/>
                  <a:gd name="T25" fmla="*/ 3150 h 21600"/>
                  <a:gd name="T26" fmla="*/ 18450 w 21600"/>
                  <a:gd name="T27" fmla="*/ 18450 h 21600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1600" h="2160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10440" y="10800"/>
                    </a:moveTo>
                    <a:cubicBezTo>
                      <a:pt x="10440" y="10999"/>
                      <a:pt x="10601" y="11160"/>
                      <a:pt x="10800" y="11160"/>
                    </a:cubicBezTo>
                    <a:cubicBezTo>
                      <a:pt x="10999" y="11160"/>
                      <a:pt x="11160" y="10999"/>
                      <a:pt x="11160" y="10800"/>
                    </a:cubicBezTo>
                    <a:cubicBezTo>
                      <a:pt x="11160" y="10601"/>
                      <a:pt x="10999" y="10440"/>
                      <a:pt x="10800" y="10440"/>
                    </a:cubicBezTo>
                    <a:cubicBezTo>
                      <a:pt x="10601" y="10440"/>
                      <a:pt x="10440" y="10601"/>
                      <a:pt x="10440" y="10800"/>
                    </a:cubicBezTo>
                    <a:close/>
                  </a:path>
                </a:pathLst>
              </a:cu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437" name="Oval 1040"/>
              <p:cNvSpPr>
                <a:spLocks noChangeArrowheads="1"/>
              </p:cNvSpPr>
              <p:nvPr/>
            </p:nvSpPr>
            <p:spPr bwMode="auto">
              <a:xfrm>
                <a:off x="1728" y="2160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254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60431" name="Rectangle 1041"/>
            <p:cNvSpPr>
              <a:spLocks noChangeArrowheads="1"/>
            </p:cNvSpPr>
            <p:nvPr/>
          </p:nvSpPr>
          <p:spPr bwMode="auto">
            <a:xfrm>
              <a:off x="5393" y="2671"/>
              <a:ext cx="223" cy="250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buFont typeface="Wingdings" pitchFamily="-112" charset="2"/>
                <a:buNone/>
              </a:pPr>
              <a:r>
                <a:rPr lang="en-GB" sz="2000" b="1">
                  <a:ea typeface="Times New Roman" pitchFamily="-112" charset="0"/>
                  <a:cs typeface="Times New Roman" pitchFamily="-112" charset="0"/>
                </a:rPr>
                <a:t>B</a:t>
              </a:r>
            </a:p>
          </p:txBody>
        </p:sp>
        <p:sp>
          <p:nvSpPr>
            <p:cNvPr id="60432" name="AutoShape 1042"/>
            <p:cNvSpPr>
              <a:spLocks/>
            </p:cNvSpPr>
            <p:nvPr/>
          </p:nvSpPr>
          <p:spPr bwMode="auto">
            <a:xfrm rot="5269515" flipV="1">
              <a:off x="4294" y="3553"/>
              <a:ext cx="110" cy="455"/>
            </a:xfrm>
            <a:prstGeom prst="leftBracket">
              <a:avLst>
                <a:gd name="adj" fmla="val 206818"/>
              </a:avLst>
            </a:prstGeom>
            <a:noFill/>
            <a:ln w="25400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433" name="Rectangle 1043"/>
            <p:cNvSpPr>
              <a:spLocks noChangeArrowheads="1"/>
            </p:cNvSpPr>
            <p:nvPr/>
          </p:nvSpPr>
          <p:spPr bwMode="auto">
            <a:xfrm>
              <a:off x="4256" y="3415"/>
              <a:ext cx="199" cy="250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buFont typeface="Wingdings" pitchFamily="-112" charset="2"/>
                <a:buNone/>
              </a:pPr>
              <a:r>
                <a:rPr lang="el-GR" sz="2000" b="1" i="1"/>
                <a:t>θ</a:t>
              </a:r>
              <a:endParaRPr lang="en-GB" sz="2000" b="1" i="1"/>
            </a:p>
          </p:txBody>
        </p:sp>
        <p:sp>
          <p:nvSpPr>
            <p:cNvPr id="60434" name="Rectangle 1044"/>
            <p:cNvSpPr>
              <a:spLocks noChangeArrowheads="1"/>
            </p:cNvSpPr>
            <p:nvPr/>
          </p:nvSpPr>
          <p:spPr bwMode="auto">
            <a:xfrm>
              <a:off x="4935" y="3399"/>
              <a:ext cx="198" cy="250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buFont typeface="Wingdings" pitchFamily="-112" charset="2"/>
                <a:buNone/>
              </a:pPr>
              <a:r>
                <a:rPr lang="el-GR" sz="2000" b="1" i="1"/>
                <a:t>ρ</a:t>
              </a:r>
              <a:endParaRPr lang="en-GB" sz="2000" b="1" i="1"/>
            </a:p>
          </p:txBody>
        </p:sp>
        <p:sp>
          <p:nvSpPr>
            <p:cNvPr id="60435" name="Rectangle 1045"/>
            <p:cNvSpPr>
              <a:spLocks noChangeArrowheads="1"/>
            </p:cNvSpPr>
            <p:nvPr/>
          </p:nvSpPr>
          <p:spPr bwMode="auto">
            <a:xfrm>
              <a:off x="4243" y="2671"/>
              <a:ext cx="214" cy="250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buFont typeface="Wingdings" pitchFamily="-112" charset="2"/>
                <a:buNone/>
              </a:pPr>
              <a:r>
                <a:rPr lang="en-GB" sz="2000" b="1" i="1"/>
                <a:t>L</a:t>
              </a:r>
            </a:p>
          </p:txBody>
        </p:sp>
      </p:grpSp>
      <p:pic>
        <p:nvPicPr>
          <p:cNvPr id="60424" name="Picture 1046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8"/>
          <a:srcRect/>
          <a:stretch>
            <a:fillRect/>
          </a:stretch>
        </p:blipFill>
        <p:spPr bwMode="auto">
          <a:xfrm>
            <a:off x="2981325" y="2235200"/>
            <a:ext cx="904875" cy="73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25" name="Picture 1047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9"/>
          <a:srcRect/>
          <a:stretch>
            <a:fillRect/>
          </a:stretch>
        </p:blipFill>
        <p:spPr bwMode="auto">
          <a:xfrm>
            <a:off x="1673225" y="3505200"/>
            <a:ext cx="1908175" cy="803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9309193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1026"/>
          <p:cNvSpPr>
            <a:spLocks noGrp="1" noChangeArrowheads="1"/>
          </p:cNvSpPr>
          <p:nvPr>
            <p:ph type="title"/>
          </p:nvPr>
        </p:nvSpPr>
        <p:spPr>
          <a:xfrm>
            <a:off x="755576" y="0"/>
            <a:ext cx="5815087" cy="614363"/>
          </a:xfrm>
        </p:spPr>
        <p:txBody>
          <a:bodyPr/>
          <a:lstStyle/>
          <a:p>
            <a:r>
              <a:rPr lang="el-GR" sz="4000" dirty="0"/>
              <a:t>Εστίαση δέσμης</a:t>
            </a:r>
            <a:endParaRPr lang="en-US" dirty="0"/>
          </a:p>
        </p:txBody>
      </p:sp>
      <p:sp>
        <p:nvSpPr>
          <p:cNvPr id="62467" name="Rectangle 1027"/>
          <p:cNvSpPr>
            <a:spLocks noGrp="1" noChangeArrowheads="1"/>
          </p:cNvSpPr>
          <p:nvPr>
            <p:ph type="body" sz="half" idx="1"/>
          </p:nvPr>
        </p:nvSpPr>
        <p:spPr>
          <a:xfrm>
            <a:off x="152400" y="609600"/>
            <a:ext cx="8991600" cy="3810000"/>
          </a:xfrm>
        </p:spPr>
        <p:txBody>
          <a:bodyPr/>
          <a:lstStyle/>
          <a:p>
            <a:pPr>
              <a:spcBef>
                <a:spcPct val="50000"/>
              </a:spcBef>
            </a:pPr>
            <a:r>
              <a:rPr lang="el-GR" sz="2400" dirty="0">
                <a:ea typeface="Times New Roman" pitchFamily="-112" charset="0"/>
                <a:cs typeface="Times New Roman" pitchFamily="-112" charset="0"/>
              </a:rPr>
              <a:t>Έστω σωματίδιο στην ιδεατή τροχιά</a:t>
            </a:r>
          </a:p>
          <a:p>
            <a:pPr>
              <a:spcBef>
                <a:spcPct val="50000"/>
              </a:spcBef>
            </a:pPr>
            <a:r>
              <a:rPr lang="el-GR" sz="2400" dirty="0">
                <a:ea typeface="Times New Roman" pitchFamily="-112" charset="0"/>
                <a:cs typeface="Times New Roman" pitchFamily="-112" charset="0"/>
              </a:rPr>
              <a:t>Στο </a:t>
            </a:r>
            <a:r>
              <a:rPr lang="el-GR" sz="2400" b="1" dirty="0">
                <a:ea typeface="Times New Roman" pitchFamily="-112" charset="0"/>
                <a:cs typeface="Times New Roman" pitchFamily="-112" charset="0"/>
              </a:rPr>
              <a:t>οριζόντιο επίπεδο</a:t>
            </a:r>
            <a:r>
              <a:rPr lang="en-GB" sz="2400" dirty="0">
                <a:ea typeface="Times New Roman" pitchFamily="-112" charset="0"/>
                <a:cs typeface="Times New Roman" pitchFamily="-112" charset="0"/>
              </a:rPr>
              <a:t>, </a:t>
            </a:r>
            <a:r>
              <a:rPr lang="el-GR" sz="2400" dirty="0">
                <a:ea typeface="Times New Roman" pitchFamily="-112" charset="0"/>
                <a:cs typeface="Times New Roman" pitchFamily="-112" charset="0"/>
              </a:rPr>
              <a:t>εκτελεί αρμονικές 	          ταλαντώσεις</a:t>
            </a:r>
            <a:r>
              <a:rPr lang="en-US" sz="2400" dirty="0">
                <a:ea typeface="Times New Roman" pitchFamily="-112" charset="0"/>
                <a:cs typeface="Times New Roman" pitchFamily="-112" charset="0"/>
              </a:rPr>
              <a:t>		       </a:t>
            </a:r>
            <a:r>
              <a:rPr lang="el-GR" sz="2400" dirty="0">
                <a:ea typeface="Times New Roman" pitchFamily="-112" charset="0"/>
                <a:cs typeface="Times New Roman" pitchFamily="-112" charset="0"/>
              </a:rPr>
              <a:t>με συχνότητα</a:t>
            </a:r>
            <a:endParaRPr lang="en-GB" sz="2400" dirty="0">
              <a:ea typeface="Times New Roman" pitchFamily="-112" charset="0"/>
              <a:cs typeface="Times New Roman" pitchFamily="-112" charset="0"/>
            </a:endParaRPr>
          </a:p>
          <a:p>
            <a:pPr>
              <a:spcBef>
                <a:spcPct val="50000"/>
              </a:spcBef>
            </a:pPr>
            <a:r>
              <a:rPr lang="el-GR" sz="2400" dirty="0">
                <a:ea typeface="Times New Roman" pitchFamily="-112" charset="0"/>
                <a:cs typeface="Times New Roman" pitchFamily="-112" charset="0"/>
              </a:rPr>
              <a:t>Η οριζόντια επιτάχυνση περιγράφεται από</a:t>
            </a:r>
            <a:endParaRPr lang="en-GB" sz="2400" dirty="0">
              <a:ea typeface="Times New Roman" pitchFamily="-112" charset="0"/>
              <a:cs typeface="Times New Roman" pitchFamily="-112" charset="0"/>
            </a:endParaRPr>
          </a:p>
          <a:p>
            <a:pPr>
              <a:spcBef>
                <a:spcPct val="50000"/>
              </a:spcBef>
            </a:pPr>
            <a:r>
              <a:rPr lang="el-GR" sz="2400" dirty="0">
                <a:ea typeface="Times New Roman" pitchFamily="-112" charset="0"/>
                <a:cs typeface="Times New Roman" pitchFamily="-112" charset="0"/>
              </a:rPr>
              <a:t>Υπάρχει </a:t>
            </a:r>
            <a:r>
              <a:rPr lang="el-GR" sz="2400" b="1" dirty="0">
                <a:ea typeface="Times New Roman" pitchFamily="-112" charset="0"/>
                <a:cs typeface="Times New Roman" pitchFamily="-112" charset="0"/>
              </a:rPr>
              <a:t>ασθενής εστίαση </a:t>
            </a:r>
            <a:r>
              <a:rPr lang="el-GR" sz="2400" dirty="0">
                <a:ea typeface="Times New Roman" pitchFamily="-112" charset="0"/>
                <a:cs typeface="Times New Roman" pitchFamily="-112" charset="0"/>
              </a:rPr>
              <a:t>στο οριζόντιο επίπεδο</a:t>
            </a:r>
            <a:endParaRPr lang="en-GB" sz="2400" dirty="0">
              <a:ea typeface="Times New Roman" pitchFamily="-112" charset="0"/>
              <a:cs typeface="Times New Roman" pitchFamily="-112" charset="0"/>
            </a:endParaRPr>
          </a:p>
        </p:txBody>
      </p:sp>
      <p:grpSp>
        <p:nvGrpSpPr>
          <p:cNvPr id="2" name="Group 1028"/>
          <p:cNvGrpSpPr>
            <a:grpSpLocks/>
          </p:cNvGrpSpPr>
          <p:nvPr/>
        </p:nvGrpSpPr>
        <p:grpSpPr bwMode="auto">
          <a:xfrm>
            <a:off x="6629400" y="609600"/>
            <a:ext cx="2514600" cy="1143000"/>
            <a:chOff x="3552" y="432"/>
            <a:chExt cx="1584" cy="720"/>
          </a:xfrm>
        </p:grpSpPr>
        <p:sp>
          <p:nvSpPr>
            <p:cNvPr id="62476" name="Oval 1029"/>
            <p:cNvSpPr>
              <a:spLocks noChangeArrowheads="1"/>
            </p:cNvSpPr>
            <p:nvPr/>
          </p:nvSpPr>
          <p:spPr bwMode="auto">
            <a:xfrm>
              <a:off x="3888" y="816"/>
              <a:ext cx="1248" cy="336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477" name="Line 1030"/>
            <p:cNvSpPr>
              <a:spLocks noChangeShapeType="1"/>
            </p:cNvSpPr>
            <p:nvPr/>
          </p:nvSpPr>
          <p:spPr bwMode="auto">
            <a:xfrm flipH="1" flipV="1">
              <a:off x="3984" y="912"/>
              <a:ext cx="528" cy="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478" name="Line 1031"/>
            <p:cNvSpPr>
              <a:spLocks noChangeShapeType="1"/>
            </p:cNvSpPr>
            <p:nvPr/>
          </p:nvSpPr>
          <p:spPr bwMode="auto">
            <a:xfrm flipV="1">
              <a:off x="3960" y="528"/>
              <a:ext cx="0" cy="38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479" name="Line 1032"/>
            <p:cNvSpPr>
              <a:spLocks noChangeShapeType="1"/>
            </p:cNvSpPr>
            <p:nvPr/>
          </p:nvSpPr>
          <p:spPr bwMode="auto">
            <a:xfrm flipV="1">
              <a:off x="3960" y="764"/>
              <a:ext cx="312" cy="148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480" name="Line 1033"/>
            <p:cNvSpPr>
              <a:spLocks noChangeShapeType="1"/>
            </p:cNvSpPr>
            <p:nvPr/>
          </p:nvSpPr>
          <p:spPr bwMode="auto">
            <a:xfrm flipH="1" flipV="1">
              <a:off x="3600" y="816"/>
              <a:ext cx="360" cy="96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481" name="Rectangle 1034"/>
            <p:cNvSpPr>
              <a:spLocks noChangeArrowheads="1"/>
            </p:cNvSpPr>
            <p:nvPr/>
          </p:nvSpPr>
          <p:spPr bwMode="auto">
            <a:xfrm>
              <a:off x="3552" y="624"/>
              <a:ext cx="190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buFont typeface="Wingdings" pitchFamily="-112" charset="2"/>
                <a:buNone/>
              </a:pPr>
              <a:r>
                <a:rPr lang="en-US" sz="1400" b="1"/>
                <a:t>x</a:t>
              </a:r>
              <a:endParaRPr lang="en-GB" sz="1400" b="1"/>
            </a:p>
          </p:txBody>
        </p:sp>
        <p:sp>
          <p:nvSpPr>
            <p:cNvPr id="62482" name="Rectangle 1035"/>
            <p:cNvSpPr>
              <a:spLocks noChangeArrowheads="1"/>
            </p:cNvSpPr>
            <p:nvPr/>
          </p:nvSpPr>
          <p:spPr bwMode="auto">
            <a:xfrm>
              <a:off x="3792" y="432"/>
              <a:ext cx="190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buFont typeface="Wingdings" pitchFamily="-112" charset="2"/>
                <a:buNone/>
              </a:pPr>
              <a:r>
                <a:rPr lang="en-US" sz="1400" b="1"/>
                <a:t>y</a:t>
              </a:r>
              <a:endParaRPr lang="en-GB" sz="1400" b="1"/>
            </a:p>
          </p:txBody>
        </p:sp>
        <p:sp>
          <p:nvSpPr>
            <p:cNvPr id="62483" name="Rectangle 1036"/>
            <p:cNvSpPr>
              <a:spLocks noChangeArrowheads="1"/>
            </p:cNvSpPr>
            <p:nvPr/>
          </p:nvSpPr>
          <p:spPr bwMode="auto">
            <a:xfrm>
              <a:off x="4176" y="624"/>
              <a:ext cx="190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buFont typeface="Wingdings" pitchFamily="-112" charset="2"/>
                <a:buNone/>
              </a:pPr>
              <a:r>
                <a:rPr lang="en-US" sz="1400" b="1"/>
                <a:t>s</a:t>
              </a:r>
              <a:endParaRPr lang="en-GB" sz="1400" b="1"/>
            </a:p>
          </p:txBody>
        </p:sp>
        <p:sp>
          <p:nvSpPr>
            <p:cNvPr id="62484" name="Rectangle 1037"/>
            <p:cNvSpPr>
              <a:spLocks noChangeArrowheads="1"/>
            </p:cNvSpPr>
            <p:nvPr/>
          </p:nvSpPr>
          <p:spPr bwMode="auto">
            <a:xfrm>
              <a:off x="4131" y="912"/>
              <a:ext cx="159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buFont typeface="Wingdings" pitchFamily="-112" charset="2"/>
                <a:buNone/>
              </a:pPr>
              <a:r>
                <a:rPr lang="el-GR" sz="1000" b="1"/>
                <a:t>ρ</a:t>
              </a:r>
              <a:endParaRPr lang="en-GB" sz="1000" b="1"/>
            </a:p>
          </p:txBody>
        </p:sp>
        <p:sp>
          <p:nvSpPr>
            <p:cNvPr id="62485" name="Rectangle 1038"/>
            <p:cNvSpPr>
              <a:spLocks noChangeArrowheads="1"/>
            </p:cNvSpPr>
            <p:nvPr/>
          </p:nvSpPr>
          <p:spPr bwMode="auto">
            <a:xfrm>
              <a:off x="4464" y="672"/>
              <a:ext cx="523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l">
                <a:spcBef>
                  <a:spcPct val="50000"/>
                </a:spcBef>
                <a:buFont typeface="Wingdings" pitchFamily="-112" charset="2"/>
                <a:buNone/>
              </a:pPr>
              <a:r>
                <a:rPr lang="en-GB" sz="1000" b="1">
                  <a:ea typeface="Times New Roman" pitchFamily="-112" charset="0"/>
                  <a:cs typeface="Times New Roman" pitchFamily="-112" charset="0"/>
                </a:rPr>
                <a:t>design orbit</a:t>
              </a:r>
            </a:p>
          </p:txBody>
        </p:sp>
        <p:sp>
          <p:nvSpPr>
            <p:cNvPr id="62486" name="Oval 1039"/>
            <p:cNvSpPr>
              <a:spLocks noChangeArrowheads="1"/>
            </p:cNvSpPr>
            <p:nvPr/>
          </p:nvSpPr>
          <p:spPr bwMode="auto">
            <a:xfrm>
              <a:off x="3936" y="864"/>
              <a:ext cx="48" cy="4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62469" name="Picture 1040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/>
          <a:srcRect/>
          <a:stretch>
            <a:fillRect/>
          </a:stretch>
        </p:blipFill>
        <p:spPr bwMode="auto">
          <a:xfrm>
            <a:off x="2305777" y="1647820"/>
            <a:ext cx="2060575" cy="28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70" name="Picture 1041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/>
          <a:srcRect/>
          <a:stretch>
            <a:fillRect/>
          </a:stretch>
        </p:blipFill>
        <p:spPr bwMode="auto">
          <a:xfrm>
            <a:off x="6337267" y="1518440"/>
            <a:ext cx="798512" cy="541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71" name="Picture 1042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/>
          <a:srcRect/>
          <a:stretch>
            <a:fillRect/>
          </a:stretch>
        </p:blipFill>
        <p:spPr bwMode="auto">
          <a:xfrm>
            <a:off x="6464300" y="2025657"/>
            <a:ext cx="2420937" cy="64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72" name="Picture 1046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7"/>
          <a:srcRect/>
          <a:stretch>
            <a:fillRect/>
          </a:stretch>
        </p:blipFill>
        <p:spPr bwMode="auto">
          <a:xfrm>
            <a:off x="6948264" y="3501008"/>
            <a:ext cx="1544637" cy="54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466" name="Rectangle 1026"/>
          <p:cNvSpPr>
            <a:spLocks noGrp="1" noChangeArrowheads="1"/>
          </p:cNvSpPr>
          <p:nvPr>
            <p:ph type="title"/>
          </p:nvPr>
        </p:nvSpPr>
        <p:spPr>
          <a:xfrm>
            <a:off x="755576" y="0"/>
            <a:ext cx="5815087" cy="614363"/>
          </a:xfrm>
        </p:spPr>
        <p:txBody>
          <a:bodyPr/>
          <a:lstStyle/>
          <a:p>
            <a:r>
              <a:rPr lang="el-GR" sz="4000" dirty="0"/>
              <a:t>Εστίαση δέσμης</a:t>
            </a:r>
            <a:endParaRPr lang="en-US" dirty="0"/>
          </a:p>
        </p:txBody>
      </p:sp>
      <p:sp>
        <p:nvSpPr>
          <p:cNvPr id="62467" name="Rectangle 1027"/>
          <p:cNvSpPr>
            <a:spLocks noGrp="1" noChangeArrowheads="1"/>
          </p:cNvSpPr>
          <p:nvPr>
            <p:ph type="body" sz="half" idx="1"/>
          </p:nvPr>
        </p:nvSpPr>
        <p:spPr>
          <a:xfrm>
            <a:off x="152400" y="609600"/>
            <a:ext cx="8991600" cy="3810000"/>
          </a:xfrm>
        </p:spPr>
        <p:txBody>
          <a:bodyPr/>
          <a:lstStyle/>
          <a:p>
            <a:pPr>
              <a:spcBef>
                <a:spcPct val="50000"/>
              </a:spcBef>
            </a:pPr>
            <a:r>
              <a:rPr lang="el-GR" sz="2400" dirty="0">
                <a:ea typeface="Times New Roman" pitchFamily="-112" charset="0"/>
                <a:cs typeface="Times New Roman" pitchFamily="-112" charset="0"/>
              </a:rPr>
              <a:t>Έστω σωματίδιο στην ιδεατή τροχιά</a:t>
            </a:r>
          </a:p>
          <a:p>
            <a:pPr>
              <a:spcBef>
                <a:spcPct val="50000"/>
              </a:spcBef>
            </a:pPr>
            <a:r>
              <a:rPr lang="el-GR" sz="2400" dirty="0">
                <a:ea typeface="Times New Roman" pitchFamily="-112" charset="0"/>
                <a:cs typeface="Times New Roman" pitchFamily="-112" charset="0"/>
              </a:rPr>
              <a:t>Στο </a:t>
            </a:r>
            <a:r>
              <a:rPr lang="el-GR" sz="2400" b="1" dirty="0">
                <a:ea typeface="Times New Roman" pitchFamily="-112" charset="0"/>
                <a:cs typeface="Times New Roman" pitchFamily="-112" charset="0"/>
              </a:rPr>
              <a:t>οριζόντιο επίπεδο</a:t>
            </a:r>
            <a:r>
              <a:rPr lang="en-GB" sz="2400" dirty="0">
                <a:ea typeface="Times New Roman" pitchFamily="-112" charset="0"/>
                <a:cs typeface="Times New Roman" pitchFamily="-112" charset="0"/>
              </a:rPr>
              <a:t>, </a:t>
            </a:r>
            <a:r>
              <a:rPr lang="el-GR" sz="2400" dirty="0">
                <a:ea typeface="Times New Roman" pitchFamily="-112" charset="0"/>
                <a:cs typeface="Times New Roman" pitchFamily="-112" charset="0"/>
              </a:rPr>
              <a:t>εκτελεί αρμονικές 	          ταλαντώσεις</a:t>
            </a:r>
            <a:r>
              <a:rPr lang="en-US" sz="2400" dirty="0">
                <a:ea typeface="Times New Roman" pitchFamily="-112" charset="0"/>
                <a:cs typeface="Times New Roman" pitchFamily="-112" charset="0"/>
              </a:rPr>
              <a:t>		       </a:t>
            </a:r>
            <a:r>
              <a:rPr lang="el-GR" sz="2400" dirty="0">
                <a:ea typeface="Times New Roman" pitchFamily="-112" charset="0"/>
                <a:cs typeface="Times New Roman" pitchFamily="-112" charset="0"/>
              </a:rPr>
              <a:t>με συχνότητα</a:t>
            </a:r>
            <a:endParaRPr lang="en-GB" sz="2400" dirty="0">
              <a:ea typeface="Times New Roman" pitchFamily="-112" charset="0"/>
              <a:cs typeface="Times New Roman" pitchFamily="-112" charset="0"/>
            </a:endParaRPr>
          </a:p>
          <a:p>
            <a:pPr>
              <a:spcBef>
                <a:spcPct val="50000"/>
              </a:spcBef>
            </a:pPr>
            <a:r>
              <a:rPr lang="el-GR" sz="2400" dirty="0">
                <a:ea typeface="Times New Roman" pitchFamily="-112" charset="0"/>
                <a:cs typeface="Times New Roman" pitchFamily="-112" charset="0"/>
              </a:rPr>
              <a:t>Η οριζόντια επιτάχυνση περιγράφεται από</a:t>
            </a:r>
            <a:endParaRPr lang="en-GB" sz="2400" dirty="0">
              <a:ea typeface="Times New Roman" pitchFamily="-112" charset="0"/>
              <a:cs typeface="Times New Roman" pitchFamily="-112" charset="0"/>
            </a:endParaRPr>
          </a:p>
          <a:p>
            <a:pPr>
              <a:spcBef>
                <a:spcPct val="50000"/>
              </a:spcBef>
            </a:pPr>
            <a:r>
              <a:rPr lang="el-GR" sz="2400" dirty="0">
                <a:ea typeface="Times New Roman" pitchFamily="-112" charset="0"/>
                <a:cs typeface="Times New Roman" pitchFamily="-112" charset="0"/>
              </a:rPr>
              <a:t>Υπάρχει </a:t>
            </a:r>
            <a:r>
              <a:rPr lang="el-GR" sz="2400" b="1" dirty="0">
                <a:ea typeface="Times New Roman" pitchFamily="-112" charset="0"/>
                <a:cs typeface="Times New Roman" pitchFamily="-112" charset="0"/>
              </a:rPr>
              <a:t>ασθενής εστίαση </a:t>
            </a:r>
            <a:r>
              <a:rPr lang="el-GR" sz="2400" dirty="0">
                <a:ea typeface="Times New Roman" pitchFamily="-112" charset="0"/>
                <a:cs typeface="Times New Roman" pitchFamily="-112" charset="0"/>
              </a:rPr>
              <a:t>στο οριζόντιο επίπεδο</a:t>
            </a:r>
            <a:endParaRPr lang="en-GB" sz="2400" dirty="0">
              <a:ea typeface="Times New Roman" pitchFamily="-112" charset="0"/>
              <a:cs typeface="Times New Roman" pitchFamily="-112" charset="0"/>
            </a:endParaRPr>
          </a:p>
          <a:p>
            <a:pPr>
              <a:spcBef>
                <a:spcPct val="50000"/>
              </a:spcBef>
            </a:pPr>
            <a:r>
              <a:rPr lang="el-GR" sz="2400" dirty="0">
                <a:ea typeface="Times New Roman" pitchFamily="-112" charset="0"/>
                <a:cs typeface="Times New Roman" pitchFamily="-112" charset="0"/>
              </a:rPr>
              <a:t>Στο </a:t>
            </a:r>
            <a:r>
              <a:rPr lang="el-GR" sz="2400" b="1" dirty="0">
                <a:ea typeface="Times New Roman" pitchFamily="-112" charset="0"/>
                <a:cs typeface="Times New Roman" pitchFamily="-112" charset="0"/>
              </a:rPr>
              <a:t>κάθετο επίπεδο</a:t>
            </a:r>
            <a:r>
              <a:rPr lang="el-GR" sz="2400" dirty="0">
                <a:ea typeface="Times New Roman" pitchFamily="-112" charset="0"/>
                <a:cs typeface="Times New Roman" pitchFamily="-112" charset="0"/>
              </a:rPr>
              <a:t>, η μόνη δύναμη που ασκείται είναι η βαρύτητα. Τα σωματίδια κινούνται κάθετα ως</a:t>
            </a:r>
            <a:endParaRPr lang="en-US" sz="2400" dirty="0">
              <a:ea typeface="Times New Roman" pitchFamily="-112" charset="0"/>
              <a:cs typeface="Times New Roman" pitchFamily="-112" charset="0"/>
            </a:endParaRPr>
          </a:p>
        </p:txBody>
      </p:sp>
      <p:grpSp>
        <p:nvGrpSpPr>
          <p:cNvPr id="2" name="Group 1028"/>
          <p:cNvGrpSpPr>
            <a:grpSpLocks/>
          </p:cNvGrpSpPr>
          <p:nvPr/>
        </p:nvGrpSpPr>
        <p:grpSpPr bwMode="auto">
          <a:xfrm>
            <a:off x="6629400" y="609600"/>
            <a:ext cx="2514600" cy="1143000"/>
            <a:chOff x="3552" y="432"/>
            <a:chExt cx="1584" cy="720"/>
          </a:xfrm>
        </p:grpSpPr>
        <p:sp>
          <p:nvSpPr>
            <p:cNvPr id="62476" name="Oval 1029"/>
            <p:cNvSpPr>
              <a:spLocks noChangeArrowheads="1"/>
            </p:cNvSpPr>
            <p:nvPr/>
          </p:nvSpPr>
          <p:spPr bwMode="auto">
            <a:xfrm>
              <a:off x="3888" y="816"/>
              <a:ext cx="1248" cy="336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477" name="Line 1030"/>
            <p:cNvSpPr>
              <a:spLocks noChangeShapeType="1"/>
            </p:cNvSpPr>
            <p:nvPr/>
          </p:nvSpPr>
          <p:spPr bwMode="auto">
            <a:xfrm flipH="1" flipV="1">
              <a:off x="3984" y="912"/>
              <a:ext cx="528" cy="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478" name="Line 1031"/>
            <p:cNvSpPr>
              <a:spLocks noChangeShapeType="1"/>
            </p:cNvSpPr>
            <p:nvPr/>
          </p:nvSpPr>
          <p:spPr bwMode="auto">
            <a:xfrm flipV="1">
              <a:off x="3960" y="528"/>
              <a:ext cx="0" cy="38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479" name="Line 1032"/>
            <p:cNvSpPr>
              <a:spLocks noChangeShapeType="1"/>
            </p:cNvSpPr>
            <p:nvPr/>
          </p:nvSpPr>
          <p:spPr bwMode="auto">
            <a:xfrm flipV="1">
              <a:off x="3960" y="764"/>
              <a:ext cx="312" cy="148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480" name="Line 1033"/>
            <p:cNvSpPr>
              <a:spLocks noChangeShapeType="1"/>
            </p:cNvSpPr>
            <p:nvPr/>
          </p:nvSpPr>
          <p:spPr bwMode="auto">
            <a:xfrm flipH="1" flipV="1">
              <a:off x="3600" y="816"/>
              <a:ext cx="360" cy="96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481" name="Rectangle 1034"/>
            <p:cNvSpPr>
              <a:spLocks noChangeArrowheads="1"/>
            </p:cNvSpPr>
            <p:nvPr/>
          </p:nvSpPr>
          <p:spPr bwMode="auto">
            <a:xfrm>
              <a:off x="3552" y="624"/>
              <a:ext cx="190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buFont typeface="Wingdings" pitchFamily="-112" charset="2"/>
                <a:buNone/>
              </a:pPr>
              <a:r>
                <a:rPr lang="en-US" sz="1400" b="1"/>
                <a:t>x</a:t>
              </a:r>
              <a:endParaRPr lang="en-GB" sz="1400" b="1"/>
            </a:p>
          </p:txBody>
        </p:sp>
        <p:sp>
          <p:nvSpPr>
            <p:cNvPr id="62482" name="Rectangle 1035"/>
            <p:cNvSpPr>
              <a:spLocks noChangeArrowheads="1"/>
            </p:cNvSpPr>
            <p:nvPr/>
          </p:nvSpPr>
          <p:spPr bwMode="auto">
            <a:xfrm>
              <a:off x="3792" y="432"/>
              <a:ext cx="190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buFont typeface="Wingdings" pitchFamily="-112" charset="2"/>
                <a:buNone/>
              </a:pPr>
              <a:r>
                <a:rPr lang="en-US" sz="1400" b="1"/>
                <a:t>y</a:t>
              </a:r>
              <a:endParaRPr lang="en-GB" sz="1400" b="1"/>
            </a:p>
          </p:txBody>
        </p:sp>
        <p:sp>
          <p:nvSpPr>
            <p:cNvPr id="62483" name="Rectangle 1036"/>
            <p:cNvSpPr>
              <a:spLocks noChangeArrowheads="1"/>
            </p:cNvSpPr>
            <p:nvPr/>
          </p:nvSpPr>
          <p:spPr bwMode="auto">
            <a:xfrm>
              <a:off x="4176" y="624"/>
              <a:ext cx="190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buFont typeface="Wingdings" pitchFamily="-112" charset="2"/>
                <a:buNone/>
              </a:pPr>
              <a:r>
                <a:rPr lang="en-US" sz="1400" b="1"/>
                <a:t>s</a:t>
              </a:r>
              <a:endParaRPr lang="en-GB" sz="1400" b="1"/>
            </a:p>
          </p:txBody>
        </p:sp>
        <p:sp>
          <p:nvSpPr>
            <p:cNvPr id="62484" name="Rectangle 1037"/>
            <p:cNvSpPr>
              <a:spLocks noChangeArrowheads="1"/>
            </p:cNvSpPr>
            <p:nvPr/>
          </p:nvSpPr>
          <p:spPr bwMode="auto">
            <a:xfrm>
              <a:off x="4131" y="912"/>
              <a:ext cx="159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buFont typeface="Wingdings" pitchFamily="-112" charset="2"/>
                <a:buNone/>
              </a:pPr>
              <a:r>
                <a:rPr lang="el-GR" sz="1000" b="1"/>
                <a:t>ρ</a:t>
              </a:r>
              <a:endParaRPr lang="en-GB" sz="1000" b="1"/>
            </a:p>
          </p:txBody>
        </p:sp>
        <p:sp>
          <p:nvSpPr>
            <p:cNvPr id="62485" name="Rectangle 1038"/>
            <p:cNvSpPr>
              <a:spLocks noChangeArrowheads="1"/>
            </p:cNvSpPr>
            <p:nvPr/>
          </p:nvSpPr>
          <p:spPr bwMode="auto">
            <a:xfrm>
              <a:off x="4464" y="672"/>
              <a:ext cx="523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l">
                <a:spcBef>
                  <a:spcPct val="50000"/>
                </a:spcBef>
                <a:buFont typeface="Wingdings" pitchFamily="-112" charset="2"/>
                <a:buNone/>
              </a:pPr>
              <a:r>
                <a:rPr lang="en-GB" sz="1000" b="1">
                  <a:ea typeface="Times New Roman" pitchFamily="-112" charset="0"/>
                  <a:cs typeface="Times New Roman" pitchFamily="-112" charset="0"/>
                </a:rPr>
                <a:t>design orbit</a:t>
              </a:r>
            </a:p>
          </p:txBody>
        </p:sp>
        <p:sp>
          <p:nvSpPr>
            <p:cNvPr id="62486" name="Oval 1039"/>
            <p:cNvSpPr>
              <a:spLocks noChangeArrowheads="1"/>
            </p:cNvSpPr>
            <p:nvPr/>
          </p:nvSpPr>
          <p:spPr bwMode="auto">
            <a:xfrm>
              <a:off x="3936" y="864"/>
              <a:ext cx="48" cy="4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62469" name="Picture 1040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8"/>
          <a:srcRect/>
          <a:stretch>
            <a:fillRect/>
          </a:stretch>
        </p:blipFill>
        <p:spPr bwMode="auto">
          <a:xfrm>
            <a:off x="2305777" y="1647820"/>
            <a:ext cx="2060575" cy="28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70" name="Picture 1041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9"/>
          <a:srcRect/>
          <a:stretch>
            <a:fillRect/>
          </a:stretch>
        </p:blipFill>
        <p:spPr bwMode="auto">
          <a:xfrm>
            <a:off x="6337267" y="1518440"/>
            <a:ext cx="798512" cy="541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71" name="Picture 1042" descr="txp_fi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0"/>
          <a:srcRect/>
          <a:stretch>
            <a:fillRect/>
          </a:stretch>
        </p:blipFill>
        <p:spPr bwMode="auto">
          <a:xfrm>
            <a:off x="6464300" y="2025657"/>
            <a:ext cx="2420937" cy="64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473" name="Rectangle 1044"/>
          <p:cNvSpPr>
            <a:spLocks noChangeArrowheads="1"/>
          </p:cNvSpPr>
          <p:nvPr/>
        </p:nvSpPr>
        <p:spPr bwMode="auto">
          <a:xfrm>
            <a:off x="152400" y="3962400"/>
            <a:ext cx="4347592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 algn="l">
              <a:spcBef>
                <a:spcPct val="50000"/>
              </a:spcBef>
              <a:buSzPct val="110000"/>
              <a:buFont typeface="Arial" panose="020B0604020202020204" pitchFamily="34" charset="0"/>
              <a:buChar char="•"/>
            </a:pPr>
            <a:r>
              <a:rPr lang="el-GR" dirty="0">
                <a:latin typeface="Palatino" pitchFamily="-112" charset="0"/>
                <a:ea typeface="Times New Roman" pitchFamily="-112" charset="0"/>
                <a:cs typeface="Times New Roman" pitchFamily="-112" charset="0"/>
              </a:rPr>
              <a:t>Θέτοντας </a:t>
            </a:r>
            <a:r>
              <a:rPr lang="en-US" i="1" dirty="0">
                <a:latin typeface="Bookman Old Style" pitchFamily="-112" charset="0"/>
                <a:ea typeface="Times New Roman" pitchFamily="-112" charset="0"/>
                <a:cs typeface="Times New Roman" pitchFamily="-112" charset="0"/>
              </a:rPr>
              <a:t>a</a:t>
            </a:r>
            <a:r>
              <a:rPr lang="en-US" i="1" baseline="-25000" dirty="0">
                <a:latin typeface="Bookman Old Style" pitchFamily="-112" charset="0"/>
                <a:ea typeface="Times New Roman" pitchFamily="-112" charset="0"/>
                <a:cs typeface="Times New Roman" pitchFamily="-112" charset="0"/>
              </a:rPr>
              <a:t>g</a:t>
            </a:r>
            <a:r>
              <a:rPr lang="el-GR" i="1" dirty="0">
                <a:latin typeface="Bookman Old Style" pitchFamily="-112" charset="0"/>
                <a:ea typeface="Times New Roman" pitchFamily="-112" charset="0"/>
                <a:cs typeface="Times New Roman" pitchFamily="-112" charset="0"/>
              </a:rPr>
              <a:t> </a:t>
            </a:r>
            <a:r>
              <a:rPr lang="en-US" dirty="0">
                <a:latin typeface="Palatino" pitchFamily="-112" charset="0"/>
                <a:ea typeface="Times New Roman" pitchFamily="-112" charset="0"/>
                <a:cs typeface="Times New Roman" pitchFamily="-112" charset="0"/>
              </a:rPr>
              <a:t>=</a:t>
            </a:r>
            <a:r>
              <a:rPr lang="el-GR" dirty="0">
                <a:latin typeface="Palatino" pitchFamily="-112" charset="0"/>
                <a:ea typeface="Times New Roman" pitchFamily="-112" charset="0"/>
                <a:cs typeface="Times New Roman" pitchFamily="-112" charset="0"/>
              </a:rPr>
              <a:t> </a:t>
            </a:r>
            <a:r>
              <a:rPr lang="en-US" dirty="0">
                <a:latin typeface="Palatino" pitchFamily="-112" charset="0"/>
                <a:ea typeface="Times New Roman" pitchFamily="-112" charset="0"/>
                <a:cs typeface="Times New Roman" pitchFamily="-112" charset="0"/>
              </a:rPr>
              <a:t>10</a:t>
            </a:r>
            <a:r>
              <a:rPr lang="el-GR" dirty="0">
                <a:latin typeface="Palatino" pitchFamily="-112" charset="0"/>
                <a:ea typeface="Times New Roman" pitchFamily="-112" charset="0"/>
                <a:cs typeface="Times New Roman" pitchFamily="-112" charset="0"/>
              </a:rPr>
              <a:t> </a:t>
            </a:r>
            <a:r>
              <a:rPr lang="en-US" dirty="0">
                <a:latin typeface="Palatino" pitchFamily="-112" charset="0"/>
                <a:ea typeface="Times New Roman" pitchFamily="-112" charset="0"/>
                <a:cs typeface="Times New Roman" pitchFamily="-112" charset="0"/>
              </a:rPr>
              <a:t>m/s</a:t>
            </a:r>
            <a:r>
              <a:rPr lang="en-US" baseline="30000" dirty="0">
                <a:latin typeface="Palatino" pitchFamily="-112" charset="0"/>
                <a:ea typeface="Times New Roman" pitchFamily="-112" charset="0"/>
                <a:cs typeface="Times New Roman" pitchFamily="-112" charset="0"/>
              </a:rPr>
              <a:t>2</a:t>
            </a:r>
            <a:r>
              <a:rPr lang="en-US" dirty="0">
                <a:latin typeface="Palatino" pitchFamily="-112" charset="0"/>
                <a:ea typeface="Times New Roman" pitchFamily="-112" charset="0"/>
                <a:cs typeface="Times New Roman" pitchFamily="-112" charset="0"/>
              </a:rPr>
              <a:t>,</a:t>
            </a:r>
            <a:r>
              <a:rPr lang="el-GR" dirty="0">
                <a:latin typeface="Palatino" pitchFamily="-112" charset="0"/>
                <a:ea typeface="Times New Roman" pitchFamily="-112" charset="0"/>
                <a:cs typeface="Times New Roman" pitchFamily="-112" charset="0"/>
              </a:rPr>
              <a:t> τα σωματίδια μετατοπίζονται κατά </a:t>
            </a:r>
            <a:r>
              <a:rPr lang="en-US" b="1" dirty="0">
                <a:latin typeface="Palatino" pitchFamily="-112" charset="0"/>
                <a:ea typeface="Times New Roman" pitchFamily="-112" charset="0"/>
                <a:cs typeface="Times New Roman" pitchFamily="-112" charset="0"/>
              </a:rPr>
              <a:t>18</a:t>
            </a:r>
            <a:r>
              <a:rPr lang="el-GR" b="1" dirty="0">
                <a:latin typeface="Palatino" pitchFamily="-112" charset="0"/>
                <a:ea typeface="Times New Roman" pitchFamily="-112" charset="0"/>
                <a:cs typeface="Times New Roman" pitchFamily="-112" charset="0"/>
              </a:rPr>
              <a:t> </a:t>
            </a:r>
            <a:r>
              <a:rPr lang="en-US" b="1" dirty="0">
                <a:latin typeface="Palatino" pitchFamily="-112" charset="0"/>
                <a:ea typeface="Times New Roman" pitchFamily="-112" charset="0"/>
                <a:cs typeface="Times New Roman" pitchFamily="-112" charset="0"/>
              </a:rPr>
              <a:t>mm </a:t>
            </a:r>
            <a:r>
              <a:rPr lang="en-US" dirty="0">
                <a:latin typeface="Palatino" pitchFamily="-112" charset="0"/>
                <a:ea typeface="Times New Roman" pitchFamily="-112" charset="0"/>
                <a:cs typeface="Times New Roman" pitchFamily="-112" charset="0"/>
              </a:rPr>
              <a:t>(</a:t>
            </a:r>
            <a:r>
              <a:rPr lang="el-GR" dirty="0">
                <a:latin typeface="Palatino" pitchFamily="-112" charset="0"/>
                <a:ea typeface="Times New Roman" pitchFamily="-112" charset="0"/>
                <a:cs typeface="Times New Roman" pitchFamily="-112" charset="0"/>
              </a:rPr>
              <a:t>άνοιγμα διπόλου του </a:t>
            </a:r>
            <a:r>
              <a:rPr lang="en-US" dirty="0">
                <a:latin typeface="Palatino" pitchFamily="-112" charset="0"/>
                <a:ea typeface="Times New Roman" pitchFamily="-112" charset="0"/>
                <a:cs typeface="Times New Roman" pitchFamily="-112" charset="0"/>
              </a:rPr>
              <a:t>LHC) </a:t>
            </a:r>
            <a:r>
              <a:rPr lang="el-GR" dirty="0">
                <a:latin typeface="Palatino" pitchFamily="-112" charset="0"/>
                <a:ea typeface="Times New Roman" pitchFamily="-112" charset="0"/>
                <a:cs typeface="Times New Roman" pitchFamily="-112" charset="0"/>
              </a:rPr>
              <a:t>σε </a:t>
            </a:r>
            <a:r>
              <a:rPr lang="en-US" b="1" dirty="0">
                <a:latin typeface="Palatino" pitchFamily="-112" charset="0"/>
                <a:ea typeface="Times New Roman" pitchFamily="-112" charset="0"/>
                <a:cs typeface="Times New Roman" pitchFamily="-112" charset="0"/>
              </a:rPr>
              <a:t>60</a:t>
            </a:r>
            <a:r>
              <a:rPr lang="el-GR" b="1" dirty="0">
                <a:latin typeface="Palatino" pitchFamily="-112" charset="0"/>
                <a:ea typeface="Times New Roman" pitchFamily="-112" charset="0"/>
                <a:cs typeface="Times New Roman" pitchFamily="-112" charset="0"/>
              </a:rPr>
              <a:t> </a:t>
            </a:r>
            <a:r>
              <a:rPr lang="en-US" b="1" dirty="0" err="1">
                <a:latin typeface="Palatino" pitchFamily="-112" charset="0"/>
                <a:ea typeface="Times New Roman" pitchFamily="-112" charset="0"/>
                <a:cs typeface="Times New Roman" pitchFamily="-112" charset="0"/>
              </a:rPr>
              <a:t>ms</a:t>
            </a:r>
            <a:r>
              <a:rPr lang="en-US" b="1" dirty="0">
                <a:latin typeface="Palatino" pitchFamily="-112" charset="0"/>
                <a:ea typeface="Times New Roman" pitchFamily="-112" charset="0"/>
                <a:cs typeface="Times New Roman" pitchFamily="-112" charset="0"/>
              </a:rPr>
              <a:t> </a:t>
            </a:r>
            <a:r>
              <a:rPr lang="en-US" dirty="0">
                <a:latin typeface="Palatino" pitchFamily="-112" charset="0"/>
                <a:ea typeface="Times New Roman" pitchFamily="-112" charset="0"/>
                <a:cs typeface="Times New Roman" pitchFamily="-112" charset="0"/>
              </a:rPr>
              <a:t>(</a:t>
            </a:r>
            <a:r>
              <a:rPr lang="el-GR" dirty="0">
                <a:latin typeface="Palatino" pitchFamily="-112" charset="0"/>
                <a:ea typeface="Times New Roman" pitchFamily="-112" charset="0"/>
                <a:cs typeface="Times New Roman" pitchFamily="-112" charset="0"/>
              </a:rPr>
              <a:t>μερίκές 100αδες στροφές  του </a:t>
            </a:r>
            <a:r>
              <a:rPr lang="en-US" dirty="0">
                <a:latin typeface="Palatino" pitchFamily="-112" charset="0"/>
                <a:ea typeface="Times New Roman" pitchFamily="-112" charset="0"/>
                <a:cs typeface="Times New Roman" pitchFamily="-112" charset="0"/>
              </a:rPr>
              <a:t>LHC</a:t>
            </a:r>
            <a:r>
              <a:rPr lang="el-GR" dirty="0">
                <a:latin typeface="Palatino" pitchFamily="-112" charset="0"/>
                <a:ea typeface="Times New Roman" pitchFamily="-112" charset="0"/>
                <a:cs typeface="Times New Roman" pitchFamily="-112" charset="0"/>
              </a:rPr>
              <a:t>) 		</a:t>
            </a:r>
          </a:p>
          <a:p>
            <a:pPr>
              <a:spcBef>
                <a:spcPct val="50000"/>
              </a:spcBef>
              <a:buSzPct val="110000"/>
              <a:buNone/>
            </a:pPr>
            <a:r>
              <a:rPr lang="el-GR" dirty="0">
                <a:latin typeface="Palatino" pitchFamily="-112" charset="0"/>
                <a:ea typeface="Times New Roman" pitchFamily="-112" charset="0"/>
                <a:cs typeface="Times New Roman" pitchFamily="-112" charset="0"/>
              </a:rPr>
              <a:t>χρειάζεται εστίαση</a:t>
            </a:r>
          </a:p>
        </p:txBody>
      </p:sp>
      <p:sp>
        <p:nvSpPr>
          <p:cNvPr id="62475" name="AutoShape 1047"/>
          <p:cNvSpPr>
            <a:spLocks noChangeArrowheads="1"/>
          </p:cNvSpPr>
          <p:nvPr/>
        </p:nvSpPr>
        <p:spPr bwMode="auto">
          <a:xfrm>
            <a:off x="2209800" y="5867400"/>
            <a:ext cx="457200" cy="457200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13858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72" name="Picture 1046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7"/>
          <a:srcRect/>
          <a:stretch>
            <a:fillRect/>
          </a:stretch>
        </p:blipFill>
        <p:spPr bwMode="auto">
          <a:xfrm>
            <a:off x="6948264" y="3501008"/>
            <a:ext cx="1544637" cy="54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466" name="Rectangle 1026"/>
          <p:cNvSpPr>
            <a:spLocks noGrp="1" noChangeArrowheads="1"/>
          </p:cNvSpPr>
          <p:nvPr>
            <p:ph type="title"/>
          </p:nvPr>
        </p:nvSpPr>
        <p:spPr>
          <a:xfrm>
            <a:off x="755576" y="0"/>
            <a:ext cx="5815087" cy="614363"/>
          </a:xfrm>
        </p:spPr>
        <p:txBody>
          <a:bodyPr/>
          <a:lstStyle/>
          <a:p>
            <a:r>
              <a:rPr lang="el-GR" sz="4000" dirty="0"/>
              <a:t>Εστίαση δέσμης</a:t>
            </a:r>
            <a:endParaRPr lang="en-US" dirty="0"/>
          </a:p>
        </p:txBody>
      </p:sp>
      <p:sp>
        <p:nvSpPr>
          <p:cNvPr id="62467" name="Rectangle 1027"/>
          <p:cNvSpPr>
            <a:spLocks noGrp="1" noChangeArrowheads="1"/>
          </p:cNvSpPr>
          <p:nvPr>
            <p:ph type="body" sz="half" idx="1"/>
          </p:nvPr>
        </p:nvSpPr>
        <p:spPr>
          <a:xfrm>
            <a:off x="152400" y="609600"/>
            <a:ext cx="8991600" cy="3810000"/>
          </a:xfrm>
        </p:spPr>
        <p:txBody>
          <a:bodyPr/>
          <a:lstStyle/>
          <a:p>
            <a:pPr>
              <a:spcBef>
                <a:spcPct val="50000"/>
              </a:spcBef>
            </a:pPr>
            <a:r>
              <a:rPr lang="el-GR" sz="2400" dirty="0">
                <a:ea typeface="Times New Roman" pitchFamily="-112" charset="0"/>
                <a:cs typeface="Times New Roman" pitchFamily="-112" charset="0"/>
              </a:rPr>
              <a:t>Έστω σωματίδιο στην ιδεατή τροχιά</a:t>
            </a:r>
          </a:p>
          <a:p>
            <a:pPr>
              <a:spcBef>
                <a:spcPct val="50000"/>
              </a:spcBef>
            </a:pPr>
            <a:r>
              <a:rPr lang="el-GR" sz="2400" dirty="0">
                <a:ea typeface="Times New Roman" pitchFamily="-112" charset="0"/>
                <a:cs typeface="Times New Roman" pitchFamily="-112" charset="0"/>
              </a:rPr>
              <a:t>Στο </a:t>
            </a:r>
            <a:r>
              <a:rPr lang="el-GR" sz="2400" b="1" dirty="0">
                <a:ea typeface="Times New Roman" pitchFamily="-112" charset="0"/>
                <a:cs typeface="Times New Roman" pitchFamily="-112" charset="0"/>
              </a:rPr>
              <a:t>οριζόντιο επίπεδο</a:t>
            </a:r>
            <a:r>
              <a:rPr lang="en-GB" sz="2400" dirty="0">
                <a:ea typeface="Times New Roman" pitchFamily="-112" charset="0"/>
                <a:cs typeface="Times New Roman" pitchFamily="-112" charset="0"/>
              </a:rPr>
              <a:t>, </a:t>
            </a:r>
            <a:r>
              <a:rPr lang="el-GR" sz="2400" dirty="0">
                <a:ea typeface="Times New Roman" pitchFamily="-112" charset="0"/>
                <a:cs typeface="Times New Roman" pitchFamily="-112" charset="0"/>
              </a:rPr>
              <a:t>εκτελεί αρμονικές 	          ταλαντώσεις</a:t>
            </a:r>
            <a:r>
              <a:rPr lang="en-US" sz="2400" dirty="0">
                <a:ea typeface="Times New Roman" pitchFamily="-112" charset="0"/>
                <a:cs typeface="Times New Roman" pitchFamily="-112" charset="0"/>
              </a:rPr>
              <a:t>		       </a:t>
            </a:r>
            <a:r>
              <a:rPr lang="el-GR" sz="2400" dirty="0">
                <a:ea typeface="Times New Roman" pitchFamily="-112" charset="0"/>
                <a:cs typeface="Times New Roman" pitchFamily="-112" charset="0"/>
              </a:rPr>
              <a:t>με συχνότητα</a:t>
            </a:r>
            <a:endParaRPr lang="en-GB" sz="2400" dirty="0">
              <a:ea typeface="Times New Roman" pitchFamily="-112" charset="0"/>
              <a:cs typeface="Times New Roman" pitchFamily="-112" charset="0"/>
            </a:endParaRPr>
          </a:p>
          <a:p>
            <a:pPr>
              <a:spcBef>
                <a:spcPct val="50000"/>
              </a:spcBef>
            </a:pPr>
            <a:r>
              <a:rPr lang="el-GR" sz="2400" dirty="0">
                <a:ea typeface="Times New Roman" pitchFamily="-112" charset="0"/>
                <a:cs typeface="Times New Roman" pitchFamily="-112" charset="0"/>
              </a:rPr>
              <a:t>Η οριζόντια επιτάχυνση περιγράφεται από</a:t>
            </a:r>
            <a:endParaRPr lang="en-GB" sz="2400" dirty="0">
              <a:ea typeface="Times New Roman" pitchFamily="-112" charset="0"/>
              <a:cs typeface="Times New Roman" pitchFamily="-112" charset="0"/>
            </a:endParaRPr>
          </a:p>
          <a:p>
            <a:pPr>
              <a:spcBef>
                <a:spcPct val="50000"/>
              </a:spcBef>
            </a:pPr>
            <a:r>
              <a:rPr lang="el-GR" sz="2400" dirty="0">
                <a:ea typeface="Times New Roman" pitchFamily="-112" charset="0"/>
                <a:cs typeface="Times New Roman" pitchFamily="-112" charset="0"/>
              </a:rPr>
              <a:t>Υπάρχει </a:t>
            </a:r>
            <a:r>
              <a:rPr lang="el-GR" sz="2400" b="1" dirty="0">
                <a:ea typeface="Times New Roman" pitchFamily="-112" charset="0"/>
                <a:cs typeface="Times New Roman" pitchFamily="-112" charset="0"/>
              </a:rPr>
              <a:t>ασθενής εστίαση </a:t>
            </a:r>
            <a:r>
              <a:rPr lang="el-GR" sz="2400" dirty="0">
                <a:ea typeface="Times New Roman" pitchFamily="-112" charset="0"/>
                <a:cs typeface="Times New Roman" pitchFamily="-112" charset="0"/>
              </a:rPr>
              <a:t>στο οριζόντιο επίπεδο</a:t>
            </a:r>
            <a:endParaRPr lang="en-GB" sz="2400" dirty="0">
              <a:ea typeface="Times New Roman" pitchFamily="-112" charset="0"/>
              <a:cs typeface="Times New Roman" pitchFamily="-112" charset="0"/>
            </a:endParaRPr>
          </a:p>
          <a:p>
            <a:pPr>
              <a:spcBef>
                <a:spcPct val="50000"/>
              </a:spcBef>
            </a:pPr>
            <a:r>
              <a:rPr lang="el-GR" sz="2400" dirty="0">
                <a:ea typeface="Times New Roman" pitchFamily="-112" charset="0"/>
                <a:cs typeface="Times New Roman" pitchFamily="-112" charset="0"/>
              </a:rPr>
              <a:t>Στο </a:t>
            </a:r>
            <a:r>
              <a:rPr lang="el-GR" sz="2400" b="1" dirty="0">
                <a:ea typeface="Times New Roman" pitchFamily="-112" charset="0"/>
                <a:cs typeface="Times New Roman" pitchFamily="-112" charset="0"/>
              </a:rPr>
              <a:t>κάθετο επίπεδο</a:t>
            </a:r>
            <a:r>
              <a:rPr lang="el-GR" sz="2400" dirty="0">
                <a:ea typeface="Times New Roman" pitchFamily="-112" charset="0"/>
                <a:cs typeface="Times New Roman" pitchFamily="-112" charset="0"/>
              </a:rPr>
              <a:t>, η μόνη δύναμη που ασκείται είναι η βαρύτητα. Τα σωματίδια κινούνται κάθετα ως</a:t>
            </a:r>
            <a:endParaRPr lang="en-US" sz="2400" dirty="0">
              <a:ea typeface="Times New Roman" pitchFamily="-112" charset="0"/>
              <a:cs typeface="Times New Roman" pitchFamily="-112" charset="0"/>
            </a:endParaRPr>
          </a:p>
        </p:txBody>
      </p:sp>
      <p:grpSp>
        <p:nvGrpSpPr>
          <p:cNvPr id="2" name="Group 1028"/>
          <p:cNvGrpSpPr>
            <a:grpSpLocks/>
          </p:cNvGrpSpPr>
          <p:nvPr/>
        </p:nvGrpSpPr>
        <p:grpSpPr bwMode="auto">
          <a:xfrm>
            <a:off x="6629400" y="609600"/>
            <a:ext cx="2514600" cy="1143000"/>
            <a:chOff x="3552" y="432"/>
            <a:chExt cx="1584" cy="720"/>
          </a:xfrm>
        </p:grpSpPr>
        <p:sp>
          <p:nvSpPr>
            <p:cNvPr id="62476" name="Oval 1029"/>
            <p:cNvSpPr>
              <a:spLocks noChangeArrowheads="1"/>
            </p:cNvSpPr>
            <p:nvPr/>
          </p:nvSpPr>
          <p:spPr bwMode="auto">
            <a:xfrm>
              <a:off x="3888" y="816"/>
              <a:ext cx="1248" cy="336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477" name="Line 1030"/>
            <p:cNvSpPr>
              <a:spLocks noChangeShapeType="1"/>
            </p:cNvSpPr>
            <p:nvPr/>
          </p:nvSpPr>
          <p:spPr bwMode="auto">
            <a:xfrm flipH="1" flipV="1">
              <a:off x="3984" y="912"/>
              <a:ext cx="528" cy="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478" name="Line 1031"/>
            <p:cNvSpPr>
              <a:spLocks noChangeShapeType="1"/>
            </p:cNvSpPr>
            <p:nvPr/>
          </p:nvSpPr>
          <p:spPr bwMode="auto">
            <a:xfrm flipV="1">
              <a:off x="3960" y="528"/>
              <a:ext cx="0" cy="38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479" name="Line 1032"/>
            <p:cNvSpPr>
              <a:spLocks noChangeShapeType="1"/>
            </p:cNvSpPr>
            <p:nvPr/>
          </p:nvSpPr>
          <p:spPr bwMode="auto">
            <a:xfrm flipV="1">
              <a:off x="3960" y="764"/>
              <a:ext cx="312" cy="148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480" name="Line 1033"/>
            <p:cNvSpPr>
              <a:spLocks noChangeShapeType="1"/>
            </p:cNvSpPr>
            <p:nvPr/>
          </p:nvSpPr>
          <p:spPr bwMode="auto">
            <a:xfrm flipH="1" flipV="1">
              <a:off x="3600" y="816"/>
              <a:ext cx="360" cy="96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481" name="Rectangle 1034"/>
            <p:cNvSpPr>
              <a:spLocks noChangeArrowheads="1"/>
            </p:cNvSpPr>
            <p:nvPr/>
          </p:nvSpPr>
          <p:spPr bwMode="auto">
            <a:xfrm>
              <a:off x="3552" y="624"/>
              <a:ext cx="190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buFont typeface="Wingdings" pitchFamily="-112" charset="2"/>
                <a:buNone/>
              </a:pPr>
              <a:r>
                <a:rPr lang="en-US" sz="1400" b="1"/>
                <a:t>x</a:t>
              </a:r>
              <a:endParaRPr lang="en-GB" sz="1400" b="1"/>
            </a:p>
          </p:txBody>
        </p:sp>
        <p:sp>
          <p:nvSpPr>
            <p:cNvPr id="62482" name="Rectangle 1035"/>
            <p:cNvSpPr>
              <a:spLocks noChangeArrowheads="1"/>
            </p:cNvSpPr>
            <p:nvPr/>
          </p:nvSpPr>
          <p:spPr bwMode="auto">
            <a:xfrm>
              <a:off x="3792" y="432"/>
              <a:ext cx="190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buFont typeface="Wingdings" pitchFamily="-112" charset="2"/>
                <a:buNone/>
              </a:pPr>
              <a:r>
                <a:rPr lang="en-US" sz="1400" b="1"/>
                <a:t>y</a:t>
              </a:r>
              <a:endParaRPr lang="en-GB" sz="1400" b="1"/>
            </a:p>
          </p:txBody>
        </p:sp>
        <p:sp>
          <p:nvSpPr>
            <p:cNvPr id="62483" name="Rectangle 1036"/>
            <p:cNvSpPr>
              <a:spLocks noChangeArrowheads="1"/>
            </p:cNvSpPr>
            <p:nvPr/>
          </p:nvSpPr>
          <p:spPr bwMode="auto">
            <a:xfrm>
              <a:off x="4176" y="624"/>
              <a:ext cx="190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buFont typeface="Wingdings" pitchFamily="-112" charset="2"/>
                <a:buNone/>
              </a:pPr>
              <a:r>
                <a:rPr lang="en-US" sz="1400" b="1"/>
                <a:t>s</a:t>
              </a:r>
              <a:endParaRPr lang="en-GB" sz="1400" b="1"/>
            </a:p>
          </p:txBody>
        </p:sp>
        <p:sp>
          <p:nvSpPr>
            <p:cNvPr id="62484" name="Rectangle 1037"/>
            <p:cNvSpPr>
              <a:spLocks noChangeArrowheads="1"/>
            </p:cNvSpPr>
            <p:nvPr/>
          </p:nvSpPr>
          <p:spPr bwMode="auto">
            <a:xfrm>
              <a:off x="4131" y="912"/>
              <a:ext cx="159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buFont typeface="Wingdings" pitchFamily="-112" charset="2"/>
                <a:buNone/>
              </a:pPr>
              <a:r>
                <a:rPr lang="el-GR" sz="1000" b="1"/>
                <a:t>ρ</a:t>
              </a:r>
              <a:endParaRPr lang="en-GB" sz="1000" b="1"/>
            </a:p>
          </p:txBody>
        </p:sp>
        <p:sp>
          <p:nvSpPr>
            <p:cNvPr id="62485" name="Rectangle 1038"/>
            <p:cNvSpPr>
              <a:spLocks noChangeArrowheads="1"/>
            </p:cNvSpPr>
            <p:nvPr/>
          </p:nvSpPr>
          <p:spPr bwMode="auto">
            <a:xfrm>
              <a:off x="4464" y="672"/>
              <a:ext cx="523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l">
                <a:spcBef>
                  <a:spcPct val="50000"/>
                </a:spcBef>
                <a:buFont typeface="Wingdings" pitchFamily="-112" charset="2"/>
                <a:buNone/>
              </a:pPr>
              <a:r>
                <a:rPr lang="en-GB" sz="1000" b="1">
                  <a:ea typeface="Times New Roman" pitchFamily="-112" charset="0"/>
                  <a:cs typeface="Times New Roman" pitchFamily="-112" charset="0"/>
                </a:rPr>
                <a:t>design orbit</a:t>
              </a:r>
            </a:p>
          </p:txBody>
        </p:sp>
        <p:sp>
          <p:nvSpPr>
            <p:cNvPr id="62486" name="Oval 1039"/>
            <p:cNvSpPr>
              <a:spLocks noChangeArrowheads="1"/>
            </p:cNvSpPr>
            <p:nvPr/>
          </p:nvSpPr>
          <p:spPr bwMode="auto">
            <a:xfrm>
              <a:off x="3936" y="864"/>
              <a:ext cx="48" cy="4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62469" name="Picture 1040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8"/>
          <a:srcRect/>
          <a:stretch>
            <a:fillRect/>
          </a:stretch>
        </p:blipFill>
        <p:spPr bwMode="auto">
          <a:xfrm>
            <a:off x="2305777" y="1647820"/>
            <a:ext cx="2060575" cy="28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70" name="Picture 1041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9"/>
          <a:srcRect/>
          <a:stretch>
            <a:fillRect/>
          </a:stretch>
        </p:blipFill>
        <p:spPr bwMode="auto">
          <a:xfrm>
            <a:off x="6337267" y="1518440"/>
            <a:ext cx="798512" cy="541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71" name="Picture 1042" descr="txp_fi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0"/>
          <a:srcRect/>
          <a:stretch>
            <a:fillRect/>
          </a:stretch>
        </p:blipFill>
        <p:spPr bwMode="auto">
          <a:xfrm>
            <a:off x="6464300" y="2025657"/>
            <a:ext cx="2420937" cy="64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473" name="Rectangle 1044"/>
          <p:cNvSpPr>
            <a:spLocks noChangeArrowheads="1"/>
          </p:cNvSpPr>
          <p:nvPr/>
        </p:nvSpPr>
        <p:spPr bwMode="auto">
          <a:xfrm>
            <a:off x="152400" y="3962400"/>
            <a:ext cx="4347592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 algn="l">
              <a:spcBef>
                <a:spcPct val="50000"/>
              </a:spcBef>
              <a:buSzPct val="110000"/>
              <a:buFont typeface="Arial" panose="020B0604020202020204" pitchFamily="34" charset="0"/>
              <a:buChar char="•"/>
            </a:pPr>
            <a:r>
              <a:rPr lang="el-GR" dirty="0">
                <a:latin typeface="Palatino" pitchFamily="-112" charset="0"/>
                <a:ea typeface="Times New Roman" pitchFamily="-112" charset="0"/>
                <a:cs typeface="Times New Roman" pitchFamily="-112" charset="0"/>
              </a:rPr>
              <a:t>Θέτοντας </a:t>
            </a:r>
            <a:r>
              <a:rPr lang="en-US" i="1" dirty="0">
                <a:latin typeface="Bookman Old Style" pitchFamily="-112" charset="0"/>
                <a:ea typeface="Times New Roman" pitchFamily="-112" charset="0"/>
                <a:cs typeface="Times New Roman" pitchFamily="-112" charset="0"/>
              </a:rPr>
              <a:t>a</a:t>
            </a:r>
            <a:r>
              <a:rPr lang="en-US" i="1" baseline="-25000" dirty="0">
                <a:latin typeface="Bookman Old Style" pitchFamily="-112" charset="0"/>
                <a:ea typeface="Times New Roman" pitchFamily="-112" charset="0"/>
                <a:cs typeface="Times New Roman" pitchFamily="-112" charset="0"/>
              </a:rPr>
              <a:t>g</a:t>
            </a:r>
            <a:r>
              <a:rPr lang="el-GR" i="1" dirty="0">
                <a:latin typeface="Bookman Old Style" pitchFamily="-112" charset="0"/>
                <a:ea typeface="Times New Roman" pitchFamily="-112" charset="0"/>
                <a:cs typeface="Times New Roman" pitchFamily="-112" charset="0"/>
              </a:rPr>
              <a:t> </a:t>
            </a:r>
            <a:r>
              <a:rPr lang="en-US" dirty="0">
                <a:latin typeface="Palatino" pitchFamily="-112" charset="0"/>
                <a:ea typeface="Times New Roman" pitchFamily="-112" charset="0"/>
                <a:cs typeface="Times New Roman" pitchFamily="-112" charset="0"/>
              </a:rPr>
              <a:t>=</a:t>
            </a:r>
            <a:r>
              <a:rPr lang="el-GR" dirty="0">
                <a:latin typeface="Palatino" pitchFamily="-112" charset="0"/>
                <a:ea typeface="Times New Roman" pitchFamily="-112" charset="0"/>
                <a:cs typeface="Times New Roman" pitchFamily="-112" charset="0"/>
              </a:rPr>
              <a:t> </a:t>
            </a:r>
            <a:r>
              <a:rPr lang="en-US" dirty="0">
                <a:latin typeface="Palatino" pitchFamily="-112" charset="0"/>
                <a:ea typeface="Times New Roman" pitchFamily="-112" charset="0"/>
                <a:cs typeface="Times New Roman" pitchFamily="-112" charset="0"/>
              </a:rPr>
              <a:t>10</a:t>
            </a:r>
            <a:r>
              <a:rPr lang="el-GR" dirty="0">
                <a:latin typeface="Palatino" pitchFamily="-112" charset="0"/>
                <a:ea typeface="Times New Roman" pitchFamily="-112" charset="0"/>
                <a:cs typeface="Times New Roman" pitchFamily="-112" charset="0"/>
              </a:rPr>
              <a:t> </a:t>
            </a:r>
            <a:r>
              <a:rPr lang="en-US" dirty="0">
                <a:latin typeface="Palatino" pitchFamily="-112" charset="0"/>
                <a:ea typeface="Times New Roman" pitchFamily="-112" charset="0"/>
                <a:cs typeface="Times New Roman" pitchFamily="-112" charset="0"/>
              </a:rPr>
              <a:t>m/s</a:t>
            </a:r>
            <a:r>
              <a:rPr lang="en-US" baseline="30000" dirty="0">
                <a:latin typeface="Palatino" pitchFamily="-112" charset="0"/>
                <a:ea typeface="Times New Roman" pitchFamily="-112" charset="0"/>
                <a:cs typeface="Times New Roman" pitchFamily="-112" charset="0"/>
              </a:rPr>
              <a:t>2</a:t>
            </a:r>
            <a:r>
              <a:rPr lang="en-US" dirty="0">
                <a:latin typeface="Palatino" pitchFamily="-112" charset="0"/>
                <a:ea typeface="Times New Roman" pitchFamily="-112" charset="0"/>
                <a:cs typeface="Times New Roman" pitchFamily="-112" charset="0"/>
              </a:rPr>
              <a:t>,</a:t>
            </a:r>
            <a:r>
              <a:rPr lang="el-GR" dirty="0">
                <a:latin typeface="Palatino" pitchFamily="-112" charset="0"/>
                <a:ea typeface="Times New Roman" pitchFamily="-112" charset="0"/>
                <a:cs typeface="Times New Roman" pitchFamily="-112" charset="0"/>
              </a:rPr>
              <a:t> τα σωματίδια μετατοπίζονται κατά </a:t>
            </a:r>
            <a:r>
              <a:rPr lang="en-US" b="1" dirty="0">
                <a:latin typeface="Palatino" pitchFamily="-112" charset="0"/>
                <a:ea typeface="Times New Roman" pitchFamily="-112" charset="0"/>
                <a:cs typeface="Times New Roman" pitchFamily="-112" charset="0"/>
              </a:rPr>
              <a:t>18</a:t>
            </a:r>
            <a:r>
              <a:rPr lang="el-GR" b="1" dirty="0">
                <a:latin typeface="Palatino" pitchFamily="-112" charset="0"/>
                <a:ea typeface="Times New Roman" pitchFamily="-112" charset="0"/>
                <a:cs typeface="Times New Roman" pitchFamily="-112" charset="0"/>
              </a:rPr>
              <a:t> </a:t>
            </a:r>
            <a:r>
              <a:rPr lang="en-US" b="1" dirty="0">
                <a:latin typeface="Palatino" pitchFamily="-112" charset="0"/>
                <a:ea typeface="Times New Roman" pitchFamily="-112" charset="0"/>
                <a:cs typeface="Times New Roman" pitchFamily="-112" charset="0"/>
              </a:rPr>
              <a:t>mm </a:t>
            </a:r>
            <a:r>
              <a:rPr lang="en-US" dirty="0">
                <a:latin typeface="Palatino" pitchFamily="-112" charset="0"/>
                <a:ea typeface="Times New Roman" pitchFamily="-112" charset="0"/>
                <a:cs typeface="Times New Roman" pitchFamily="-112" charset="0"/>
              </a:rPr>
              <a:t>(</a:t>
            </a:r>
            <a:r>
              <a:rPr lang="el-GR" dirty="0">
                <a:latin typeface="Palatino" pitchFamily="-112" charset="0"/>
                <a:ea typeface="Times New Roman" pitchFamily="-112" charset="0"/>
                <a:cs typeface="Times New Roman" pitchFamily="-112" charset="0"/>
              </a:rPr>
              <a:t>άνοιγμα διπόλου του </a:t>
            </a:r>
            <a:r>
              <a:rPr lang="en-US" dirty="0">
                <a:latin typeface="Palatino" pitchFamily="-112" charset="0"/>
                <a:ea typeface="Times New Roman" pitchFamily="-112" charset="0"/>
                <a:cs typeface="Times New Roman" pitchFamily="-112" charset="0"/>
              </a:rPr>
              <a:t>LHC) </a:t>
            </a:r>
            <a:r>
              <a:rPr lang="el-GR" dirty="0">
                <a:latin typeface="Palatino" pitchFamily="-112" charset="0"/>
                <a:ea typeface="Times New Roman" pitchFamily="-112" charset="0"/>
                <a:cs typeface="Times New Roman" pitchFamily="-112" charset="0"/>
              </a:rPr>
              <a:t>σε </a:t>
            </a:r>
            <a:r>
              <a:rPr lang="en-US" b="1" dirty="0">
                <a:latin typeface="Palatino" pitchFamily="-112" charset="0"/>
                <a:ea typeface="Times New Roman" pitchFamily="-112" charset="0"/>
                <a:cs typeface="Times New Roman" pitchFamily="-112" charset="0"/>
              </a:rPr>
              <a:t>60</a:t>
            </a:r>
            <a:r>
              <a:rPr lang="el-GR" b="1" dirty="0">
                <a:latin typeface="Palatino" pitchFamily="-112" charset="0"/>
                <a:ea typeface="Times New Roman" pitchFamily="-112" charset="0"/>
                <a:cs typeface="Times New Roman" pitchFamily="-112" charset="0"/>
              </a:rPr>
              <a:t> </a:t>
            </a:r>
            <a:r>
              <a:rPr lang="en-US" b="1" dirty="0" err="1">
                <a:latin typeface="Palatino" pitchFamily="-112" charset="0"/>
                <a:ea typeface="Times New Roman" pitchFamily="-112" charset="0"/>
                <a:cs typeface="Times New Roman" pitchFamily="-112" charset="0"/>
              </a:rPr>
              <a:t>ms</a:t>
            </a:r>
            <a:r>
              <a:rPr lang="en-US" b="1" dirty="0">
                <a:latin typeface="Palatino" pitchFamily="-112" charset="0"/>
                <a:ea typeface="Times New Roman" pitchFamily="-112" charset="0"/>
                <a:cs typeface="Times New Roman" pitchFamily="-112" charset="0"/>
              </a:rPr>
              <a:t> </a:t>
            </a:r>
            <a:r>
              <a:rPr lang="en-US" dirty="0">
                <a:latin typeface="Palatino" pitchFamily="-112" charset="0"/>
                <a:ea typeface="Times New Roman" pitchFamily="-112" charset="0"/>
                <a:cs typeface="Times New Roman" pitchFamily="-112" charset="0"/>
              </a:rPr>
              <a:t>(</a:t>
            </a:r>
            <a:r>
              <a:rPr lang="el-GR" dirty="0">
                <a:latin typeface="Palatino" pitchFamily="-112" charset="0"/>
                <a:ea typeface="Times New Roman" pitchFamily="-112" charset="0"/>
                <a:cs typeface="Times New Roman" pitchFamily="-112" charset="0"/>
              </a:rPr>
              <a:t>μερίκές 100αδες στροφές  του </a:t>
            </a:r>
            <a:r>
              <a:rPr lang="en-US" dirty="0">
                <a:latin typeface="Palatino" pitchFamily="-112" charset="0"/>
                <a:ea typeface="Times New Roman" pitchFamily="-112" charset="0"/>
                <a:cs typeface="Times New Roman" pitchFamily="-112" charset="0"/>
              </a:rPr>
              <a:t>LHC</a:t>
            </a:r>
            <a:r>
              <a:rPr lang="el-GR" dirty="0">
                <a:latin typeface="Palatino" pitchFamily="-112" charset="0"/>
                <a:ea typeface="Times New Roman" pitchFamily="-112" charset="0"/>
                <a:cs typeface="Times New Roman" pitchFamily="-112" charset="0"/>
              </a:rPr>
              <a:t>) 		</a:t>
            </a:r>
          </a:p>
          <a:p>
            <a:pPr>
              <a:spcBef>
                <a:spcPct val="50000"/>
              </a:spcBef>
              <a:buSzPct val="110000"/>
              <a:buNone/>
            </a:pPr>
            <a:r>
              <a:rPr lang="el-GR" dirty="0">
                <a:latin typeface="Palatino" pitchFamily="-112" charset="0"/>
                <a:ea typeface="Times New Roman" pitchFamily="-112" charset="0"/>
                <a:cs typeface="Times New Roman" pitchFamily="-112" charset="0"/>
              </a:rPr>
              <a:t>χρειάζεται εστίαση</a:t>
            </a:r>
          </a:p>
        </p:txBody>
      </p:sp>
      <p:pic>
        <p:nvPicPr>
          <p:cNvPr id="62474" name="Picture 1045"/>
          <p:cNvPicPr>
            <a:picLocks noChangeAspect="1" noChangeArrowheads="1"/>
          </p:cNvPicPr>
          <p:nvPr/>
        </p:nvPicPr>
        <p:blipFill>
          <a:blip r:embed="rId11"/>
          <a:srcRect t="689"/>
          <a:stretch>
            <a:fillRect/>
          </a:stretch>
        </p:blipFill>
        <p:spPr bwMode="auto">
          <a:xfrm>
            <a:off x="4499992" y="4380078"/>
            <a:ext cx="4680520" cy="24779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475" name="AutoShape 1047"/>
          <p:cNvSpPr>
            <a:spLocks noChangeArrowheads="1"/>
          </p:cNvSpPr>
          <p:nvPr/>
        </p:nvSpPr>
        <p:spPr bwMode="auto">
          <a:xfrm>
            <a:off x="2209800" y="5867400"/>
            <a:ext cx="457200" cy="457200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765082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1026"/>
          <p:cNvSpPr>
            <a:spLocks noGrp="1" noChangeArrowheads="1"/>
          </p:cNvSpPr>
          <p:nvPr>
            <p:ph type="body" sz="half" idx="1"/>
          </p:nvPr>
        </p:nvSpPr>
        <p:spPr>
          <a:xfrm>
            <a:off x="228600" y="690563"/>
            <a:ext cx="8915400" cy="2128837"/>
          </a:xfrm>
        </p:spPr>
        <p:txBody>
          <a:bodyPr/>
          <a:lstStyle/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el-GR" sz="2000" dirty="0">
                <a:ea typeface="Times New Roman" pitchFamily="-112" charset="0"/>
                <a:cs typeface="Times New Roman" pitchFamily="-112" charset="0"/>
              </a:rPr>
              <a:t>Μαγνητικό στοιχείο που </a:t>
            </a:r>
            <a:r>
              <a:rPr lang="el-GR" sz="2000" b="1" dirty="0">
                <a:ea typeface="Times New Roman" pitchFamily="-112" charset="0"/>
                <a:cs typeface="Times New Roman" pitchFamily="-112" charset="0"/>
              </a:rPr>
              <a:t>εκτρέπει δέσμες </a:t>
            </a:r>
            <a:r>
              <a:rPr lang="el-GR" sz="2000" dirty="0">
                <a:ea typeface="Times New Roman" pitchFamily="-112" charset="0"/>
                <a:cs typeface="Times New Roman" pitchFamily="-112" charset="0"/>
              </a:rPr>
              <a:t>με γωνία ανάλογη της απόστασης από το κέντρο του (ισοδύναμο με τον </a:t>
            </a:r>
            <a:r>
              <a:rPr lang="el-GR" sz="2000" b="1" dirty="0">
                <a:ea typeface="Times New Roman" pitchFamily="-112" charset="0"/>
                <a:cs typeface="Times New Roman" pitchFamily="-112" charset="0"/>
              </a:rPr>
              <a:t>εστιακό φακό </a:t>
            </a:r>
            <a:r>
              <a:rPr lang="el-GR" sz="2000" dirty="0">
                <a:ea typeface="Times New Roman" pitchFamily="-112" charset="0"/>
                <a:cs typeface="Times New Roman" pitchFamily="-112" charset="0"/>
              </a:rPr>
              <a:t>στην οπτική) παρέχει εστίαση</a:t>
            </a:r>
            <a:endParaRPr lang="en-GB" sz="2000" dirty="0">
              <a:ea typeface="Times New Roman" pitchFamily="-112" charset="0"/>
              <a:cs typeface="Times New Roman" pitchFamily="-112" charset="0"/>
            </a:endParaRPr>
          </a:p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el-GR" sz="2000" dirty="0">
                <a:ea typeface="Times New Roman" pitchFamily="-112" charset="0"/>
                <a:cs typeface="Times New Roman" pitchFamily="-112" charset="0"/>
              </a:rPr>
              <a:t>Η </a:t>
            </a:r>
            <a:r>
              <a:rPr lang="el-GR" sz="2000" b="1" dirty="0">
                <a:ea typeface="Times New Roman" pitchFamily="-112" charset="0"/>
                <a:cs typeface="Times New Roman" pitchFamily="-112" charset="0"/>
              </a:rPr>
              <a:t>γωνία εκτροπής </a:t>
            </a:r>
            <a:r>
              <a:rPr lang="el-GR" sz="2000" dirty="0">
                <a:ea typeface="Times New Roman" pitchFamily="-112" charset="0"/>
                <a:cs typeface="Times New Roman" pitchFamily="-112" charset="0"/>
              </a:rPr>
              <a:t>ορίζεται ως</a:t>
            </a:r>
            <a:r>
              <a:rPr lang="en-US" sz="2000" dirty="0">
                <a:ea typeface="Times New Roman" pitchFamily="-112" charset="0"/>
                <a:cs typeface="Times New Roman" pitchFamily="-112" charset="0"/>
              </a:rPr>
              <a:t>	</a:t>
            </a:r>
            <a:r>
              <a:rPr lang="el-GR" sz="2000" dirty="0">
                <a:ea typeface="Times New Roman" pitchFamily="-112" charset="0"/>
                <a:cs typeface="Times New Roman" pitchFamily="-112" charset="0"/>
              </a:rPr>
              <a:t> </a:t>
            </a:r>
            <a:r>
              <a:rPr lang="en-GB" sz="2000" dirty="0">
                <a:ea typeface="Times New Roman" pitchFamily="-112" charset="0"/>
                <a:cs typeface="Times New Roman" pitchFamily="-112" charset="0"/>
              </a:rPr>
              <a:t>     ,</a:t>
            </a:r>
            <a:r>
              <a:rPr lang="el-GR" sz="2000" dirty="0">
                <a:ea typeface="Times New Roman" pitchFamily="-112" charset="0"/>
                <a:cs typeface="Times New Roman" pitchFamily="-112" charset="0"/>
              </a:rPr>
              <a:t> για φακό με </a:t>
            </a:r>
            <a:r>
              <a:rPr lang="el-GR" sz="2000" b="1" dirty="0">
                <a:ea typeface="Times New Roman" pitchFamily="-112" charset="0"/>
                <a:cs typeface="Times New Roman" pitchFamily="-112" charset="0"/>
              </a:rPr>
              <a:t>εστιακό</a:t>
            </a:r>
            <a:r>
              <a:rPr lang="el-GR" sz="2000" dirty="0">
                <a:ea typeface="Times New Roman" pitchFamily="-112" charset="0"/>
                <a:cs typeface="Times New Roman" pitchFamily="-112" charset="0"/>
              </a:rPr>
              <a:t> </a:t>
            </a:r>
            <a:r>
              <a:rPr lang="el-GR" sz="2000" b="1" dirty="0">
                <a:ea typeface="Times New Roman" pitchFamily="-112" charset="0"/>
                <a:cs typeface="Times New Roman" pitchFamily="-112" charset="0"/>
              </a:rPr>
              <a:t>μήκος </a:t>
            </a:r>
            <a:r>
              <a:rPr lang="en-GB" sz="2000" i="1" dirty="0">
                <a:latin typeface="Bookman Old Style" pitchFamily="-112" charset="0"/>
                <a:ea typeface="Times New Roman" pitchFamily="-112" charset="0"/>
                <a:cs typeface="Times New Roman" pitchFamily="-112" charset="0"/>
              </a:rPr>
              <a:t>f</a:t>
            </a:r>
            <a:r>
              <a:rPr lang="el-GR" sz="2000" dirty="0">
                <a:ea typeface="Times New Roman" pitchFamily="-112" charset="0"/>
                <a:cs typeface="Times New Roman" pitchFamily="-112" charset="0"/>
              </a:rPr>
              <a:t>  και μικρή </a:t>
            </a:r>
            <a:r>
              <a:rPr lang="el-GR" sz="2000" b="1" dirty="0">
                <a:ea typeface="Times New Roman" pitchFamily="-112" charset="0"/>
                <a:cs typeface="Times New Roman" pitchFamily="-112" charset="0"/>
              </a:rPr>
              <a:t>μετατόπιση</a:t>
            </a:r>
            <a:r>
              <a:rPr lang="el-GR" sz="2000" dirty="0">
                <a:ea typeface="Times New Roman" pitchFamily="-112" charset="0"/>
                <a:cs typeface="Times New Roman" pitchFamily="-112" charset="0"/>
              </a:rPr>
              <a:t> </a:t>
            </a:r>
            <a:r>
              <a:rPr lang="en-GB" sz="2000" i="1" dirty="0" err="1">
                <a:latin typeface="Bookman Old Style" pitchFamily="-112" charset="0"/>
                <a:ea typeface="Times New Roman" pitchFamily="-112" charset="0"/>
                <a:cs typeface="Times New Roman" pitchFamily="-112" charset="0"/>
              </a:rPr>
              <a:t>y</a:t>
            </a:r>
            <a:r>
              <a:rPr lang="en-GB" sz="2000" dirty="0">
                <a:ea typeface="Times New Roman" pitchFamily="-112" charset="0"/>
                <a:cs typeface="Times New Roman" pitchFamily="-112" charset="0"/>
              </a:rPr>
              <a:t>.</a:t>
            </a:r>
          </a:p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el-GR" sz="2000" b="1" dirty="0">
                <a:ea typeface="Times New Roman" pitchFamily="-112" charset="0"/>
                <a:cs typeface="Times New Roman" pitchFamily="-112" charset="0"/>
              </a:rPr>
              <a:t>Μαγνητικό στοιχείο μήκους </a:t>
            </a:r>
            <a:r>
              <a:rPr lang="en-GB" sz="2000" i="1" dirty="0">
                <a:ea typeface="Times New Roman" pitchFamily="-112" charset="0"/>
                <a:cs typeface="Times New Roman" pitchFamily="-112" charset="0"/>
              </a:rPr>
              <a:t>l</a:t>
            </a:r>
            <a:r>
              <a:rPr lang="en-GB" sz="2000" b="1" i="1" dirty="0">
                <a:ea typeface="Times New Roman" pitchFamily="-112" charset="0"/>
                <a:cs typeface="Times New Roman" pitchFamily="-112" charset="0"/>
              </a:rPr>
              <a:t> </a:t>
            </a:r>
            <a:r>
              <a:rPr lang="el-GR" sz="2000" dirty="0">
                <a:ea typeface="Times New Roman" pitchFamily="-112" charset="0"/>
                <a:cs typeface="Times New Roman" pitchFamily="-112" charset="0"/>
              </a:rPr>
              <a:t>και </a:t>
            </a:r>
            <a:r>
              <a:rPr lang="el-GR" sz="2000" b="1" dirty="0">
                <a:ea typeface="Times New Roman" pitchFamily="-112" charset="0"/>
                <a:cs typeface="Times New Roman" pitchFamily="-112" charset="0"/>
              </a:rPr>
              <a:t>απόκλισης</a:t>
            </a:r>
            <a:r>
              <a:rPr lang="el-GR" sz="2000" dirty="0">
                <a:ea typeface="Times New Roman" pitchFamily="-112" charset="0"/>
                <a:cs typeface="Times New Roman" pitchFamily="-112" charset="0"/>
              </a:rPr>
              <a:t> </a:t>
            </a:r>
            <a:r>
              <a:rPr lang="en-GB" sz="2000" i="1" dirty="0" err="1">
                <a:latin typeface="Bookman Old Style" pitchFamily="-112" charset="0"/>
                <a:ea typeface="Times New Roman" pitchFamily="-112" charset="0"/>
                <a:cs typeface="Times New Roman" pitchFamily="-112" charset="0"/>
              </a:rPr>
              <a:t>g</a:t>
            </a:r>
            <a:r>
              <a:rPr lang="el-GR" sz="2000" dirty="0">
                <a:ea typeface="Times New Roman" pitchFamily="-112" charset="0"/>
                <a:cs typeface="Times New Roman" pitchFamily="-112" charset="0"/>
              </a:rPr>
              <a:t> αποδίδει </a:t>
            </a:r>
            <a:r>
              <a:rPr lang="el-GR" sz="2000" b="1" dirty="0">
                <a:ea typeface="Times New Roman" pitchFamily="-112" charset="0"/>
                <a:cs typeface="Times New Roman" pitchFamily="-112" charset="0"/>
              </a:rPr>
              <a:t>πεδίο</a:t>
            </a:r>
            <a:r>
              <a:rPr lang="el-GR" sz="2000" dirty="0">
                <a:ea typeface="Times New Roman" pitchFamily="-112" charset="0"/>
                <a:cs typeface="Times New Roman" pitchFamily="-112" charset="0"/>
              </a:rPr>
              <a:t> </a:t>
            </a:r>
            <a:r>
              <a:rPr lang="en-US" sz="2000" dirty="0">
                <a:ea typeface="Times New Roman" pitchFamily="-112" charset="0"/>
                <a:cs typeface="Times New Roman" pitchFamily="-112" charset="0"/>
              </a:rPr>
              <a:t>	    </a:t>
            </a:r>
            <a:r>
              <a:rPr lang="el-GR" sz="2000" dirty="0">
                <a:ea typeface="Times New Roman" pitchFamily="-112" charset="0"/>
                <a:cs typeface="Times New Roman" pitchFamily="-112" charset="0"/>
              </a:rPr>
              <a:t> </a:t>
            </a:r>
            <a:r>
              <a:rPr lang="en-US" sz="2000" dirty="0">
                <a:ea typeface="Times New Roman" pitchFamily="-112" charset="0"/>
                <a:cs typeface="Times New Roman" pitchFamily="-112" charset="0"/>
              </a:rPr>
              <a:t>,  </a:t>
            </a:r>
            <a:r>
              <a:rPr lang="el-GR" sz="2000" dirty="0">
                <a:ea typeface="Times New Roman" pitchFamily="-112" charset="0"/>
                <a:cs typeface="Times New Roman" pitchFamily="-112" charset="0"/>
              </a:rPr>
              <a:t>έτσι ώστε η γωνία εκτροπής να είναι</a:t>
            </a:r>
            <a:endParaRPr lang="en-GB" sz="2000" dirty="0">
              <a:ea typeface="Times New Roman" pitchFamily="-112" charset="0"/>
              <a:cs typeface="Times New Roman" pitchFamily="-112" charset="0"/>
            </a:endParaRPr>
          </a:p>
        </p:txBody>
      </p:sp>
      <p:sp>
        <p:nvSpPr>
          <p:cNvPr id="64515" name="Rectangle 1027"/>
          <p:cNvSpPr>
            <a:spLocks noGrp="1" noChangeArrowheads="1"/>
          </p:cNvSpPr>
          <p:nvPr>
            <p:ph type="title"/>
          </p:nvPr>
        </p:nvSpPr>
        <p:spPr>
          <a:xfrm>
            <a:off x="755576" y="0"/>
            <a:ext cx="5569024" cy="614363"/>
          </a:xfrm>
        </p:spPr>
        <p:txBody>
          <a:bodyPr/>
          <a:lstStyle/>
          <a:p>
            <a:r>
              <a:rPr lang="el-GR" dirty="0"/>
              <a:t>Στοιχεία εστίασης</a:t>
            </a:r>
            <a:endParaRPr lang="en-US" dirty="0"/>
          </a:p>
        </p:txBody>
      </p:sp>
      <p:pic>
        <p:nvPicPr>
          <p:cNvPr id="64516" name="Picture 1028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/>
          <a:srcRect/>
          <a:stretch>
            <a:fillRect/>
          </a:stretch>
        </p:blipFill>
        <p:spPr bwMode="auto">
          <a:xfrm>
            <a:off x="4255765" y="1589237"/>
            <a:ext cx="901700" cy="541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21" name="Picture 1033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/>
          <a:srcRect/>
          <a:stretch>
            <a:fillRect/>
          </a:stretch>
        </p:blipFill>
        <p:spPr bwMode="auto">
          <a:xfrm>
            <a:off x="7668344" y="2366597"/>
            <a:ext cx="1143000" cy="309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035"/>
          <p:cNvGrpSpPr>
            <a:grpSpLocks/>
          </p:cNvGrpSpPr>
          <p:nvPr/>
        </p:nvGrpSpPr>
        <p:grpSpPr bwMode="auto">
          <a:xfrm>
            <a:off x="3657600" y="3505200"/>
            <a:ext cx="5486400" cy="3309938"/>
            <a:chOff x="2352" y="1968"/>
            <a:chExt cx="3408" cy="2085"/>
          </a:xfrm>
        </p:grpSpPr>
        <p:grpSp>
          <p:nvGrpSpPr>
            <p:cNvPr id="3" name="Group 1036"/>
            <p:cNvGrpSpPr>
              <a:grpSpLocks/>
            </p:cNvGrpSpPr>
            <p:nvPr/>
          </p:nvGrpSpPr>
          <p:grpSpPr bwMode="auto">
            <a:xfrm>
              <a:off x="2894" y="2062"/>
              <a:ext cx="2866" cy="1512"/>
              <a:chOff x="3168" y="2976"/>
              <a:chExt cx="2592" cy="1248"/>
            </a:xfrm>
          </p:grpSpPr>
          <p:grpSp>
            <p:nvGrpSpPr>
              <p:cNvPr id="4" name="Group 1037"/>
              <p:cNvGrpSpPr>
                <a:grpSpLocks/>
              </p:cNvGrpSpPr>
              <p:nvPr/>
            </p:nvGrpSpPr>
            <p:grpSpPr bwMode="auto">
              <a:xfrm>
                <a:off x="3168" y="2976"/>
                <a:ext cx="2592" cy="1248"/>
                <a:chOff x="3168" y="2976"/>
                <a:chExt cx="2592" cy="1248"/>
              </a:xfrm>
            </p:grpSpPr>
            <p:sp>
              <p:nvSpPr>
                <p:cNvPr id="64541" name="Arc 1038"/>
                <p:cNvSpPr>
                  <a:spLocks/>
                </p:cNvSpPr>
                <p:nvPr/>
              </p:nvSpPr>
              <p:spPr bwMode="auto">
                <a:xfrm flipH="1">
                  <a:off x="3792" y="2976"/>
                  <a:ext cx="384" cy="1248"/>
                </a:xfrm>
                <a:custGeom>
                  <a:avLst/>
                  <a:gdLst>
                    <a:gd name="T0" fmla="*/ 192 w 43200"/>
                    <a:gd name="T1" fmla="*/ 0 h 43200"/>
                    <a:gd name="T2" fmla="*/ 179 w 43200"/>
                    <a:gd name="T3" fmla="*/ 2 h 43200"/>
                    <a:gd name="T4" fmla="*/ 192 w 43200"/>
                    <a:gd name="T5" fmla="*/ 624 h 43200"/>
                    <a:gd name="T6" fmla="*/ 0 60000 65536"/>
                    <a:gd name="T7" fmla="*/ 0 60000 65536"/>
                    <a:gd name="T8" fmla="*/ 0 60000 65536"/>
                    <a:gd name="T9" fmla="*/ 0 w 43200"/>
                    <a:gd name="T10" fmla="*/ 0 h 43200"/>
                    <a:gd name="T11" fmla="*/ 43200 w 43200"/>
                    <a:gd name="T12" fmla="*/ 43200 h 432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43200" h="43200" fill="none" extrusionOk="0">
                      <a:moveTo>
                        <a:pt x="21599" y="0"/>
                      </a:moveTo>
                      <a:cubicBezTo>
                        <a:pt x="33529" y="0"/>
                        <a:pt x="43200" y="9670"/>
                        <a:pt x="43200" y="21600"/>
                      </a:cubicBezTo>
                      <a:cubicBezTo>
                        <a:pt x="43200" y="33529"/>
                        <a:pt x="33529" y="43200"/>
                        <a:pt x="21600" y="43200"/>
                      </a:cubicBezTo>
                      <a:cubicBezTo>
                        <a:pt x="9670" y="43200"/>
                        <a:pt x="0" y="33529"/>
                        <a:pt x="0" y="21600"/>
                      </a:cubicBezTo>
                      <a:cubicBezTo>
                        <a:pt x="-1" y="10250"/>
                        <a:pt x="8783" y="836"/>
                        <a:pt x="20105" y="51"/>
                      </a:cubicBezTo>
                    </a:path>
                    <a:path w="43200" h="43200" stroke="0" extrusionOk="0">
                      <a:moveTo>
                        <a:pt x="21599" y="0"/>
                      </a:moveTo>
                      <a:cubicBezTo>
                        <a:pt x="33529" y="0"/>
                        <a:pt x="43200" y="9670"/>
                        <a:pt x="43200" y="21600"/>
                      </a:cubicBezTo>
                      <a:cubicBezTo>
                        <a:pt x="43200" y="33529"/>
                        <a:pt x="33529" y="43200"/>
                        <a:pt x="21600" y="43200"/>
                      </a:cubicBezTo>
                      <a:cubicBezTo>
                        <a:pt x="9670" y="43200"/>
                        <a:pt x="0" y="33529"/>
                        <a:pt x="0" y="21600"/>
                      </a:cubicBezTo>
                      <a:cubicBezTo>
                        <a:pt x="-1" y="10250"/>
                        <a:pt x="8783" y="836"/>
                        <a:pt x="20105" y="51"/>
                      </a:cubicBezTo>
                      <a:lnTo>
                        <a:pt x="21600" y="21600"/>
                      </a:lnTo>
                      <a:close/>
                    </a:path>
                  </a:pathLst>
                </a:custGeom>
                <a:noFill/>
                <a:ln w="25400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grpSp>
              <p:nvGrpSpPr>
                <p:cNvPr id="5" name="Group 1039"/>
                <p:cNvGrpSpPr>
                  <a:grpSpLocks/>
                </p:cNvGrpSpPr>
                <p:nvPr/>
              </p:nvGrpSpPr>
              <p:grpSpPr bwMode="auto">
                <a:xfrm>
                  <a:off x="3168" y="3072"/>
                  <a:ext cx="2592" cy="1008"/>
                  <a:chOff x="2832" y="3168"/>
                  <a:chExt cx="2304" cy="768"/>
                </a:xfrm>
              </p:grpSpPr>
              <p:sp>
                <p:nvSpPr>
                  <p:cNvPr id="64543" name="Line 1040"/>
                  <p:cNvSpPr>
                    <a:spLocks noChangeShapeType="1"/>
                  </p:cNvSpPr>
                  <p:nvPr/>
                </p:nvSpPr>
                <p:spPr bwMode="auto">
                  <a:xfrm>
                    <a:off x="2832" y="3168"/>
                    <a:ext cx="720" cy="0"/>
                  </a:xfrm>
                  <a:prstGeom prst="line">
                    <a:avLst/>
                  </a:prstGeom>
                  <a:noFill/>
                  <a:ln w="25400">
                    <a:solidFill>
                      <a:schemeClr val="tx1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4544" name="Line 1041"/>
                  <p:cNvSpPr>
                    <a:spLocks noChangeShapeType="1"/>
                  </p:cNvSpPr>
                  <p:nvPr/>
                </p:nvSpPr>
                <p:spPr bwMode="auto">
                  <a:xfrm>
                    <a:off x="3552" y="3168"/>
                    <a:ext cx="1440" cy="624"/>
                  </a:xfrm>
                  <a:prstGeom prst="line">
                    <a:avLst/>
                  </a:prstGeom>
                  <a:noFill/>
                  <a:ln w="25400">
                    <a:solidFill>
                      <a:schemeClr val="tx1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4545" name="Line 1042"/>
                  <p:cNvSpPr>
                    <a:spLocks noChangeShapeType="1"/>
                  </p:cNvSpPr>
                  <p:nvPr/>
                </p:nvSpPr>
                <p:spPr bwMode="auto">
                  <a:xfrm>
                    <a:off x="2832" y="3264"/>
                    <a:ext cx="720" cy="0"/>
                  </a:xfrm>
                  <a:prstGeom prst="line">
                    <a:avLst/>
                  </a:prstGeom>
                  <a:noFill/>
                  <a:ln w="25400">
                    <a:solidFill>
                      <a:schemeClr val="tx1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4546" name="Line 1043"/>
                  <p:cNvSpPr>
                    <a:spLocks noChangeShapeType="1"/>
                  </p:cNvSpPr>
                  <p:nvPr/>
                </p:nvSpPr>
                <p:spPr bwMode="auto">
                  <a:xfrm>
                    <a:off x="3552" y="3264"/>
                    <a:ext cx="1440" cy="480"/>
                  </a:xfrm>
                  <a:prstGeom prst="line">
                    <a:avLst/>
                  </a:prstGeom>
                  <a:noFill/>
                  <a:ln w="25400">
                    <a:solidFill>
                      <a:schemeClr val="tx1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4547" name="Line 1044"/>
                  <p:cNvSpPr>
                    <a:spLocks noChangeShapeType="1"/>
                  </p:cNvSpPr>
                  <p:nvPr/>
                </p:nvSpPr>
                <p:spPr bwMode="auto">
                  <a:xfrm>
                    <a:off x="2832" y="3360"/>
                    <a:ext cx="720" cy="0"/>
                  </a:xfrm>
                  <a:prstGeom prst="line">
                    <a:avLst/>
                  </a:prstGeom>
                  <a:noFill/>
                  <a:ln w="25400">
                    <a:solidFill>
                      <a:schemeClr val="tx1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4548" name="Line 1045"/>
                  <p:cNvSpPr>
                    <a:spLocks noChangeShapeType="1"/>
                  </p:cNvSpPr>
                  <p:nvPr/>
                </p:nvSpPr>
                <p:spPr bwMode="auto">
                  <a:xfrm>
                    <a:off x="2832" y="3456"/>
                    <a:ext cx="720" cy="0"/>
                  </a:xfrm>
                  <a:prstGeom prst="line">
                    <a:avLst/>
                  </a:prstGeom>
                  <a:noFill/>
                  <a:ln w="25400">
                    <a:solidFill>
                      <a:schemeClr val="tx1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4549" name="Line 1046"/>
                  <p:cNvSpPr>
                    <a:spLocks noChangeShapeType="1"/>
                  </p:cNvSpPr>
                  <p:nvPr/>
                </p:nvSpPr>
                <p:spPr bwMode="auto">
                  <a:xfrm>
                    <a:off x="3552" y="3360"/>
                    <a:ext cx="1488" cy="336"/>
                  </a:xfrm>
                  <a:prstGeom prst="line">
                    <a:avLst/>
                  </a:prstGeom>
                  <a:noFill/>
                  <a:ln w="25400">
                    <a:solidFill>
                      <a:schemeClr val="tx1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4550" name="Line 1047"/>
                  <p:cNvSpPr>
                    <a:spLocks noChangeShapeType="1"/>
                  </p:cNvSpPr>
                  <p:nvPr/>
                </p:nvSpPr>
                <p:spPr bwMode="auto">
                  <a:xfrm>
                    <a:off x="2832" y="3648"/>
                    <a:ext cx="720" cy="0"/>
                  </a:xfrm>
                  <a:prstGeom prst="line">
                    <a:avLst/>
                  </a:prstGeom>
                  <a:noFill/>
                  <a:ln w="25400">
                    <a:solidFill>
                      <a:schemeClr val="tx1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4551" name="Line 1048"/>
                  <p:cNvSpPr>
                    <a:spLocks noChangeShapeType="1"/>
                  </p:cNvSpPr>
                  <p:nvPr/>
                </p:nvSpPr>
                <p:spPr bwMode="auto">
                  <a:xfrm>
                    <a:off x="2832" y="3744"/>
                    <a:ext cx="720" cy="0"/>
                  </a:xfrm>
                  <a:prstGeom prst="line">
                    <a:avLst/>
                  </a:prstGeom>
                  <a:noFill/>
                  <a:ln w="25400">
                    <a:solidFill>
                      <a:schemeClr val="tx1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4552" name="Line 1049"/>
                  <p:cNvSpPr>
                    <a:spLocks noChangeShapeType="1"/>
                  </p:cNvSpPr>
                  <p:nvPr/>
                </p:nvSpPr>
                <p:spPr bwMode="auto">
                  <a:xfrm>
                    <a:off x="2832" y="3840"/>
                    <a:ext cx="720" cy="0"/>
                  </a:xfrm>
                  <a:prstGeom prst="line">
                    <a:avLst/>
                  </a:prstGeom>
                  <a:noFill/>
                  <a:ln w="25400">
                    <a:solidFill>
                      <a:schemeClr val="tx1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4553" name="Line 1050"/>
                  <p:cNvSpPr>
                    <a:spLocks noChangeShapeType="1"/>
                  </p:cNvSpPr>
                  <p:nvPr/>
                </p:nvSpPr>
                <p:spPr bwMode="auto">
                  <a:xfrm>
                    <a:off x="2832" y="3936"/>
                    <a:ext cx="720" cy="0"/>
                  </a:xfrm>
                  <a:prstGeom prst="line">
                    <a:avLst/>
                  </a:prstGeom>
                  <a:noFill/>
                  <a:ln w="25400">
                    <a:solidFill>
                      <a:schemeClr val="tx1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4554" name="Line 1051"/>
                  <p:cNvSpPr>
                    <a:spLocks noChangeShapeType="1"/>
                  </p:cNvSpPr>
                  <p:nvPr/>
                </p:nvSpPr>
                <p:spPr bwMode="auto">
                  <a:xfrm>
                    <a:off x="3552" y="3456"/>
                    <a:ext cx="1536" cy="192"/>
                  </a:xfrm>
                  <a:prstGeom prst="line">
                    <a:avLst/>
                  </a:prstGeom>
                  <a:noFill/>
                  <a:ln w="25400">
                    <a:solidFill>
                      <a:schemeClr val="tx1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4555" name="Line 1052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552" y="3504"/>
                    <a:ext cx="1584" cy="144"/>
                  </a:xfrm>
                  <a:prstGeom prst="line">
                    <a:avLst/>
                  </a:prstGeom>
                  <a:noFill/>
                  <a:ln w="25400">
                    <a:solidFill>
                      <a:schemeClr val="tx1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4556" name="Line 1053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552" y="3456"/>
                    <a:ext cx="1488" cy="288"/>
                  </a:xfrm>
                  <a:prstGeom prst="line">
                    <a:avLst/>
                  </a:prstGeom>
                  <a:noFill/>
                  <a:ln w="25400">
                    <a:solidFill>
                      <a:schemeClr val="tx1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4557" name="Line 1054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552" y="3408"/>
                    <a:ext cx="1440" cy="432"/>
                  </a:xfrm>
                  <a:prstGeom prst="line">
                    <a:avLst/>
                  </a:prstGeom>
                  <a:noFill/>
                  <a:ln w="25400">
                    <a:solidFill>
                      <a:schemeClr val="tx1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4558" name="Line 1055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552" y="3360"/>
                    <a:ext cx="1440" cy="576"/>
                  </a:xfrm>
                  <a:prstGeom prst="line">
                    <a:avLst/>
                  </a:prstGeom>
                  <a:noFill/>
                  <a:ln w="25400">
                    <a:solidFill>
                      <a:schemeClr val="tx1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64540" name="Line 1056"/>
              <p:cNvSpPr>
                <a:spLocks noChangeShapeType="1"/>
              </p:cNvSpPr>
              <p:nvPr/>
            </p:nvSpPr>
            <p:spPr bwMode="auto">
              <a:xfrm flipH="1">
                <a:off x="3168" y="3600"/>
                <a:ext cx="2544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prstDash val="sysDot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64530" name="AutoShape 1057"/>
            <p:cNvSpPr>
              <a:spLocks/>
            </p:cNvSpPr>
            <p:nvPr/>
          </p:nvSpPr>
          <p:spPr bwMode="auto">
            <a:xfrm>
              <a:off x="2584" y="2157"/>
              <a:ext cx="233" cy="661"/>
            </a:xfrm>
            <a:prstGeom prst="leftBrace">
              <a:avLst>
                <a:gd name="adj1" fmla="val 23641"/>
                <a:gd name="adj2" fmla="val 50000"/>
              </a:avLst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531" name="Rectangle 1058"/>
            <p:cNvSpPr>
              <a:spLocks noChangeArrowheads="1"/>
            </p:cNvSpPr>
            <p:nvPr/>
          </p:nvSpPr>
          <p:spPr bwMode="auto">
            <a:xfrm>
              <a:off x="2352" y="2346"/>
              <a:ext cx="310" cy="231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buFont typeface="Wingdings" pitchFamily="-112" charset="2"/>
                <a:buNone/>
              </a:pPr>
              <a:r>
                <a:rPr lang="en-US" sz="1800" i="1">
                  <a:latin typeface="Bookman Old Style" pitchFamily="-112" charset="0"/>
                  <a:ea typeface="Times New Roman" pitchFamily="-112" charset="0"/>
                  <a:cs typeface="Times New Roman" pitchFamily="-112" charset="0"/>
                </a:rPr>
                <a:t>y</a:t>
              </a:r>
              <a:endParaRPr lang="en-GB" sz="1800" b="1">
                <a:ea typeface="Times New Roman" pitchFamily="-112" charset="0"/>
                <a:cs typeface="Times New Roman" pitchFamily="-112" charset="0"/>
              </a:endParaRPr>
            </a:p>
          </p:txBody>
        </p:sp>
        <p:sp>
          <p:nvSpPr>
            <p:cNvPr id="64532" name="Line 1059"/>
            <p:cNvSpPr>
              <a:spLocks noChangeShapeType="1"/>
            </p:cNvSpPr>
            <p:nvPr/>
          </p:nvSpPr>
          <p:spPr bwMode="auto">
            <a:xfrm>
              <a:off x="3746" y="2157"/>
              <a:ext cx="697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533" name="Arc 1060"/>
            <p:cNvSpPr>
              <a:spLocks/>
            </p:cNvSpPr>
            <p:nvPr/>
          </p:nvSpPr>
          <p:spPr bwMode="auto">
            <a:xfrm rot="12316664" flipH="1">
              <a:off x="4058" y="2159"/>
              <a:ext cx="77" cy="183"/>
            </a:xfrm>
            <a:custGeom>
              <a:avLst/>
              <a:gdLst>
                <a:gd name="T0" fmla="*/ 19 w 21600"/>
                <a:gd name="T1" fmla="*/ 0 h 42323"/>
                <a:gd name="T2" fmla="*/ 11 w 21600"/>
                <a:gd name="T3" fmla="*/ 183 h 42323"/>
                <a:gd name="T4" fmla="*/ 0 w 21600"/>
                <a:gd name="T5" fmla="*/ 91 h 42323"/>
                <a:gd name="T6" fmla="*/ 0 60000 65536"/>
                <a:gd name="T7" fmla="*/ 0 60000 65536"/>
                <a:gd name="T8" fmla="*/ 0 60000 65536"/>
                <a:gd name="T9" fmla="*/ 0 w 21600"/>
                <a:gd name="T10" fmla="*/ 0 h 42323"/>
                <a:gd name="T11" fmla="*/ 21600 w 21600"/>
                <a:gd name="T12" fmla="*/ 42323 h 4232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42323" fill="none" extrusionOk="0">
                  <a:moveTo>
                    <a:pt x="5203" y="0"/>
                  </a:moveTo>
                  <a:cubicBezTo>
                    <a:pt x="14836" y="2391"/>
                    <a:pt x="21600" y="11039"/>
                    <a:pt x="21600" y="20964"/>
                  </a:cubicBezTo>
                  <a:cubicBezTo>
                    <a:pt x="21600" y="31649"/>
                    <a:pt x="13786" y="40729"/>
                    <a:pt x="3219" y="42322"/>
                  </a:cubicBezTo>
                </a:path>
                <a:path w="21600" h="42323" stroke="0" extrusionOk="0">
                  <a:moveTo>
                    <a:pt x="5203" y="0"/>
                  </a:moveTo>
                  <a:cubicBezTo>
                    <a:pt x="14836" y="2391"/>
                    <a:pt x="21600" y="11039"/>
                    <a:pt x="21600" y="20964"/>
                  </a:cubicBezTo>
                  <a:cubicBezTo>
                    <a:pt x="21600" y="31649"/>
                    <a:pt x="13786" y="40729"/>
                    <a:pt x="3219" y="42322"/>
                  </a:cubicBezTo>
                  <a:lnTo>
                    <a:pt x="0" y="20964"/>
                  </a:lnTo>
                  <a:close/>
                </a:path>
              </a:pathLst>
            </a:custGeom>
            <a:noFill/>
            <a:ln w="25400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534" name="Rectangle 1061"/>
            <p:cNvSpPr>
              <a:spLocks noChangeArrowheads="1"/>
            </p:cNvSpPr>
            <p:nvPr/>
          </p:nvSpPr>
          <p:spPr bwMode="auto">
            <a:xfrm>
              <a:off x="4056" y="2137"/>
              <a:ext cx="310" cy="231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buFont typeface="Wingdings" pitchFamily="-112" charset="2"/>
                <a:buNone/>
              </a:pPr>
              <a:r>
                <a:rPr lang="el-GR" sz="1800" i="1">
                  <a:latin typeface="Lucida Grande" pitchFamily="-112" charset="0"/>
                </a:rPr>
                <a:t>α</a:t>
              </a:r>
              <a:endParaRPr lang="en-GB" sz="1800" b="1" i="1"/>
            </a:p>
          </p:txBody>
        </p:sp>
        <p:sp>
          <p:nvSpPr>
            <p:cNvPr id="64535" name="AutoShape 1062"/>
            <p:cNvSpPr>
              <a:spLocks/>
            </p:cNvSpPr>
            <p:nvPr/>
          </p:nvSpPr>
          <p:spPr bwMode="auto">
            <a:xfrm rot="5419254">
              <a:off x="4123" y="3071"/>
              <a:ext cx="417" cy="1152"/>
            </a:xfrm>
            <a:prstGeom prst="rightBrace">
              <a:avLst>
                <a:gd name="adj1" fmla="val 23022"/>
                <a:gd name="adj2" fmla="val 49435"/>
              </a:avLst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536" name="Line 1063"/>
            <p:cNvSpPr>
              <a:spLocks noChangeShapeType="1"/>
            </p:cNvSpPr>
            <p:nvPr/>
          </p:nvSpPr>
          <p:spPr bwMode="auto">
            <a:xfrm>
              <a:off x="4908" y="2251"/>
              <a:ext cx="0" cy="1134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537" name="Rectangle 1064"/>
            <p:cNvSpPr>
              <a:spLocks noChangeArrowheads="1"/>
            </p:cNvSpPr>
            <p:nvPr/>
          </p:nvSpPr>
          <p:spPr bwMode="auto">
            <a:xfrm>
              <a:off x="4272" y="3822"/>
              <a:ext cx="163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l">
                <a:buFont typeface="Wingdings" pitchFamily="-112" charset="2"/>
                <a:buNone/>
              </a:pPr>
              <a:r>
                <a:rPr lang="en-US" sz="1800" i="1">
                  <a:latin typeface="Bookman Old Style" pitchFamily="-112" charset="0"/>
                </a:rPr>
                <a:t>f</a:t>
              </a:r>
              <a:endParaRPr lang="en-GB" sz="1800" b="1" i="1"/>
            </a:p>
          </p:txBody>
        </p:sp>
        <p:sp>
          <p:nvSpPr>
            <p:cNvPr id="64538" name="Rectangle 1065"/>
            <p:cNvSpPr>
              <a:spLocks noChangeArrowheads="1"/>
            </p:cNvSpPr>
            <p:nvPr/>
          </p:nvSpPr>
          <p:spPr bwMode="auto">
            <a:xfrm>
              <a:off x="4521" y="1968"/>
              <a:ext cx="85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l">
                <a:buFont typeface="Wingdings" pitchFamily="-112" charset="2"/>
                <a:buNone/>
              </a:pPr>
              <a:r>
                <a:rPr lang="en-US" sz="1800" b="1"/>
                <a:t>focal point</a:t>
              </a:r>
              <a:endParaRPr lang="en-GB" sz="1800" b="1"/>
            </a:p>
          </p:txBody>
        </p:sp>
      </p:grpSp>
      <p:pic>
        <p:nvPicPr>
          <p:cNvPr id="64524" name="Picture 1066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/>
          <a:srcRect/>
          <a:stretch>
            <a:fillRect/>
          </a:stretch>
        </p:blipFill>
        <p:spPr bwMode="auto">
          <a:xfrm>
            <a:off x="2438400" y="2955478"/>
            <a:ext cx="3683000" cy="617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1026"/>
          <p:cNvSpPr>
            <a:spLocks noGrp="1" noChangeArrowheads="1"/>
          </p:cNvSpPr>
          <p:nvPr>
            <p:ph type="body" sz="half" idx="1"/>
          </p:nvPr>
        </p:nvSpPr>
        <p:spPr>
          <a:xfrm>
            <a:off x="228600" y="690563"/>
            <a:ext cx="8915400" cy="2128837"/>
          </a:xfrm>
        </p:spPr>
        <p:txBody>
          <a:bodyPr/>
          <a:lstStyle/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el-GR" sz="2000" dirty="0">
                <a:ea typeface="Times New Roman" pitchFamily="-112" charset="0"/>
                <a:cs typeface="Times New Roman" pitchFamily="-112" charset="0"/>
              </a:rPr>
              <a:t>Μαγνητικό στοιχείο που </a:t>
            </a:r>
            <a:r>
              <a:rPr lang="el-GR" sz="2000" b="1" dirty="0">
                <a:ea typeface="Times New Roman" pitchFamily="-112" charset="0"/>
                <a:cs typeface="Times New Roman" pitchFamily="-112" charset="0"/>
              </a:rPr>
              <a:t>εκτρέπει δέσμες </a:t>
            </a:r>
            <a:r>
              <a:rPr lang="el-GR" sz="2000" dirty="0">
                <a:ea typeface="Times New Roman" pitchFamily="-112" charset="0"/>
                <a:cs typeface="Times New Roman" pitchFamily="-112" charset="0"/>
              </a:rPr>
              <a:t>με γωνία ανάλογη της απόστασης από το κέντρο του (ισοδύναμο με τον </a:t>
            </a:r>
            <a:r>
              <a:rPr lang="el-GR" sz="2000" b="1" dirty="0">
                <a:ea typeface="Times New Roman" pitchFamily="-112" charset="0"/>
                <a:cs typeface="Times New Roman" pitchFamily="-112" charset="0"/>
              </a:rPr>
              <a:t>εστιακό φακό </a:t>
            </a:r>
            <a:r>
              <a:rPr lang="el-GR" sz="2000" dirty="0">
                <a:ea typeface="Times New Roman" pitchFamily="-112" charset="0"/>
                <a:cs typeface="Times New Roman" pitchFamily="-112" charset="0"/>
              </a:rPr>
              <a:t>στην οπτική) παρέχει εστίαση</a:t>
            </a:r>
            <a:endParaRPr lang="en-GB" sz="2000" dirty="0">
              <a:ea typeface="Times New Roman" pitchFamily="-112" charset="0"/>
              <a:cs typeface="Times New Roman" pitchFamily="-112" charset="0"/>
            </a:endParaRPr>
          </a:p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el-GR" sz="2000" dirty="0">
                <a:ea typeface="Times New Roman" pitchFamily="-112" charset="0"/>
                <a:cs typeface="Times New Roman" pitchFamily="-112" charset="0"/>
              </a:rPr>
              <a:t>Η </a:t>
            </a:r>
            <a:r>
              <a:rPr lang="el-GR" sz="2000" b="1" dirty="0">
                <a:ea typeface="Times New Roman" pitchFamily="-112" charset="0"/>
                <a:cs typeface="Times New Roman" pitchFamily="-112" charset="0"/>
              </a:rPr>
              <a:t>γωνία εκτροπής </a:t>
            </a:r>
            <a:r>
              <a:rPr lang="el-GR" sz="2000" dirty="0">
                <a:ea typeface="Times New Roman" pitchFamily="-112" charset="0"/>
                <a:cs typeface="Times New Roman" pitchFamily="-112" charset="0"/>
              </a:rPr>
              <a:t>ορίζεται ως</a:t>
            </a:r>
            <a:r>
              <a:rPr lang="en-US" sz="2000" dirty="0">
                <a:ea typeface="Times New Roman" pitchFamily="-112" charset="0"/>
                <a:cs typeface="Times New Roman" pitchFamily="-112" charset="0"/>
              </a:rPr>
              <a:t>	</a:t>
            </a:r>
            <a:r>
              <a:rPr lang="el-GR" sz="2000" dirty="0">
                <a:ea typeface="Times New Roman" pitchFamily="-112" charset="0"/>
                <a:cs typeface="Times New Roman" pitchFamily="-112" charset="0"/>
              </a:rPr>
              <a:t> </a:t>
            </a:r>
            <a:r>
              <a:rPr lang="en-GB" sz="2000" dirty="0">
                <a:ea typeface="Times New Roman" pitchFamily="-112" charset="0"/>
                <a:cs typeface="Times New Roman" pitchFamily="-112" charset="0"/>
              </a:rPr>
              <a:t>     ,</a:t>
            </a:r>
            <a:r>
              <a:rPr lang="el-GR" sz="2000" dirty="0">
                <a:ea typeface="Times New Roman" pitchFamily="-112" charset="0"/>
                <a:cs typeface="Times New Roman" pitchFamily="-112" charset="0"/>
              </a:rPr>
              <a:t> για φακό με </a:t>
            </a:r>
            <a:r>
              <a:rPr lang="el-GR" sz="2000" b="1" dirty="0">
                <a:ea typeface="Times New Roman" pitchFamily="-112" charset="0"/>
                <a:cs typeface="Times New Roman" pitchFamily="-112" charset="0"/>
              </a:rPr>
              <a:t>εστιακό</a:t>
            </a:r>
            <a:r>
              <a:rPr lang="el-GR" sz="2000" dirty="0">
                <a:ea typeface="Times New Roman" pitchFamily="-112" charset="0"/>
                <a:cs typeface="Times New Roman" pitchFamily="-112" charset="0"/>
              </a:rPr>
              <a:t> </a:t>
            </a:r>
            <a:r>
              <a:rPr lang="el-GR" sz="2000" b="1" dirty="0">
                <a:ea typeface="Times New Roman" pitchFamily="-112" charset="0"/>
                <a:cs typeface="Times New Roman" pitchFamily="-112" charset="0"/>
              </a:rPr>
              <a:t>μήκος </a:t>
            </a:r>
            <a:r>
              <a:rPr lang="en-GB" sz="2000" i="1" dirty="0">
                <a:latin typeface="Bookman Old Style" pitchFamily="-112" charset="0"/>
                <a:ea typeface="Times New Roman" pitchFamily="-112" charset="0"/>
                <a:cs typeface="Times New Roman" pitchFamily="-112" charset="0"/>
              </a:rPr>
              <a:t>f</a:t>
            </a:r>
            <a:r>
              <a:rPr lang="el-GR" sz="2000" dirty="0">
                <a:ea typeface="Times New Roman" pitchFamily="-112" charset="0"/>
                <a:cs typeface="Times New Roman" pitchFamily="-112" charset="0"/>
              </a:rPr>
              <a:t>  και μικρή </a:t>
            </a:r>
            <a:r>
              <a:rPr lang="el-GR" sz="2000" b="1" dirty="0">
                <a:ea typeface="Times New Roman" pitchFamily="-112" charset="0"/>
                <a:cs typeface="Times New Roman" pitchFamily="-112" charset="0"/>
              </a:rPr>
              <a:t>μετατόπιση</a:t>
            </a:r>
            <a:r>
              <a:rPr lang="el-GR" sz="2000" dirty="0">
                <a:ea typeface="Times New Roman" pitchFamily="-112" charset="0"/>
                <a:cs typeface="Times New Roman" pitchFamily="-112" charset="0"/>
              </a:rPr>
              <a:t> </a:t>
            </a:r>
            <a:r>
              <a:rPr lang="en-GB" sz="2000" i="1" dirty="0" err="1">
                <a:latin typeface="Bookman Old Style" pitchFamily="-112" charset="0"/>
                <a:ea typeface="Times New Roman" pitchFamily="-112" charset="0"/>
                <a:cs typeface="Times New Roman" pitchFamily="-112" charset="0"/>
              </a:rPr>
              <a:t>y</a:t>
            </a:r>
            <a:r>
              <a:rPr lang="en-GB" sz="2000" dirty="0">
                <a:ea typeface="Times New Roman" pitchFamily="-112" charset="0"/>
                <a:cs typeface="Times New Roman" pitchFamily="-112" charset="0"/>
              </a:rPr>
              <a:t>.</a:t>
            </a:r>
          </a:p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el-GR" sz="2000" b="1" dirty="0">
                <a:ea typeface="Times New Roman" pitchFamily="-112" charset="0"/>
                <a:cs typeface="Times New Roman" pitchFamily="-112" charset="0"/>
              </a:rPr>
              <a:t>Μαγνητικό στοιχείο μήκους </a:t>
            </a:r>
            <a:r>
              <a:rPr lang="en-GB" sz="2000" i="1" dirty="0">
                <a:ea typeface="Times New Roman" pitchFamily="-112" charset="0"/>
                <a:cs typeface="Times New Roman" pitchFamily="-112" charset="0"/>
              </a:rPr>
              <a:t>l</a:t>
            </a:r>
            <a:r>
              <a:rPr lang="en-GB" sz="2000" b="1" i="1" dirty="0">
                <a:ea typeface="Times New Roman" pitchFamily="-112" charset="0"/>
                <a:cs typeface="Times New Roman" pitchFamily="-112" charset="0"/>
              </a:rPr>
              <a:t> </a:t>
            </a:r>
            <a:r>
              <a:rPr lang="el-GR" sz="2000" dirty="0">
                <a:ea typeface="Times New Roman" pitchFamily="-112" charset="0"/>
                <a:cs typeface="Times New Roman" pitchFamily="-112" charset="0"/>
              </a:rPr>
              <a:t>και </a:t>
            </a:r>
            <a:r>
              <a:rPr lang="el-GR" sz="2000" b="1" dirty="0">
                <a:ea typeface="Times New Roman" pitchFamily="-112" charset="0"/>
                <a:cs typeface="Times New Roman" pitchFamily="-112" charset="0"/>
              </a:rPr>
              <a:t>απόκλισης</a:t>
            </a:r>
            <a:r>
              <a:rPr lang="el-GR" sz="2000" dirty="0">
                <a:ea typeface="Times New Roman" pitchFamily="-112" charset="0"/>
                <a:cs typeface="Times New Roman" pitchFamily="-112" charset="0"/>
              </a:rPr>
              <a:t> </a:t>
            </a:r>
            <a:r>
              <a:rPr lang="en-GB" sz="2000" i="1" dirty="0" err="1">
                <a:latin typeface="Bookman Old Style" pitchFamily="-112" charset="0"/>
                <a:ea typeface="Times New Roman" pitchFamily="-112" charset="0"/>
                <a:cs typeface="Times New Roman" pitchFamily="-112" charset="0"/>
              </a:rPr>
              <a:t>g</a:t>
            </a:r>
            <a:r>
              <a:rPr lang="el-GR" sz="2000" dirty="0">
                <a:ea typeface="Times New Roman" pitchFamily="-112" charset="0"/>
                <a:cs typeface="Times New Roman" pitchFamily="-112" charset="0"/>
              </a:rPr>
              <a:t> αποδίδει </a:t>
            </a:r>
            <a:r>
              <a:rPr lang="el-GR" sz="2000" b="1" dirty="0">
                <a:ea typeface="Times New Roman" pitchFamily="-112" charset="0"/>
                <a:cs typeface="Times New Roman" pitchFamily="-112" charset="0"/>
              </a:rPr>
              <a:t>πεδίο</a:t>
            </a:r>
            <a:r>
              <a:rPr lang="el-GR" sz="2000" dirty="0">
                <a:ea typeface="Times New Roman" pitchFamily="-112" charset="0"/>
                <a:cs typeface="Times New Roman" pitchFamily="-112" charset="0"/>
              </a:rPr>
              <a:t> </a:t>
            </a:r>
            <a:r>
              <a:rPr lang="en-US" sz="2000" dirty="0">
                <a:ea typeface="Times New Roman" pitchFamily="-112" charset="0"/>
                <a:cs typeface="Times New Roman" pitchFamily="-112" charset="0"/>
              </a:rPr>
              <a:t>	    </a:t>
            </a:r>
            <a:r>
              <a:rPr lang="el-GR" sz="2000" dirty="0">
                <a:ea typeface="Times New Roman" pitchFamily="-112" charset="0"/>
                <a:cs typeface="Times New Roman" pitchFamily="-112" charset="0"/>
              </a:rPr>
              <a:t> </a:t>
            </a:r>
            <a:r>
              <a:rPr lang="en-US" sz="2000" dirty="0">
                <a:ea typeface="Times New Roman" pitchFamily="-112" charset="0"/>
                <a:cs typeface="Times New Roman" pitchFamily="-112" charset="0"/>
              </a:rPr>
              <a:t>,  </a:t>
            </a:r>
            <a:r>
              <a:rPr lang="el-GR" sz="2000" dirty="0">
                <a:ea typeface="Times New Roman" pitchFamily="-112" charset="0"/>
                <a:cs typeface="Times New Roman" pitchFamily="-112" charset="0"/>
              </a:rPr>
              <a:t>έτσι ώστε η γωνία εκτροπής να είναι</a:t>
            </a:r>
            <a:endParaRPr lang="en-GB" sz="2000" dirty="0">
              <a:ea typeface="Times New Roman" pitchFamily="-112" charset="0"/>
              <a:cs typeface="Times New Roman" pitchFamily="-112" charset="0"/>
            </a:endParaRPr>
          </a:p>
        </p:txBody>
      </p:sp>
      <p:sp>
        <p:nvSpPr>
          <p:cNvPr id="64515" name="Rectangle 1027"/>
          <p:cNvSpPr>
            <a:spLocks noGrp="1" noChangeArrowheads="1"/>
          </p:cNvSpPr>
          <p:nvPr>
            <p:ph type="title"/>
          </p:nvPr>
        </p:nvSpPr>
        <p:spPr>
          <a:xfrm>
            <a:off x="755576" y="0"/>
            <a:ext cx="5569024" cy="614363"/>
          </a:xfrm>
        </p:spPr>
        <p:txBody>
          <a:bodyPr/>
          <a:lstStyle/>
          <a:p>
            <a:r>
              <a:rPr lang="el-GR" dirty="0"/>
              <a:t>Στοιχεία εστίασης</a:t>
            </a:r>
            <a:endParaRPr lang="en-US" dirty="0"/>
          </a:p>
        </p:txBody>
      </p:sp>
      <p:pic>
        <p:nvPicPr>
          <p:cNvPr id="64516" name="Picture 1028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/>
          <a:srcRect/>
          <a:stretch>
            <a:fillRect/>
          </a:stretch>
        </p:blipFill>
        <p:spPr bwMode="auto">
          <a:xfrm>
            <a:off x="4255765" y="1589237"/>
            <a:ext cx="901700" cy="541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21" name="Picture 1033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/>
          <a:srcRect/>
          <a:stretch>
            <a:fillRect/>
          </a:stretch>
        </p:blipFill>
        <p:spPr bwMode="auto">
          <a:xfrm>
            <a:off x="7668344" y="2366597"/>
            <a:ext cx="1143000" cy="309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035"/>
          <p:cNvGrpSpPr>
            <a:grpSpLocks/>
          </p:cNvGrpSpPr>
          <p:nvPr/>
        </p:nvGrpSpPr>
        <p:grpSpPr bwMode="auto">
          <a:xfrm>
            <a:off x="3657600" y="3505200"/>
            <a:ext cx="5486400" cy="3309938"/>
            <a:chOff x="2352" y="1968"/>
            <a:chExt cx="3408" cy="2085"/>
          </a:xfrm>
        </p:grpSpPr>
        <p:grpSp>
          <p:nvGrpSpPr>
            <p:cNvPr id="3" name="Group 1036"/>
            <p:cNvGrpSpPr>
              <a:grpSpLocks/>
            </p:cNvGrpSpPr>
            <p:nvPr/>
          </p:nvGrpSpPr>
          <p:grpSpPr bwMode="auto">
            <a:xfrm>
              <a:off x="2894" y="2062"/>
              <a:ext cx="2866" cy="1512"/>
              <a:chOff x="3168" y="2976"/>
              <a:chExt cx="2592" cy="1248"/>
            </a:xfrm>
          </p:grpSpPr>
          <p:grpSp>
            <p:nvGrpSpPr>
              <p:cNvPr id="4" name="Group 1037"/>
              <p:cNvGrpSpPr>
                <a:grpSpLocks/>
              </p:cNvGrpSpPr>
              <p:nvPr/>
            </p:nvGrpSpPr>
            <p:grpSpPr bwMode="auto">
              <a:xfrm>
                <a:off x="3168" y="2976"/>
                <a:ext cx="2592" cy="1248"/>
                <a:chOff x="3168" y="2976"/>
                <a:chExt cx="2592" cy="1248"/>
              </a:xfrm>
            </p:grpSpPr>
            <p:sp>
              <p:nvSpPr>
                <p:cNvPr id="64541" name="Arc 1038"/>
                <p:cNvSpPr>
                  <a:spLocks/>
                </p:cNvSpPr>
                <p:nvPr/>
              </p:nvSpPr>
              <p:spPr bwMode="auto">
                <a:xfrm flipH="1">
                  <a:off x="3792" y="2976"/>
                  <a:ext cx="384" cy="1248"/>
                </a:xfrm>
                <a:custGeom>
                  <a:avLst/>
                  <a:gdLst>
                    <a:gd name="T0" fmla="*/ 192 w 43200"/>
                    <a:gd name="T1" fmla="*/ 0 h 43200"/>
                    <a:gd name="T2" fmla="*/ 179 w 43200"/>
                    <a:gd name="T3" fmla="*/ 2 h 43200"/>
                    <a:gd name="T4" fmla="*/ 192 w 43200"/>
                    <a:gd name="T5" fmla="*/ 624 h 43200"/>
                    <a:gd name="T6" fmla="*/ 0 60000 65536"/>
                    <a:gd name="T7" fmla="*/ 0 60000 65536"/>
                    <a:gd name="T8" fmla="*/ 0 60000 65536"/>
                    <a:gd name="T9" fmla="*/ 0 w 43200"/>
                    <a:gd name="T10" fmla="*/ 0 h 43200"/>
                    <a:gd name="T11" fmla="*/ 43200 w 43200"/>
                    <a:gd name="T12" fmla="*/ 43200 h 432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43200" h="43200" fill="none" extrusionOk="0">
                      <a:moveTo>
                        <a:pt x="21599" y="0"/>
                      </a:moveTo>
                      <a:cubicBezTo>
                        <a:pt x="33529" y="0"/>
                        <a:pt x="43200" y="9670"/>
                        <a:pt x="43200" y="21600"/>
                      </a:cubicBezTo>
                      <a:cubicBezTo>
                        <a:pt x="43200" y="33529"/>
                        <a:pt x="33529" y="43200"/>
                        <a:pt x="21600" y="43200"/>
                      </a:cubicBezTo>
                      <a:cubicBezTo>
                        <a:pt x="9670" y="43200"/>
                        <a:pt x="0" y="33529"/>
                        <a:pt x="0" y="21600"/>
                      </a:cubicBezTo>
                      <a:cubicBezTo>
                        <a:pt x="-1" y="10250"/>
                        <a:pt x="8783" y="836"/>
                        <a:pt x="20105" y="51"/>
                      </a:cubicBezTo>
                    </a:path>
                    <a:path w="43200" h="43200" stroke="0" extrusionOk="0">
                      <a:moveTo>
                        <a:pt x="21599" y="0"/>
                      </a:moveTo>
                      <a:cubicBezTo>
                        <a:pt x="33529" y="0"/>
                        <a:pt x="43200" y="9670"/>
                        <a:pt x="43200" y="21600"/>
                      </a:cubicBezTo>
                      <a:cubicBezTo>
                        <a:pt x="43200" y="33529"/>
                        <a:pt x="33529" y="43200"/>
                        <a:pt x="21600" y="43200"/>
                      </a:cubicBezTo>
                      <a:cubicBezTo>
                        <a:pt x="9670" y="43200"/>
                        <a:pt x="0" y="33529"/>
                        <a:pt x="0" y="21600"/>
                      </a:cubicBezTo>
                      <a:cubicBezTo>
                        <a:pt x="-1" y="10250"/>
                        <a:pt x="8783" y="836"/>
                        <a:pt x="20105" y="51"/>
                      </a:cubicBezTo>
                      <a:lnTo>
                        <a:pt x="21600" y="21600"/>
                      </a:lnTo>
                      <a:close/>
                    </a:path>
                  </a:pathLst>
                </a:custGeom>
                <a:noFill/>
                <a:ln w="25400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grpSp>
              <p:nvGrpSpPr>
                <p:cNvPr id="5" name="Group 1039"/>
                <p:cNvGrpSpPr>
                  <a:grpSpLocks/>
                </p:cNvGrpSpPr>
                <p:nvPr/>
              </p:nvGrpSpPr>
              <p:grpSpPr bwMode="auto">
                <a:xfrm>
                  <a:off x="3168" y="3072"/>
                  <a:ext cx="2592" cy="1008"/>
                  <a:chOff x="2832" y="3168"/>
                  <a:chExt cx="2304" cy="768"/>
                </a:xfrm>
              </p:grpSpPr>
              <p:sp>
                <p:nvSpPr>
                  <p:cNvPr id="64543" name="Line 1040"/>
                  <p:cNvSpPr>
                    <a:spLocks noChangeShapeType="1"/>
                  </p:cNvSpPr>
                  <p:nvPr/>
                </p:nvSpPr>
                <p:spPr bwMode="auto">
                  <a:xfrm>
                    <a:off x="2832" y="3168"/>
                    <a:ext cx="720" cy="0"/>
                  </a:xfrm>
                  <a:prstGeom prst="line">
                    <a:avLst/>
                  </a:prstGeom>
                  <a:noFill/>
                  <a:ln w="25400">
                    <a:solidFill>
                      <a:schemeClr val="tx1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4544" name="Line 1041"/>
                  <p:cNvSpPr>
                    <a:spLocks noChangeShapeType="1"/>
                  </p:cNvSpPr>
                  <p:nvPr/>
                </p:nvSpPr>
                <p:spPr bwMode="auto">
                  <a:xfrm>
                    <a:off x="3552" y="3168"/>
                    <a:ext cx="1440" cy="624"/>
                  </a:xfrm>
                  <a:prstGeom prst="line">
                    <a:avLst/>
                  </a:prstGeom>
                  <a:noFill/>
                  <a:ln w="25400">
                    <a:solidFill>
                      <a:schemeClr val="tx1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4545" name="Line 1042"/>
                  <p:cNvSpPr>
                    <a:spLocks noChangeShapeType="1"/>
                  </p:cNvSpPr>
                  <p:nvPr/>
                </p:nvSpPr>
                <p:spPr bwMode="auto">
                  <a:xfrm>
                    <a:off x="2832" y="3264"/>
                    <a:ext cx="720" cy="0"/>
                  </a:xfrm>
                  <a:prstGeom prst="line">
                    <a:avLst/>
                  </a:prstGeom>
                  <a:noFill/>
                  <a:ln w="25400">
                    <a:solidFill>
                      <a:schemeClr val="tx1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4546" name="Line 1043"/>
                  <p:cNvSpPr>
                    <a:spLocks noChangeShapeType="1"/>
                  </p:cNvSpPr>
                  <p:nvPr/>
                </p:nvSpPr>
                <p:spPr bwMode="auto">
                  <a:xfrm>
                    <a:off x="3552" y="3264"/>
                    <a:ext cx="1440" cy="480"/>
                  </a:xfrm>
                  <a:prstGeom prst="line">
                    <a:avLst/>
                  </a:prstGeom>
                  <a:noFill/>
                  <a:ln w="25400">
                    <a:solidFill>
                      <a:schemeClr val="tx1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4547" name="Line 1044"/>
                  <p:cNvSpPr>
                    <a:spLocks noChangeShapeType="1"/>
                  </p:cNvSpPr>
                  <p:nvPr/>
                </p:nvSpPr>
                <p:spPr bwMode="auto">
                  <a:xfrm>
                    <a:off x="2832" y="3360"/>
                    <a:ext cx="720" cy="0"/>
                  </a:xfrm>
                  <a:prstGeom prst="line">
                    <a:avLst/>
                  </a:prstGeom>
                  <a:noFill/>
                  <a:ln w="25400">
                    <a:solidFill>
                      <a:schemeClr val="tx1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4548" name="Line 1045"/>
                  <p:cNvSpPr>
                    <a:spLocks noChangeShapeType="1"/>
                  </p:cNvSpPr>
                  <p:nvPr/>
                </p:nvSpPr>
                <p:spPr bwMode="auto">
                  <a:xfrm>
                    <a:off x="2832" y="3456"/>
                    <a:ext cx="720" cy="0"/>
                  </a:xfrm>
                  <a:prstGeom prst="line">
                    <a:avLst/>
                  </a:prstGeom>
                  <a:noFill/>
                  <a:ln w="25400">
                    <a:solidFill>
                      <a:schemeClr val="tx1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4549" name="Line 1046"/>
                  <p:cNvSpPr>
                    <a:spLocks noChangeShapeType="1"/>
                  </p:cNvSpPr>
                  <p:nvPr/>
                </p:nvSpPr>
                <p:spPr bwMode="auto">
                  <a:xfrm>
                    <a:off x="3552" y="3360"/>
                    <a:ext cx="1488" cy="336"/>
                  </a:xfrm>
                  <a:prstGeom prst="line">
                    <a:avLst/>
                  </a:prstGeom>
                  <a:noFill/>
                  <a:ln w="25400">
                    <a:solidFill>
                      <a:schemeClr val="tx1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4550" name="Line 1047"/>
                  <p:cNvSpPr>
                    <a:spLocks noChangeShapeType="1"/>
                  </p:cNvSpPr>
                  <p:nvPr/>
                </p:nvSpPr>
                <p:spPr bwMode="auto">
                  <a:xfrm>
                    <a:off x="2832" y="3648"/>
                    <a:ext cx="720" cy="0"/>
                  </a:xfrm>
                  <a:prstGeom prst="line">
                    <a:avLst/>
                  </a:prstGeom>
                  <a:noFill/>
                  <a:ln w="25400">
                    <a:solidFill>
                      <a:schemeClr val="tx1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4551" name="Line 1048"/>
                  <p:cNvSpPr>
                    <a:spLocks noChangeShapeType="1"/>
                  </p:cNvSpPr>
                  <p:nvPr/>
                </p:nvSpPr>
                <p:spPr bwMode="auto">
                  <a:xfrm>
                    <a:off x="2832" y="3744"/>
                    <a:ext cx="720" cy="0"/>
                  </a:xfrm>
                  <a:prstGeom prst="line">
                    <a:avLst/>
                  </a:prstGeom>
                  <a:noFill/>
                  <a:ln w="25400">
                    <a:solidFill>
                      <a:schemeClr val="tx1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4552" name="Line 1049"/>
                  <p:cNvSpPr>
                    <a:spLocks noChangeShapeType="1"/>
                  </p:cNvSpPr>
                  <p:nvPr/>
                </p:nvSpPr>
                <p:spPr bwMode="auto">
                  <a:xfrm>
                    <a:off x="2832" y="3840"/>
                    <a:ext cx="720" cy="0"/>
                  </a:xfrm>
                  <a:prstGeom prst="line">
                    <a:avLst/>
                  </a:prstGeom>
                  <a:noFill/>
                  <a:ln w="25400">
                    <a:solidFill>
                      <a:schemeClr val="tx1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4553" name="Line 1050"/>
                  <p:cNvSpPr>
                    <a:spLocks noChangeShapeType="1"/>
                  </p:cNvSpPr>
                  <p:nvPr/>
                </p:nvSpPr>
                <p:spPr bwMode="auto">
                  <a:xfrm>
                    <a:off x="2832" y="3936"/>
                    <a:ext cx="720" cy="0"/>
                  </a:xfrm>
                  <a:prstGeom prst="line">
                    <a:avLst/>
                  </a:prstGeom>
                  <a:noFill/>
                  <a:ln w="25400">
                    <a:solidFill>
                      <a:schemeClr val="tx1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4554" name="Line 1051"/>
                  <p:cNvSpPr>
                    <a:spLocks noChangeShapeType="1"/>
                  </p:cNvSpPr>
                  <p:nvPr/>
                </p:nvSpPr>
                <p:spPr bwMode="auto">
                  <a:xfrm>
                    <a:off x="3552" y="3456"/>
                    <a:ext cx="1536" cy="192"/>
                  </a:xfrm>
                  <a:prstGeom prst="line">
                    <a:avLst/>
                  </a:prstGeom>
                  <a:noFill/>
                  <a:ln w="25400">
                    <a:solidFill>
                      <a:schemeClr val="tx1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4555" name="Line 1052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552" y="3504"/>
                    <a:ext cx="1584" cy="144"/>
                  </a:xfrm>
                  <a:prstGeom prst="line">
                    <a:avLst/>
                  </a:prstGeom>
                  <a:noFill/>
                  <a:ln w="25400">
                    <a:solidFill>
                      <a:schemeClr val="tx1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4556" name="Line 1053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552" y="3456"/>
                    <a:ext cx="1488" cy="288"/>
                  </a:xfrm>
                  <a:prstGeom prst="line">
                    <a:avLst/>
                  </a:prstGeom>
                  <a:noFill/>
                  <a:ln w="25400">
                    <a:solidFill>
                      <a:schemeClr val="tx1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4557" name="Line 1054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552" y="3408"/>
                    <a:ext cx="1440" cy="432"/>
                  </a:xfrm>
                  <a:prstGeom prst="line">
                    <a:avLst/>
                  </a:prstGeom>
                  <a:noFill/>
                  <a:ln w="25400">
                    <a:solidFill>
                      <a:schemeClr val="tx1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4558" name="Line 1055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552" y="3360"/>
                    <a:ext cx="1440" cy="576"/>
                  </a:xfrm>
                  <a:prstGeom prst="line">
                    <a:avLst/>
                  </a:prstGeom>
                  <a:noFill/>
                  <a:ln w="25400">
                    <a:solidFill>
                      <a:schemeClr val="tx1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64540" name="Line 1056"/>
              <p:cNvSpPr>
                <a:spLocks noChangeShapeType="1"/>
              </p:cNvSpPr>
              <p:nvPr/>
            </p:nvSpPr>
            <p:spPr bwMode="auto">
              <a:xfrm flipH="1">
                <a:off x="3168" y="3600"/>
                <a:ext cx="2544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prstDash val="sysDot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64530" name="AutoShape 1057"/>
            <p:cNvSpPr>
              <a:spLocks/>
            </p:cNvSpPr>
            <p:nvPr/>
          </p:nvSpPr>
          <p:spPr bwMode="auto">
            <a:xfrm>
              <a:off x="2584" y="2157"/>
              <a:ext cx="233" cy="661"/>
            </a:xfrm>
            <a:prstGeom prst="leftBrace">
              <a:avLst>
                <a:gd name="adj1" fmla="val 23641"/>
                <a:gd name="adj2" fmla="val 50000"/>
              </a:avLst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531" name="Rectangle 1058"/>
            <p:cNvSpPr>
              <a:spLocks noChangeArrowheads="1"/>
            </p:cNvSpPr>
            <p:nvPr/>
          </p:nvSpPr>
          <p:spPr bwMode="auto">
            <a:xfrm>
              <a:off x="2352" y="2346"/>
              <a:ext cx="310" cy="231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buFont typeface="Wingdings" pitchFamily="-112" charset="2"/>
                <a:buNone/>
              </a:pPr>
              <a:r>
                <a:rPr lang="en-US" sz="1800" i="1">
                  <a:latin typeface="Bookman Old Style" pitchFamily="-112" charset="0"/>
                  <a:ea typeface="Times New Roman" pitchFamily="-112" charset="0"/>
                  <a:cs typeface="Times New Roman" pitchFamily="-112" charset="0"/>
                </a:rPr>
                <a:t>y</a:t>
              </a:r>
              <a:endParaRPr lang="en-GB" sz="1800" b="1">
                <a:ea typeface="Times New Roman" pitchFamily="-112" charset="0"/>
                <a:cs typeface="Times New Roman" pitchFamily="-112" charset="0"/>
              </a:endParaRPr>
            </a:p>
          </p:txBody>
        </p:sp>
        <p:sp>
          <p:nvSpPr>
            <p:cNvPr id="64532" name="Line 1059"/>
            <p:cNvSpPr>
              <a:spLocks noChangeShapeType="1"/>
            </p:cNvSpPr>
            <p:nvPr/>
          </p:nvSpPr>
          <p:spPr bwMode="auto">
            <a:xfrm>
              <a:off x="3746" y="2157"/>
              <a:ext cx="697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533" name="Arc 1060"/>
            <p:cNvSpPr>
              <a:spLocks/>
            </p:cNvSpPr>
            <p:nvPr/>
          </p:nvSpPr>
          <p:spPr bwMode="auto">
            <a:xfrm rot="12316664" flipH="1">
              <a:off x="4058" y="2159"/>
              <a:ext cx="77" cy="183"/>
            </a:xfrm>
            <a:custGeom>
              <a:avLst/>
              <a:gdLst>
                <a:gd name="T0" fmla="*/ 19 w 21600"/>
                <a:gd name="T1" fmla="*/ 0 h 42323"/>
                <a:gd name="T2" fmla="*/ 11 w 21600"/>
                <a:gd name="T3" fmla="*/ 183 h 42323"/>
                <a:gd name="T4" fmla="*/ 0 w 21600"/>
                <a:gd name="T5" fmla="*/ 91 h 42323"/>
                <a:gd name="T6" fmla="*/ 0 60000 65536"/>
                <a:gd name="T7" fmla="*/ 0 60000 65536"/>
                <a:gd name="T8" fmla="*/ 0 60000 65536"/>
                <a:gd name="T9" fmla="*/ 0 w 21600"/>
                <a:gd name="T10" fmla="*/ 0 h 42323"/>
                <a:gd name="T11" fmla="*/ 21600 w 21600"/>
                <a:gd name="T12" fmla="*/ 42323 h 4232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42323" fill="none" extrusionOk="0">
                  <a:moveTo>
                    <a:pt x="5203" y="0"/>
                  </a:moveTo>
                  <a:cubicBezTo>
                    <a:pt x="14836" y="2391"/>
                    <a:pt x="21600" y="11039"/>
                    <a:pt x="21600" y="20964"/>
                  </a:cubicBezTo>
                  <a:cubicBezTo>
                    <a:pt x="21600" y="31649"/>
                    <a:pt x="13786" y="40729"/>
                    <a:pt x="3219" y="42322"/>
                  </a:cubicBezTo>
                </a:path>
                <a:path w="21600" h="42323" stroke="0" extrusionOk="0">
                  <a:moveTo>
                    <a:pt x="5203" y="0"/>
                  </a:moveTo>
                  <a:cubicBezTo>
                    <a:pt x="14836" y="2391"/>
                    <a:pt x="21600" y="11039"/>
                    <a:pt x="21600" y="20964"/>
                  </a:cubicBezTo>
                  <a:cubicBezTo>
                    <a:pt x="21600" y="31649"/>
                    <a:pt x="13786" y="40729"/>
                    <a:pt x="3219" y="42322"/>
                  </a:cubicBezTo>
                  <a:lnTo>
                    <a:pt x="0" y="20964"/>
                  </a:lnTo>
                  <a:close/>
                </a:path>
              </a:pathLst>
            </a:custGeom>
            <a:noFill/>
            <a:ln w="25400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534" name="Rectangle 1061"/>
            <p:cNvSpPr>
              <a:spLocks noChangeArrowheads="1"/>
            </p:cNvSpPr>
            <p:nvPr/>
          </p:nvSpPr>
          <p:spPr bwMode="auto">
            <a:xfrm>
              <a:off x="4056" y="2137"/>
              <a:ext cx="310" cy="231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buFont typeface="Wingdings" pitchFamily="-112" charset="2"/>
                <a:buNone/>
              </a:pPr>
              <a:r>
                <a:rPr lang="el-GR" sz="1800" i="1">
                  <a:latin typeface="Lucida Grande" pitchFamily="-112" charset="0"/>
                </a:rPr>
                <a:t>α</a:t>
              </a:r>
              <a:endParaRPr lang="en-GB" sz="1800" b="1" i="1"/>
            </a:p>
          </p:txBody>
        </p:sp>
        <p:sp>
          <p:nvSpPr>
            <p:cNvPr id="64535" name="AutoShape 1062"/>
            <p:cNvSpPr>
              <a:spLocks/>
            </p:cNvSpPr>
            <p:nvPr/>
          </p:nvSpPr>
          <p:spPr bwMode="auto">
            <a:xfrm rot="5419254">
              <a:off x="4123" y="3071"/>
              <a:ext cx="417" cy="1152"/>
            </a:xfrm>
            <a:prstGeom prst="rightBrace">
              <a:avLst>
                <a:gd name="adj1" fmla="val 23022"/>
                <a:gd name="adj2" fmla="val 49435"/>
              </a:avLst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536" name="Line 1063"/>
            <p:cNvSpPr>
              <a:spLocks noChangeShapeType="1"/>
            </p:cNvSpPr>
            <p:nvPr/>
          </p:nvSpPr>
          <p:spPr bwMode="auto">
            <a:xfrm>
              <a:off x="4908" y="2251"/>
              <a:ext cx="0" cy="1134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537" name="Rectangle 1064"/>
            <p:cNvSpPr>
              <a:spLocks noChangeArrowheads="1"/>
            </p:cNvSpPr>
            <p:nvPr/>
          </p:nvSpPr>
          <p:spPr bwMode="auto">
            <a:xfrm>
              <a:off x="4272" y="3822"/>
              <a:ext cx="163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l">
                <a:buFont typeface="Wingdings" pitchFamily="-112" charset="2"/>
                <a:buNone/>
              </a:pPr>
              <a:r>
                <a:rPr lang="en-US" sz="1800" i="1">
                  <a:latin typeface="Bookman Old Style" pitchFamily="-112" charset="0"/>
                </a:rPr>
                <a:t>f</a:t>
              </a:r>
              <a:endParaRPr lang="en-GB" sz="1800" b="1" i="1"/>
            </a:p>
          </p:txBody>
        </p:sp>
        <p:sp>
          <p:nvSpPr>
            <p:cNvPr id="64538" name="Rectangle 1065"/>
            <p:cNvSpPr>
              <a:spLocks noChangeArrowheads="1"/>
            </p:cNvSpPr>
            <p:nvPr/>
          </p:nvSpPr>
          <p:spPr bwMode="auto">
            <a:xfrm>
              <a:off x="4521" y="1968"/>
              <a:ext cx="85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l">
                <a:buFont typeface="Wingdings" pitchFamily="-112" charset="2"/>
                <a:buNone/>
              </a:pPr>
              <a:r>
                <a:rPr lang="en-US" sz="1800" b="1"/>
                <a:t>focal point</a:t>
              </a:r>
              <a:endParaRPr lang="en-GB" sz="1800" b="1"/>
            </a:p>
          </p:txBody>
        </p:sp>
      </p:grpSp>
      <p:pic>
        <p:nvPicPr>
          <p:cNvPr id="64524" name="Picture 1066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/>
          <a:srcRect/>
          <a:stretch>
            <a:fillRect/>
          </a:stretch>
        </p:blipFill>
        <p:spPr bwMode="auto">
          <a:xfrm>
            <a:off x="2438400" y="2955478"/>
            <a:ext cx="3683000" cy="617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525" name="Oval 1067"/>
          <p:cNvSpPr>
            <a:spLocks noChangeArrowheads="1"/>
          </p:cNvSpPr>
          <p:nvPr/>
        </p:nvSpPr>
        <p:spPr bwMode="auto">
          <a:xfrm>
            <a:off x="5181600" y="2883024"/>
            <a:ext cx="758825" cy="762000"/>
          </a:xfrm>
          <a:prstGeom prst="ellipse">
            <a:avLst/>
          </a:prstGeom>
          <a:noFill/>
          <a:ln w="25400">
            <a:solidFill>
              <a:srgbClr val="FF0000"/>
            </a:solidFill>
            <a:prstDash val="dash"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4526" name="Line 1068"/>
          <p:cNvSpPr>
            <a:spLocks noChangeShapeType="1"/>
          </p:cNvSpPr>
          <p:nvPr/>
        </p:nvSpPr>
        <p:spPr bwMode="auto">
          <a:xfrm>
            <a:off x="5867400" y="2895600"/>
            <a:ext cx="685800" cy="0"/>
          </a:xfrm>
          <a:prstGeom prst="line">
            <a:avLst/>
          </a:prstGeom>
          <a:noFill/>
          <a:ln w="25400">
            <a:solidFill>
              <a:srgbClr val="FF0000"/>
            </a:solidFill>
            <a:prstDash val="dash"/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4527" name="Rectangle 1069"/>
          <p:cNvSpPr>
            <a:spLocks noChangeArrowheads="1"/>
          </p:cNvSpPr>
          <p:nvPr/>
        </p:nvSpPr>
        <p:spPr bwMode="auto">
          <a:xfrm>
            <a:off x="6540500" y="2667000"/>
            <a:ext cx="6223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buFont typeface="Wingdings" pitchFamily="-112" charset="2"/>
              <a:buNone/>
            </a:pPr>
            <a:r>
              <a:rPr lang="en-US" sz="1800" i="1">
                <a:latin typeface="Bookman Old Style" pitchFamily="-112" charset="0"/>
              </a:rPr>
              <a:t>f </a:t>
            </a:r>
            <a:r>
              <a:rPr lang="en-GB" sz="1800" i="1" baseline="38000">
                <a:latin typeface="Bookman Old Style" pitchFamily="-112" charset="0"/>
              </a:rPr>
              <a:t>-1</a:t>
            </a:r>
          </a:p>
        </p:txBody>
      </p:sp>
      <p:sp>
        <p:nvSpPr>
          <p:cNvPr id="64528" name="Oval 1070"/>
          <p:cNvSpPr>
            <a:spLocks noChangeArrowheads="1"/>
          </p:cNvSpPr>
          <p:nvPr/>
        </p:nvSpPr>
        <p:spPr bwMode="auto">
          <a:xfrm>
            <a:off x="6553200" y="2590800"/>
            <a:ext cx="533400" cy="533400"/>
          </a:xfrm>
          <a:prstGeom prst="ellipse">
            <a:avLst/>
          </a:prstGeom>
          <a:noFill/>
          <a:ln w="25400">
            <a:solidFill>
              <a:srgbClr val="FF0000"/>
            </a:solidFill>
            <a:prstDash val="dash"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64086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1026"/>
          <p:cNvSpPr>
            <a:spLocks noGrp="1" noChangeArrowheads="1"/>
          </p:cNvSpPr>
          <p:nvPr>
            <p:ph type="body" sz="half" idx="1"/>
          </p:nvPr>
        </p:nvSpPr>
        <p:spPr>
          <a:xfrm>
            <a:off x="228600" y="690563"/>
            <a:ext cx="8915400" cy="2128837"/>
          </a:xfrm>
        </p:spPr>
        <p:txBody>
          <a:bodyPr/>
          <a:lstStyle/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el-GR" sz="2000" dirty="0">
                <a:ea typeface="Times New Roman" pitchFamily="-112" charset="0"/>
                <a:cs typeface="Times New Roman" pitchFamily="-112" charset="0"/>
              </a:rPr>
              <a:t>Μαγνητικό στοιχείο που </a:t>
            </a:r>
            <a:r>
              <a:rPr lang="el-GR" sz="2000" b="1" dirty="0">
                <a:ea typeface="Times New Roman" pitchFamily="-112" charset="0"/>
                <a:cs typeface="Times New Roman" pitchFamily="-112" charset="0"/>
              </a:rPr>
              <a:t>εκτρέπει δέσμες </a:t>
            </a:r>
            <a:r>
              <a:rPr lang="el-GR" sz="2000" dirty="0">
                <a:ea typeface="Times New Roman" pitchFamily="-112" charset="0"/>
                <a:cs typeface="Times New Roman" pitchFamily="-112" charset="0"/>
              </a:rPr>
              <a:t>με γωνία ανάλογη της απόστασης από το κέντρο του (ισοδύναμο με τον </a:t>
            </a:r>
            <a:r>
              <a:rPr lang="el-GR" sz="2000" b="1" dirty="0">
                <a:ea typeface="Times New Roman" pitchFamily="-112" charset="0"/>
                <a:cs typeface="Times New Roman" pitchFamily="-112" charset="0"/>
              </a:rPr>
              <a:t>εστιακό φακό </a:t>
            </a:r>
            <a:r>
              <a:rPr lang="el-GR" sz="2000" dirty="0">
                <a:ea typeface="Times New Roman" pitchFamily="-112" charset="0"/>
                <a:cs typeface="Times New Roman" pitchFamily="-112" charset="0"/>
              </a:rPr>
              <a:t>στην οπτική) παρέχει εστίαση</a:t>
            </a:r>
            <a:endParaRPr lang="en-GB" sz="2000" dirty="0">
              <a:ea typeface="Times New Roman" pitchFamily="-112" charset="0"/>
              <a:cs typeface="Times New Roman" pitchFamily="-112" charset="0"/>
            </a:endParaRPr>
          </a:p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el-GR" sz="2000" dirty="0">
                <a:ea typeface="Times New Roman" pitchFamily="-112" charset="0"/>
                <a:cs typeface="Times New Roman" pitchFamily="-112" charset="0"/>
              </a:rPr>
              <a:t>Η </a:t>
            </a:r>
            <a:r>
              <a:rPr lang="el-GR" sz="2000" b="1" dirty="0">
                <a:ea typeface="Times New Roman" pitchFamily="-112" charset="0"/>
                <a:cs typeface="Times New Roman" pitchFamily="-112" charset="0"/>
              </a:rPr>
              <a:t>γωνία εκτροπής </a:t>
            </a:r>
            <a:r>
              <a:rPr lang="el-GR" sz="2000" dirty="0">
                <a:ea typeface="Times New Roman" pitchFamily="-112" charset="0"/>
                <a:cs typeface="Times New Roman" pitchFamily="-112" charset="0"/>
              </a:rPr>
              <a:t>ορίζεται ως</a:t>
            </a:r>
            <a:r>
              <a:rPr lang="en-US" sz="2000" dirty="0">
                <a:ea typeface="Times New Roman" pitchFamily="-112" charset="0"/>
                <a:cs typeface="Times New Roman" pitchFamily="-112" charset="0"/>
              </a:rPr>
              <a:t>	</a:t>
            </a:r>
            <a:r>
              <a:rPr lang="el-GR" sz="2000" dirty="0">
                <a:ea typeface="Times New Roman" pitchFamily="-112" charset="0"/>
                <a:cs typeface="Times New Roman" pitchFamily="-112" charset="0"/>
              </a:rPr>
              <a:t> </a:t>
            </a:r>
            <a:r>
              <a:rPr lang="en-GB" sz="2000" dirty="0">
                <a:ea typeface="Times New Roman" pitchFamily="-112" charset="0"/>
                <a:cs typeface="Times New Roman" pitchFamily="-112" charset="0"/>
              </a:rPr>
              <a:t>     ,</a:t>
            </a:r>
            <a:r>
              <a:rPr lang="el-GR" sz="2000" dirty="0">
                <a:ea typeface="Times New Roman" pitchFamily="-112" charset="0"/>
                <a:cs typeface="Times New Roman" pitchFamily="-112" charset="0"/>
              </a:rPr>
              <a:t> για φακό με </a:t>
            </a:r>
            <a:r>
              <a:rPr lang="el-GR" sz="2000" b="1" dirty="0">
                <a:ea typeface="Times New Roman" pitchFamily="-112" charset="0"/>
                <a:cs typeface="Times New Roman" pitchFamily="-112" charset="0"/>
              </a:rPr>
              <a:t>εστιακό</a:t>
            </a:r>
            <a:r>
              <a:rPr lang="el-GR" sz="2000" dirty="0">
                <a:ea typeface="Times New Roman" pitchFamily="-112" charset="0"/>
                <a:cs typeface="Times New Roman" pitchFamily="-112" charset="0"/>
              </a:rPr>
              <a:t> </a:t>
            </a:r>
            <a:r>
              <a:rPr lang="el-GR" sz="2000" b="1" dirty="0">
                <a:ea typeface="Times New Roman" pitchFamily="-112" charset="0"/>
                <a:cs typeface="Times New Roman" pitchFamily="-112" charset="0"/>
              </a:rPr>
              <a:t>μήκος </a:t>
            </a:r>
            <a:r>
              <a:rPr lang="en-GB" sz="2000" i="1" dirty="0">
                <a:latin typeface="Bookman Old Style" pitchFamily="-112" charset="0"/>
                <a:ea typeface="Times New Roman" pitchFamily="-112" charset="0"/>
                <a:cs typeface="Times New Roman" pitchFamily="-112" charset="0"/>
              </a:rPr>
              <a:t>f</a:t>
            </a:r>
            <a:r>
              <a:rPr lang="el-GR" sz="2000" dirty="0">
                <a:ea typeface="Times New Roman" pitchFamily="-112" charset="0"/>
                <a:cs typeface="Times New Roman" pitchFamily="-112" charset="0"/>
              </a:rPr>
              <a:t>  και μικρή </a:t>
            </a:r>
            <a:r>
              <a:rPr lang="el-GR" sz="2000" b="1" dirty="0">
                <a:ea typeface="Times New Roman" pitchFamily="-112" charset="0"/>
                <a:cs typeface="Times New Roman" pitchFamily="-112" charset="0"/>
              </a:rPr>
              <a:t>μετατόπιση</a:t>
            </a:r>
            <a:r>
              <a:rPr lang="el-GR" sz="2000" dirty="0">
                <a:ea typeface="Times New Roman" pitchFamily="-112" charset="0"/>
                <a:cs typeface="Times New Roman" pitchFamily="-112" charset="0"/>
              </a:rPr>
              <a:t> </a:t>
            </a:r>
            <a:r>
              <a:rPr lang="en-GB" sz="2000" i="1" dirty="0" err="1">
                <a:latin typeface="Bookman Old Style" pitchFamily="-112" charset="0"/>
                <a:ea typeface="Times New Roman" pitchFamily="-112" charset="0"/>
                <a:cs typeface="Times New Roman" pitchFamily="-112" charset="0"/>
              </a:rPr>
              <a:t>y</a:t>
            </a:r>
            <a:r>
              <a:rPr lang="en-GB" sz="2000" dirty="0">
                <a:ea typeface="Times New Roman" pitchFamily="-112" charset="0"/>
                <a:cs typeface="Times New Roman" pitchFamily="-112" charset="0"/>
              </a:rPr>
              <a:t>.</a:t>
            </a:r>
          </a:p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el-GR" sz="2000" b="1" dirty="0">
                <a:ea typeface="Times New Roman" pitchFamily="-112" charset="0"/>
                <a:cs typeface="Times New Roman" pitchFamily="-112" charset="0"/>
              </a:rPr>
              <a:t>Μαγνητικό στοιχείο μήκους </a:t>
            </a:r>
            <a:r>
              <a:rPr lang="en-GB" sz="2000" i="1" dirty="0">
                <a:ea typeface="Times New Roman" pitchFamily="-112" charset="0"/>
                <a:cs typeface="Times New Roman" pitchFamily="-112" charset="0"/>
              </a:rPr>
              <a:t>l</a:t>
            </a:r>
            <a:r>
              <a:rPr lang="en-GB" sz="2000" b="1" i="1" dirty="0">
                <a:ea typeface="Times New Roman" pitchFamily="-112" charset="0"/>
                <a:cs typeface="Times New Roman" pitchFamily="-112" charset="0"/>
              </a:rPr>
              <a:t> </a:t>
            </a:r>
            <a:r>
              <a:rPr lang="el-GR" sz="2000" dirty="0">
                <a:ea typeface="Times New Roman" pitchFamily="-112" charset="0"/>
                <a:cs typeface="Times New Roman" pitchFamily="-112" charset="0"/>
              </a:rPr>
              <a:t>και </a:t>
            </a:r>
            <a:r>
              <a:rPr lang="el-GR" sz="2000" b="1" dirty="0">
                <a:ea typeface="Times New Roman" pitchFamily="-112" charset="0"/>
                <a:cs typeface="Times New Roman" pitchFamily="-112" charset="0"/>
              </a:rPr>
              <a:t>απόκλισης</a:t>
            </a:r>
            <a:r>
              <a:rPr lang="el-GR" sz="2000" dirty="0">
                <a:ea typeface="Times New Roman" pitchFamily="-112" charset="0"/>
                <a:cs typeface="Times New Roman" pitchFamily="-112" charset="0"/>
              </a:rPr>
              <a:t> </a:t>
            </a:r>
            <a:r>
              <a:rPr lang="en-GB" sz="2000" i="1" dirty="0" err="1">
                <a:latin typeface="Bookman Old Style" pitchFamily="-112" charset="0"/>
                <a:ea typeface="Times New Roman" pitchFamily="-112" charset="0"/>
                <a:cs typeface="Times New Roman" pitchFamily="-112" charset="0"/>
              </a:rPr>
              <a:t>g</a:t>
            </a:r>
            <a:r>
              <a:rPr lang="el-GR" sz="2000" dirty="0">
                <a:ea typeface="Times New Roman" pitchFamily="-112" charset="0"/>
                <a:cs typeface="Times New Roman" pitchFamily="-112" charset="0"/>
              </a:rPr>
              <a:t> αποδίδει </a:t>
            </a:r>
            <a:r>
              <a:rPr lang="el-GR" sz="2000" b="1" dirty="0">
                <a:ea typeface="Times New Roman" pitchFamily="-112" charset="0"/>
                <a:cs typeface="Times New Roman" pitchFamily="-112" charset="0"/>
              </a:rPr>
              <a:t>πεδίο</a:t>
            </a:r>
            <a:r>
              <a:rPr lang="el-GR" sz="2000" dirty="0">
                <a:ea typeface="Times New Roman" pitchFamily="-112" charset="0"/>
                <a:cs typeface="Times New Roman" pitchFamily="-112" charset="0"/>
              </a:rPr>
              <a:t> </a:t>
            </a:r>
            <a:r>
              <a:rPr lang="en-US" sz="2000" dirty="0">
                <a:ea typeface="Times New Roman" pitchFamily="-112" charset="0"/>
                <a:cs typeface="Times New Roman" pitchFamily="-112" charset="0"/>
              </a:rPr>
              <a:t>	    </a:t>
            </a:r>
            <a:r>
              <a:rPr lang="el-GR" sz="2000" dirty="0">
                <a:ea typeface="Times New Roman" pitchFamily="-112" charset="0"/>
                <a:cs typeface="Times New Roman" pitchFamily="-112" charset="0"/>
              </a:rPr>
              <a:t> </a:t>
            </a:r>
            <a:r>
              <a:rPr lang="en-US" sz="2000" dirty="0">
                <a:ea typeface="Times New Roman" pitchFamily="-112" charset="0"/>
                <a:cs typeface="Times New Roman" pitchFamily="-112" charset="0"/>
              </a:rPr>
              <a:t>,  </a:t>
            </a:r>
            <a:r>
              <a:rPr lang="el-GR" sz="2000" dirty="0">
                <a:ea typeface="Times New Roman" pitchFamily="-112" charset="0"/>
                <a:cs typeface="Times New Roman" pitchFamily="-112" charset="0"/>
              </a:rPr>
              <a:t>έτσι ώστε η γωνία εκτροπής να είναι</a:t>
            </a:r>
            <a:endParaRPr lang="en-GB" sz="2000" dirty="0">
              <a:ea typeface="Times New Roman" pitchFamily="-112" charset="0"/>
              <a:cs typeface="Times New Roman" pitchFamily="-112" charset="0"/>
            </a:endParaRPr>
          </a:p>
        </p:txBody>
      </p:sp>
      <p:sp>
        <p:nvSpPr>
          <p:cNvPr id="64515" name="Rectangle 1027"/>
          <p:cNvSpPr>
            <a:spLocks noGrp="1" noChangeArrowheads="1"/>
          </p:cNvSpPr>
          <p:nvPr>
            <p:ph type="title"/>
          </p:nvPr>
        </p:nvSpPr>
        <p:spPr>
          <a:xfrm>
            <a:off x="755576" y="0"/>
            <a:ext cx="5569024" cy="614363"/>
          </a:xfrm>
        </p:spPr>
        <p:txBody>
          <a:bodyPr/>
          <a:lstStyle/>
          <a:p>
            <a:r>
              <a:rPr lang="el-GR" dirty="0"/>
              <a:t>Στοιχεία εστίασης</a:t>
            </a:r>
            <a:endParaRPr lang="en-US" dirty="0"/>
          </a:p>
        </p:txBody>
      </p:sp>
      <p:pic>
        <p:nvPicPr>
          <p:cNvPr id="64516" name="Picture 1028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0"/>
          <a:srcRect/>
          <a:stretch>
            <a:fillRect/>
          </a:stretch>
        </p:blipFill>
        <p:spPr bwMode="auto">
          <a:xfrm>
            <a:off x="4255765" y="1589237"/>
            <a:ext cx="901700" cy="541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517" name="Rectangle 1029"/>
          <p:cNvSpPr>
            <a:spLocks noChangeArrowheads="1"/>
          </p:cNvSpPr>
          <p:nvPr/>
        </p:nvSpPr>
        <p:spPr bwMode="auto">
          <a:xfrm>
            <a:off x="228600" y="3048000"/>
            <a:ext cx="4038600" cy="3570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285750" indent="-285750" algn="l">
              <a:spcBef>
                <a:spcPct val="50000"/>
              </a:spcBef>
              <a:buSzPct val="110000"/>
              <a:buFont typeface="Arial" panose="020B0604020202020204" pitchFamily="34" charset="0"/>
              <a:buChar char="•"/>
            </a:pPr>
            <a:endParaRPr lang="en-GB" sz="1800" dirty="0">
              <a:ea typeface="Times New Roman" pitchFamily="-112" charset="0"/>
              <a:cs typeface="Times New Roman" pitchFamily="-112" charset="0"/>
            </a:endParaRPr>
          </a:p>
          <a:p>
            <a:pPr marL="342900" indent="-342900" algn="l">
              <a:spcBef>
                <a:spcPct val="50000"/>
              </a:spcBef>
              <a:buSzPct val="110000"/>
              <a:buFont typeface="Arial" panose="020B0604020202020204" pitchFamily="34" charset="0"/>
              <a:buChar char="•"/>
            </a:pPr>
            <a:r>
              <a:rPr lang="el-GR" sz="2000" dirty="0">
                <a:ea typeface="Times New Roman" pitchFamily="-112" charset="0"/>
                <a:cs typeface="Times New Roman" pitchFamily="-112" charset="0"/>
              </a:rPr>
              <a:t>Η </a:t>
            </a:r>
            <a:r>
              <a:rPr lang="el-GR" sz="2000" b="1" dirty="0">
                <a:ea typeface="Times New Roman" pitchFamily="-112" charset="0"/>
                <a:cs typeface="Times New Roman" pitchFamily="-112" charset="0"/>
              </a:rPr>
              <a:t>κανονικοποιημένη εστιακή ισχύς</a:t>
            </a:r>
            <a:r>
              <a:rPr lang="el-GR" sz="2000" dirty="0">
                <a:ea typeface="Times New Roman" pitchFamily="-112" charset="0"/>
                <a:cs typeface="Times New Roman" pitchFamily="-112" charset="0"/>
              </a:rPr>
              <a:t> ορίζεται ως</a:t>
            </a:r>
            <a:endParaRPr lang="en-GB" sz="2000" dirty="0">
              <a:ea typeface="Times New Roman" pitchFamily="-112" charset="0"/>
              <a:cs typeface="Times New Roman" pitchFamily="-112" charset="0"/>
            </a:endParaRPr>
          </a:p>
          <a:p>
            <a:pPr marL="342900" indent="-342900" algn="l">
              <a:spcBef>
                <a:spcPct val="50000"/>
              </a:spcBef>
              <a:buSzPct val="110000"/>
              <a:buFont typeface="Arial" panose="020B0604020202020204" pitchFamily="34" charset="0"/>
              <a:buChar char="•"/>
            </a:pPr>
            <a:endParaRPr lang="en-GB" sz="2000" dirty="0">
              <a:ea typeface="Times New Roman" pitchFamily="-112" charset="0"/>
              <a:cs typeface="Times New Roman" pitchFamily="-112" charset="0"/>
            </a:endParaRPr>
          </a:p>
          <a:p>
            <a:pPr marL="342900" indent="-342900" algn="l">
              <a:spcBef>
                <a:spcPct val="50000"/>
              </a:spcBef>
              <a:buSzPct val="110000"/>
              <a:buFont typeface="Arial" panose="020B0604020202020204" pitchFamily="34" charset="0"/>
              <a:buChar char="•"/>
            </a:pPr>
            <a:r>
              <a:rPr lang="el-GR" sz="2000" dirty="0">
                <a:ea typeface="Times New Roman" pitchFamily="-112" charset="0"/>
                <a:cs typeface="Times New Roman" pitchFamily="-112" charset="0"/>
              </a:rPr>
              <a:t>Σε πιο </a:t>
            </a:r>
            <a:r>
              <a:rPr lang="el-GR" sz="2000" b="1" dirty="0">
                <a:ea typeface="Times New Roman" pitchFamily="-112" charset="0"/>
                <a:cs typeface="Times New Roman" pitchFamily="-112" charset="0"/>
              </a:rPr>
              <a:t>πρακτικές μονάδες</a:t>
            </a:r>
            <a:endParaRPr lang="en-GB" sz="2000" b="1" dirty="0">
              <a:ea typeface="Times New Roman" pitchFamily="-112" charset="0"/>
              <a:cs typeface="Times New Roman" pitchFamily="-112" charset="0"/>
            </a:endParaRPr>
          </a:p>
          <a:p>
            <a:pPr marL="342900" indent="-342900" algn="l">
              <a:lnSpc>
                <a:spcPct val="150000"/>
              </a:lnSpc>
              <a:spcBef>
                <a:spcPct val="50000"/>
              </a:spcBef>
              <a:buSzPct val="110000"/>
              <a:buFont typeface="Arial" panose="020B0604020202020204" pitchFamily="34" charset="0"/>
              <a:buChar char="•"/>
            </a:pPr>
            <a:endParaRPr dirty="0"/>
          </a:p>
          <a:p>
            <a:pPr marL="342900" indent="-342900" algn="l">
              <a:spcBef>
                <a:spcPct val="50000"/>
              </a:spcBef>
              <a:buSzPct val="110000"/>
              <a:buFont typeface="Arial" panose="020B0604020202020204" pitchFamily="34" charset="0"/>
              <a:buChar char="•"/>
            </a:pPr>
            <a:r>
              <a:rPr lang="el-GR" sz="2000" dirty="0">
                <a:ea typeface="Times New Roman" pitchFamily="-112" charset="0"/>
                <a:cs typeface="Times New Roman" pitchFamily="-112" charset="0"/>
              </a:rPr>
              <a:t>Το </a:t>
            </a:r>
            <a:r>
              <a:rPr lang="el-GR" sz="2000" b="1" dirty="0">
                <a:ea typeface="Times New Roman" pitchFamily="-112" charset="0"/>
                <a:cs typeface="Times New Roman" pitchFamily="-112" charset="0"/>
              </a:rPr>
              <a:t>εστιακό μήκος </a:t>
            </a:r>
            <a:r>
              <a:rPr lang="el-GR" sz="2000" dirty="0">
                <a:ea typeface="Times New Roman" pitchFamily="-112" charset="0"/>
                <a:cs typeface="Times New Roman" pitchFamily="-112" charset="0"/>
              </a:rPr>
              <a:t>είναι               </a:t>
            </a:r>
            <a:r>
              <a:rPr lang="en-US" sz="2000" dirty="0">
                <a:ea typeface="Times New Roman" pitchFamily="-112" charset="0"/>
                <a:cs typeface="Times New Roman" pitchFamily="-112" charset="0"/>
              </a:rPr>
              <a:t>  </a:t>
            </a:r>
            <a:r>
              <a:rPr lang="el-GR" sz="2000" dirty="0">
                <a:ea typeface="Times New Roman" pitchFamily="-112" charset="0"/>
                <a:cs typeface="Times New Roman" pitchFamily="-112" charset="0"/>
              </a:rPr>
              <a:t>και η γωνία εκτροπής</a:t>
            </a:r>
            <a:endParaRPr lang="en-US" sz="2000" dirty="0">
              <a:ea typeface="Times New Roman" pitchFamily="-112" charset="0"/>
              <a:cs typeface="Times New Roman" pitchFamily="-112" charset="0"/>
            </a:endParaRPr>
          </a:p>
        </p:txBody>
      </p:sp>
      <p:pic>
        <p:nvPicPr>
          <p:cNvPr id="64518" name="Picture 1030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1"/>
          <a:srcRect/>
          <a:stretch>
            <a:fillRect/>
          </a:stretch>
        </p:blipFill>
        <p:spPr bwMode="auto">
          <a:xfrm>
            <a:off x="1752600" y="4200525"/>
            <a:ext cx="1000125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9" name="Picture 1031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2"/>
          <a:srcRect/>
          <a:stretch>
            <a:fillRect/>
          </a:stretch>
        </p:blipFill>
        <p:spPr bwMode="auto">
          <a:xfrm>
            <a:off x="3516312" y="5949280"/>
            <a:ext cx="1055688" cy="309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20" name="Picture 1032" descr="txp_fi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3"/>
          <a:srcRect/>
          <a:stretch>
            <a:fillRect/>
          </a:stretch>
        </p:blipFill>
        <p:spPr bwMode="auto">
          <a:xfrm>
            <a:off x="3208343" y="6306470"/>
            <a:ext cx="1236663" cy="25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21" name="Picture 1033" descr="txp_fig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4"/>
          <a:srcRect/>
          <a:stretch>
            <a:fillRect/>
          </a:stretch>
        </p:blipFill>
        <p:spPr bwMode="auto">
          <a:xfrm>
            <a:off x="7668344" y="2366597"/>
            <a:ext cx="1143000" cy="309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22" name="Picture 1034" descr="txp_fig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5"/>
          <a:srcRect/>
          <a:stretch>
            <a:fillRect/>
          </a:stretch>
        </p:blipFill>
        <p:spPr bwMode="auto">
          <a:xfrm>
            <a:off x="831850" y="5153025"/>
            <a:ext cx="3228975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035"/>
          <p:cNvGrpSpPr>
            <a:grpSpLocks/>
          </p:cNvGrpSpPr>
          <p:nvPr/>
        </p:nvGrpSpPr>
        <p:grpSpPr bwMode="auto">
          <a:xfrm>
            <a:off x="3657600" y="3505200"/>
            <a:ext cx="5486400" cy="3309938"/>
            <a:chOff x="2352" y="1968"/>
            <a:chExt cx="3408" cy="2085"/>
          </a:xfrm>
        </p:grpSpPr>
        <p:grpSp>
          <p:nvGrpSpPr>
            <p:cNvPr id="3" name="Group 1036"/>
            <p:cNvGrpSpPr>
              <a:grpSpLocks/>
            </p:cNvGrpSpPr>
            <p:nvPr/>
          </p:nvGrpSpPr>
          <p:grpSpPr bwMode="auto">
            <a:xfrm>
              <a:off x="2894" y="2062"/>
              <a:ext cx="2866" cy="1512"/>
              <a:chOff x="3168" y="2976"/>
              <a:chExt cx="2592" cy="1248"/>
            </a:xfrm>
          </p:grpSpPr>
          <p:grpSp>
            <p:nvGrpSpPr>
              <p:cNvPr id="4" name="Group 1037"/>
              <p:cNvGrpSpPr>
                <a:grpSpLocks/>
              </p:cNvGrpSpPr>
              <p:nvPr/>
            </p:nvGrpSpPr>
            <p:grpSpPr bwMode="auto">
              <a:xfrm>
                <a:off x="3168" y="2976"/>
                <a:ext cx="2592" cy="1248"/>
                <a:chOff x="3168" y="2976"/>
                <a:chExt cx="2592" cy="1248"/>
              </a:xfrm>
            </p:grpSpPr>
            <p:sp>
              <p:nvSpPr>
                <p:cNvPr id="64541" name="Arc 1038"/>
                <p:cNvSpPr>
                  <a:spLocks/>
                </p:cNvSpPr>
                <p:nvPr/>
              </p:nvSpPr>
              <p:spPr bwMode="auto">
                <a:xfrm flipH="1">
                  <a:off x="3792" y="2976"/>
                  <a:ext cx="384" cy="1248"/>
                </a:xfrm>
                <a:custGeom>
                  <a:avLst/>
                  <a:gdLst>
                    <a:gd name="T0" fmla="*/ 192 w 43200"/>
                    <a:gd name="T1" fmla="*/ 0 h 43200"/>
                    <a:gd name="T2" fmla="*/ 179 w 43200"/>
                    <a:gd name="T3" fmla="*/ 2 h 43200"/>
                    <a:gd name="T4" fmla="*/ 192 w 43200"/>
                    <a:gd name="T5" fmla="*/ 624 h 43200"/>
                    <a:gd name="T6" fmla="*/ 0 60000 65536"/>
                    <a:gd name="T7" fmla="*/ 0 60000 65536"/>
                    <a:gd name="T8" fmla="*/ 0 60000 65536"/>
                    <a:gd name="T9" fmla="*/ 0 w 43200"/>
                    <a:gd name="T10" fmla="*/ 0 h 43200"/>
                    <a:gd name="T11" fmla="*/ 43200 w 43200"/>
                    <a:gd name="T12" fmla="*/ 43200 h 432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43200" h="43200" fill="none" extrusionOk="0">
                      <a:moveTo>
                        <a:pt x="21599" y="0"/>
                      </a:moveTo>
                      <a:cubicBezTo>
                        <a:pt x="33529" y="0"/>
                        <a:pt x="43200" y="9670"/>
                        <a:pt x="43200" y="21600"/>
                      </a:cubicBezTo>
                      <a:cubicBezTo>
                        <a:pt x="43200" y="33529"/>
                        <a:pt x="33529" y="43200"/>
                        <a:pt x="21600" y="43200"/>
                      </a:cubicBezTo>
                      <a:cubicBezTo>
                        <a:pt x="9670" y="43200"/>
                        <a:pt x="0" y="33529"/>
                        <a:pt x="0" y="21600"/>
                      </a:cubicBezTo>
                      <a:cubicBezTo>
                        <a:pt x="-1" y="10250"/>
                        <a:pt x="8783" y="836"/>
                        <a:pt x="20105" y="51"/>
                      </a:cubicBezTo>
                    </a:path>
                    <a:path w="43200" h="43200" stroke="0" extrusionOk="0">
                      <a:moveTo>
                        <a:pt x="21599" y="0"/>
                      </a:moveTo>
                      <a:cubicBezTo>
                        <a:pt x="33529" y="0"/>
                        <a:pt x="43200" y="9670"/>
                        <a:pt x="43200" y="21600"/>
                      </a:cubicBezTo>
                      <a:cubicBezTo>
                        <a:pt x="43200" y="33529"/>
                        <a:pt x="33529" y="43200"/>
                        <a:pt x="21600" y="43200"/>
                      </a:cubicBezTo>
                      <a:cubicBezTo>
                        <a:pt x="9670" y="43200"/>
                        <a:pt x="0" y="33529"/>
                        <a:pt x="0" y="21600"/>
                      </a:cubicBezTo>
                      <a:cubicBezTo>
                        <a:pt x="-1" y="10250"/>
                        <a:pt x="8783" y="836"/>
                        <a:pt x="20105" y="51"/>
                      </a:cubicBezTo>
                      <a:lnTo>
                        <a:pt x="21600" y="21600"/>
                      </a:lnTo>
                      <a:close/>
                    </a:path>
                  </a:pathLst>
                </a:custGeom>
                <a:noFill/>
                <a:ln w="25400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grpSp>
              <p:nvGrpSpPr>
                <p:cNvPr id="5" name="Group 1039"/>
                <p:cNvGrpSpPr>
                  <a:grpSpLocks/>
                </p:cNvGrpSpPr>
                <p:nvPr/>
              </p:nvGrpSpPr>
              <p:grpSpPr bwMode="auto">
                <a:xfrm>
                  <a:off x="3168" y="3072"/>
                  <a:ext cx="2592" cy="1008"/>
                  <a:chOff x="2832" y="3168"/>
                  <a:chExt cx="2304" cy="768"/>
                </a:xfrm>
              </p:grpSpPr>
              <p:sp>
                <p:nvSpPr>
                  <p:cNvPr id="64543" name="Line 1040"/>
                  <p:cNvSpPr>
                    <a:spLocks noChangeShapeType="1"/>
                  </p:cNvSpPr>
                  <p:nvPr/>
                </p:nvSpPr>
                <p:spPr bwMode="auto">
                  <a:xfrm>
                    <a:off x="2832" y="3168"/>
                    <a:ext cx="720" cy="0"/>
                  </a:xfrm>
                  <a:prstGeom prst="line">
                    <a:avLst/>
                  </a:prstGeom>
                  <a:noFill/>
                  <a:ln w="25400">
                    <a:solidFill>
                      <a:schemeClr val="tx1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4544" name="Line 1041"/>
                  <p:cNvSpPr>
                    <a:spLocks noChangeShapeType="1"/>
                  </p:cNvSpPr>
                  <p:nvPr/>
                </p:nvSpPr>
                <p:spPr bwMode="auto">
                  <a:xfrm>
                    <a:off x="3552" y="3168"/>
                    <a:ext cx="1440" cy="624"/>
                  </a:xfrm>
                  <a:prstGeom prst="line">
                    <a:avLst/>
                  </a:prstGeom>
                  <a:noFill/>
                  <a:ln w="25400">
                    <a:solidFill>
                      <a:schemeClr val="tx1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4545" name="Line 1042"/>
                  <p:cNvSpPr>
                    <a:spLocks noChangeShapeType="1"/>
                  </p:cNvSpPr>
                  <p:nvPr/>
                </p:nvSpPr>
                <p:spPr bwMode="auto">
                  <a:xfrm>
                    <a:off x="2832" y="3264"/>
                    <a:ext cx="720" cy="0"/>
                  </a:xfrm>
                  <a:prstGeom prst="line">
                    <a:avLst/>
                  </a:prstGeom>
                  <a:noFill/>
                  <a:ln w="25400">
                    <a:solidFill>
                      <a:schemeClr val="tx1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4546" name="Line 1043"/>
                  <p:cNvSpPr>
                    <a:spLocks noChangeShapeType="1"/>
                  </p:cNvSpPr>
                  <p:nvPr/>
                </p:nvSpPr>
                <p:spPr bwMode="auto">
                  <a:xfrm>
                    <a:off x="3552" y="3264"/>
                    <a:ext cx="1440" cy="480"/>
                  </a:xfrm>
                  <a:prstGeom prst="line">
                    <a:avLst/>
                  </a:prstGeom>
                  <a:noFill/>
                  <a:ln w="25400">
                    <a:solidFill>
                      <a:schemeClr val="tx1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4547" name="Line 1044"/>
                  <p:cNvSpPr>
                    <a:spLocks noChangeShapeType="1"/>
                  </p:cNvSpPr>
                  <p:nvPr/>
                </p:nvSpPr>
                <p:spPr bwMode="auto">
                  <a:xfrm>
                    <a:off x="2832" y="3360"/>
                    <a:ext cx="720" cy="0"/>
                  </a:xfrm>
                  <a:prstGeom prst="line">
                    <a:avLst/>
                  </a:prstGeom>
                  <a:noFill/>
                  <a:ln w="25400">
                    <a:solidFill>
                      <a:schemeClr val="tx1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4548" name="Line 1045"/>
                  <p:cNvSpPr>
                    <a:spLocks noChangeShapeType="1"/>
                  </p:cNvSpPr>
                  <p:nvPr/>
                </p:nvSpPr>
                <p:spPr bwMode="auto">
                  <a:xfrm>
                    <a:off x="2832" y="3456"/>
                    <a:ext cx="720" cy="0"/>
                  </a:xfrm>
                  <a:prstGeom prst="line">
                    <a:avLst/>
                  </a:prstGeom>
                  <a:noFill/>
                  <a:ln w="25400">
                    <a:solidFill>
                      <a:schemeClr val="tx1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4549" name="Line 1046"/>
                  <p:cNvSpPr>
                    <a:spLocks noChangeShapeType="1"/>
                  </p:cNvSpPr>
                  <p:nvPr/>
                </p:nvSpPr>
                <p:spPr bwMode="auto">
                  <a:xfrm>
                    <a:off x="3552" y="3360"/>
                    <a:ext cx="1488" cy="336"/>
                  </a:xfrm>
                  <a:prstGeom prst="line">
                    <a:avLst/>
                  </a:prstGeom>
                  <a:noFill/>
                  <a:ln w="25400">
                    <a:solidFill>
                      <a:schemeClr val="tx1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4550" name="Line 1047"/>
                  <p:cNvSpPr>
                    <a:spLocks noChangeShapeType="1"/>
                  </p:cNvSpPr>
                  <p:nvPr/>
                </p:nvSpPr>
                <p:spPr bwMode="auto">
                  <a:xfrm>
                    <a:off x="2832" y="3648"/>
                    <a:ext cx="720" cy="0"/>
                  </a:xfrm>
                  <a:prstGeom prst="line">
                    <a:avLst/>
                  </a:prstGeom>
                  <a:noFill/>
                  <a:ln w="25400">
                    <a:solidFill>
                      <a:schemeClr val="tx1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4551" name="Line 1048"/>
                  <p:cNvSpPr>
                    <a:spLocks noChangeShapeType="1"/>
                  </p:cNvSpPr>
                  <p:nvPr/>
                </p:nvSpPr>
                <p:spPr bwMode="auto">
                  <a:xfrm>
                    <a:off x="2832" y="3744"/>
                    <a:ext cx="720" cy="0"/>
                  </a:xfrm>
                  <a:prstGeom prst="line">
                    <a:avLst/>
                  </a:prstGeom>
                  <a:noFill/>
                  <a:ln w="25400">
                    <a:solidFill>
                      <a:schemeClr val="tx1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4552" name="Line 1049"/>
                  <p:cNvSpPr>
                    <a:spLocks noChangeShapeType="1"/>
                  </p:cNvSpPr>
                  <p:nvPr/>
                </p:nvSpPr>
                <p:spPr bwMode="auto">
                  <a:xfrm>
                    <a:off x="2832" y="3840"/>
                    <a:ext cx="720" cy="0"/>
                  </a:xfrm>
                  <a:prstGeom prst="line">
                    <a:avLst/>
                  </a:prstGeom>
                  <a:noFill/>
                  <a:ln w="25400">
                    <a:solidFill>
                      <a:schemeClr val="tx1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4553" name="Line 1050"/>
                  <p:cNvSpPr>
                    <a:spLocks noChangeShapeType="1"/>
                  </p:cNvSpPr>
                  <p:nvPr/>
                </p:nvSpPr>
                <p:spPr bwMode="auto">
                  <a:xfrm>
                    <a:off x="2832" y="3936"/>
                    <a:ext cx="720" cy="0"/>
                  </a:xfrm>
                  <a:prstGeom prst="line">
                    <a:avLst/>
                  </a:prstGeom>
                  <a:noFill/>
                  <a:ln w="25400">
                    <a:solidFill>
                      <a:schemeClr val="tx1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4554" name="Line 1051"/>
                  <p:cNvSpPr>
                    <a:spLocks noChangeShapeType="1"/>
                  </p:cNvSpPr>
                  <p:nvPr/>
                </p:nvSpPr>
                <p:spPr bwMode="auto">
                  <a:xfrm>
                    <a:off x="3552" y="3456"/>
                    <a:ext cx="1536" cy="192"/>
                  </a:xfrm>
                  <a:prstGeom prst="line">
                    <a:avLst/>
                  </a:prstGeom>
                  <a:noFill/>
                  <a:ln w="25400">
                    <a:solidFill>
                      <a:schemeClr val="tx1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4555" name="Line 1052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552" y="3504"/>
                    <a:ext cx="1584" cy="144"/>
                  </a:xfrm>
                  <a:prstGeom prst="line">
                    <a:avLst/>
                  </a:prstGeom>
                  <a:noFill/>
                  <a:ln w="25400">
                    <a:solidFill>
                      <a:schemeClr val="tx1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4556" name="Line 1053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552" y="3456"/>
                    <a:ext cx="1488" cy="288"/>
                  </a:xfrm>
                  <a:prstGeom prst="line">
                    <a:avLst/>
                  </a:prstGeom>
                  <a:noFill/>
                  <a:ln w="25400">
                    <a:solidFill>
                      <a:schemeClr val="tx1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4557" name="Line 1054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552" y="3408"/>
                    <a:ext cx="1440" cy="432"/>
                  </a:xfrm>
                  <a:prstGeom prst="line">
                    <a:avLst/>
                  </a:prstGeom>
                  <a:noFill/>
                  <a:ln w="25400">
                    <a:solidFill>
                      <a:schemeClr val="tx1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4558" name="Line 1055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552" y="3360"/>
                    <a:ext cx="1440" cy="576"/>
                  </a:xfrm>
                  <a:prstGeom prst="line">
                    <a:avLst/>
                  </a:prstGeom>
                  <a:noFill/>
                  <a:ln w="25400">
                    <a:solidFill>
                      <a:schemeClr val="tx1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64540" name="Line 1056"/>
              <p:cNvSpPr>
                <a:spLocks noChangeShapeType="1"/>
              </p:cNvSpPr>
              <p:nvPr/>
            </p:nvSpPr>
            <p:spPr bwMode="auto">
              <a:xfrm flipH="1">
                <a:off x="3168" y="3600"/>
                <a:ext cx="2544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prstDash val="sysDot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64530" name="AutoShape 1057"/>
            <p:cNvSpPr>
              <a:spLocks/>
            </p:cNvSpPr>
            <p:nvPr/>
          </p:nvSpPr>
          <p:spPr bwMode="auto">
            <a:xfrm>
              <a:off x="2584" y="2157"/>
              <a:ext cx="233" cy="661"/>
            </a:xfrm>
            <a:prstGeom prst="leftBrace">
              <a:avLst>
                <a:gd name="adj1" fmla="val 23641"/>
                <a:gd name="adj2" fmla="val 50000"/>
              </a:avLst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531" name="Rectangle 1058"/>
            <p:cNvSpPr>
              <a:spLocks noChangeArrowheads="1"/>
            </p:cNvSpPr>
            <p:nvPr/>
          </p:nvSpPr>
          <p:spPr bwMode="auto">
            <a:xfrm>
              <a:off x="2352" y="2346"/>
              <a:ext cx="310" cy="231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buFont typeface="Wingdings" pitchFamily="-112" charset="2"/>
                <a:buNone/>
              </a:pPr>
              <a:r>
                <a:rPr lang="en-US" sz="1800" i="1">
                  <a:latin typeface="Bookman Old Style" pitchFamily="-112" charset="0"/>
                  <a:ea typeface="Times New Roman" pitchFamily="-112" charset="0"/>
                  <a:cs typeface="Times New Roman" pitchFamily="-112" charset="0"/>
                </a:rPr>
                <a:t>y</a:t>
              </a:r>
              <a:endParaRPr lang="en-GB" sz="1800" b="1">
                <a:ea typeface="Times New Roman" pitchFamily="-112" charset="0"/>
                <a:cs typeface="Times New Roman" pitchFamily="-112" charset="0"/>
              </a:endParaRPr>
            </a:p>
          </p:txBody>
        </p:sp>
        <p:sp>
          <p:nvSpPr>
            <p:cNvPr id="64532" name="Line 1059"/>
            <p:cNvSpPr>
              <a:spLocks noChangeShapeType="1"/>
            </p:cNvSpPr>
            <p:nvPr/>
          </p:nvSpPr>
          <p:spPr bwMode="auto">
            <a:xfrm>
              <a:off x="3746" y="2157"/>
              <a:ext cx="697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533" name="Arc 1060"/>
            <p:cNvSpPr>
              <a:spLocks/>
            </p:cNvSpPr>
            <p:nvPr/>
          </p:nvSpPr>
          <p:spPr bwMode="auto">
            <a:xfrm rot="12316664" flipH="1">
              <a:off x="4058" y="2159"/>
              <a:ext cx="77" cy="183"/>
            </a:xfrm>
            <a:custGeom>
              <a:avLst/>
              <a:gdLst>
                <a:gd name="T0" fmla="*/ 19 w 21600"/>
                <a:gd name="T1" fmla="*/ 0 h 42323"/>
                <a:gd name="T2" fmla="*/ 11 w 21600"/>
                <a:gd name="T3" fmla="*/ 183 h 42323"/>
                <a:gd name="T4" fmla="*/ 0 w 21600"/>
                <a:gd name="T5" fmla="*/ 91 h 42323"/>
                <a:gd name="T6" fmla="*/ 0 60000 65536"/>
                <a:gd name="T7" fmla="*/ 0 60000 65536"/>
                <a:gd name="T8" fmla="*/ 0 60000 65536"/>
                <a:gd name="T9" fmla="*/ 0 w 21600"/>
                <a:gd name="T10" fmla="*/ 0 h 42323"/>
                <a:gd name="T11" fmla="*/ 21600 w 21600"/>
                <a:gd name="T12" fmla="*/ 42323 h 4232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42323" fill="none" extrusionOk="0">
                  <a:moveTo>
                    <a:pt x="5203" y="0"/>
                  </a:moveTo>
                  <a:cubicBezTo>
                    <a:pt x="14836" y="2391"/>
                    <a:pt x="21600" y="11039"/>
                    <a:pt x="21600" y="20964"/>
                  </a:cubicBezTo>
                  <a:cubicBezTo>
                    <a:pt x="21600" y="31649"/>
                    <a:pt x="13786" y="40729"/>
                    <a:pt x="3219" y="42322"/>
                  </a:cubicBezTo>
                </a:path>
                <a:path w="21600" h="42323" stroke="0" extrusionOk="0">
                  <a:moveTo>
                    <a:pt x="5203" y="0"/>
                  </a:moveTo>
                  <a:cubicBezTo>
                    <a:pt x="14836" y="2391"/>
                    <a:pt x="21600" y="11039"/>
                    <a:pt x="21600" y="20964"/>
                  </a:cubicBezTo>
                  <a:cubicBezTo>
                    <a:pt x="21600" y="31649"/>
                    <a:pt x="13786" y="40729"/>
                    <a:pt x="3219" y="42322"/>
                  </a:cubicBezTo>
                  <a:lnTo>
                    <a:pt x="0" y="20964"/>
                  </a:lnTo>
                  <a:close/>
                </a:path>
              </a:pathLst>
            </a:custGeom>
            <a:noFill/>
            <a:ln w="25400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534" name="Rectangle 1061"/>
            <p:cNvSpPr>
              <a:spLocks noChangeArrowheads="1"/>
            </p:cNvSpPr>
            <p:nvPr/>
          </p:nvSpPr>
          <p:spPr bwMode="auto">
            <a:xfrm>
              <a:off x="4056" y="2137"/>
              <a:ext cx="310" cy="231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buFont typeface="Wingdings" pitchFamily="-112" charset="2"/>
                <a:buNone/>
              </a:pPr>
              <a:r>
                <a:rPr lang="el-GR" sz="1800" i="1">
                  <a:latin typeface="Lucida Grande" pitchFamily="-112" charset="0"/>
                </a:rPr>
                <a:t>α</a:t>
              </a:r>
              <a:endParaRPr lang="en-GB" sz="1800" b="1" i="1"/>
            </a:p>
          </p:txBody>
        </p:sp>
        <p:sp>
          <p:nvSpPr>
            <p:cNvPr id="64535" name="AutoShape 1062"/>
            <p:cNvSpPr>
              <a:spLocks/>
            </p:cNvSpPr>
            <p:nvPr/>
          </p:nvSpPr>
          <p:spPr bwMode="auto">
            <a:xfrm rot="5419254">
              <a:off x="4123" y="3071"/>
              <a:ext cx="417" cy="1152"/>
            </a:xfrm>
            <a:prstGeom prst="rightBrace">
              <a:avLst>
                <a:gd name="adj1" fmla="val 23022"/>
                <a:gd name="adj2" fmla="val 49435"/>
              </a:avLst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536" name="Line 1063"/>
            <p:cNvSpPr>
              <a:spLocks noChangeShapeType="1"/>
            </p:cNvSpPr>
            <p:nvPr/>
          </p:nvSpPr>
          <p:spPr bwMode="auto">
            <a:xfrm>
              <a:off x="4908" y="2251"/>
              <a:ext cx="0" cy="1134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537" name="Rectangle 1064"/>
            <p:cNvSpPr>
              <a:spLocks noChangeArrowheads="1"/>
            </p:cNvSpPr>
            <p:nvPr/>
          </p:nvSpPr>
          <p:spPr bwMode="auto">
            <a:xfrm>
              <a:off x="4272" y="3822"/>
              <a:ext cx="163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l">
                <a:buFont typeface="Wingdings" pitchFamily="-112" charset="2"/>
                <a:buNone/>
              </a:pPr>
              <a:r>
                <a:rPr lang="en-US" sz="1800" i="1">
                  <a:latin typeface="Bookman Old Style" pitchFamily="-112" charset="0"/>
                </a:rPr>
                <a:t>f</a:t>
              </a:r>
              <a:endParaRPr lang="en-GB" sz="1800" b="1" i="1"/>
            </a:p>
          </p:txBody>
        </p:sp>
        <p:sp>
          <p:nvSpPr>
            <p:cNvPr id="64538" name="Rectangle 1065"/>
            <p:cNvSpPr>
              <a:spLocks noChangeArrowheads="1"/>
            </p:cNvSpPr>
            <p:nvPr/>
          </p:nvSpPr>
          <p:spPr bwMode="auto">
            <a:xfrm>
              <a:off x="4521" y="1968"/>
              <a:ext cx="85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l">
                <a:buFont typeface="Wingdings" pitchFamily="-112" charset="2"/>
                <a:buNone/>
              </a:pPr>
              <a:r>
                <a:rPr lang="en-US" sz="1800" b="1"/>
                <a:t>focal point</a:t>
              </a:r>
              <a:endParaRPr lang="en-GB" sz="1800" b="1"/>
            </a:p>
          </p:txBody>
        </p:sp>
      </p:grpSp>
      <p:pic>
        <p:nvPicPr>
          <p:cNvPr id="64524" name="Picture 1066" descr="txp_fig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16"/>
          <a:srcRect/>
          <a:stretch>
            <a:fillRect/>
          </a:stretch>
        </p:blipFill>
        <p:spPr bwMode="auto">
          <a:xfrm>
            <a:off x="2438400" y="2955478"/>
            <a:ext cx="3683000" cy="617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525" name="Oval 1067"/>
          <p:cNvSpPr>
            <a:spLocks noChangeArrowheads="1"/>
          </p:cNvSpPr>
          <p:nvPr/>
        </p:nvSpPr>
        <p:spPr bwMode="auto">
          <a:xfrm>
            <a:off x="5181600" y="2883024"/>
            <a:ext cx="758825" cy="762000"/>
          </a:xfrm>
          <a:prstGeom prst="ellipse">
            <a:avLst/>
          </a:prstGeom>
          <a:noFill/>
          <a:ln w="25400">
            <a:solidFill>
              <a:srgbClr val="FF0000"/>
            </a:solidFill>
            <a:prstDash val="dash"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4526" name="Line 1068"/>
          <p:cNvSpPr>
            <a:spLocks noChangeShapeType="1"/>
          </p:cNvSpPr>
          <p:nvPr/>
        </p:nvSpPr>
        <p:spPr bwMode="auto">
          <a:xfrm>
            <a:off x="5867400" y="2895600"/>
            <a:ext cx="685800" cy="0"/>
          </a:xfrm>
          <a:prstGeom prst="line">
            <a:avLst/>
          </a:prstGeom>
          <a:noFill/>
          <a:ln w="25400">
            <a:solidFill>
              <a:srgbClr val="FF0000"/>
            </a:solidFill>
            <a:prstDash val="dash"/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4527" name="Rectangle 1069"/>
          <p:cNvSpPr>
            <a:spLocks noChangeArrowheads="1"/>
          </p:cNvSpPr>
          <p:nvPr/>
        </p:nvSpPr>
        <p:spPr bwMode="auto">
          <a:xfrm>
            <a:off x="6540500" y="2667000"/>
            <a:ext cx="6223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buFont typeface="Wingdings" pitchFamily="-112" charset="2"/>
              <a:buNone/>
            </a:pPr>
            <a:r>
              <a:rPr lang="en-US" sz="1800" i="1">
                <a:latin typeface="Bookman Old Style" pitchFamily="-112" charset="0"/>
              </a:rPr>
              <a:t>f </a:t>
            </a:r>
            <a:r>
              <a:rPr lang="en-GB" sz="1800" i="1" baseline="38000">
                <a:latin typeface="Bookman Old Style" pitchFamily="-112" charset="0"/>
              </a:rPr>
              <a:t>-1</a:t>
            </a:r>
          </a:p>
        </p:txBody>
      </p:sp>
      <p:sp>
        <p:nvSpPr>
          <p:cNvPr id="64528" name="Oval 1070"/>
          <p:cNvSpPr>
            <a:spLocks noChangeArrowheads="1"/>
          </p:cNvSpPr>
          <p:nvPr/>
        </p:nvSpPr>
        <p:spPr bwMode="auto">
          <a:xfrm>
            <a:off x="6553200" y="2590800"/>
            <a:ext cx="533400" cy="533400"/>
          </a:xfrm>
          <a:prstGeom prst="ellipse">
            <a:avLst/>
          </a:prstGeom>
          <a:noFill/>
          <a:ln w="25400">
            <a:solidFill>
              <a:srgbClr val="FF0000"/>
            </a:solidFill>
            <a:prstDash val="dash"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7009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6" name="Picture 14" descr="txp_fig.bmp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2704728" y="1851876"/>
            <a:ext cx="1219200" cy="36671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899592" y="76200"/>
            <a:ext cx="7558608" cy="457200"/>
          </a:xfrm>
        </p:spPr>
        <p:txBody>
          <a:bodyPr/>
          <a:lstStyle/>
          <a:p>
            <a:pPr eaLnBrk="1" hangingPunct="1"/>
            <a:r>
              <a:rPr lang="el-GR" sz="3800" dirty="0"/>
              <a:t>Μονάδες και μεγέθη επιταχυντών</a:t>
            </a:r>
            <a:endParaRPr lang="en-US" sz="3800" dirty="0"/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620688"/>
            <a:ext cx="8915400" cy="6237312"/>
          </a:xfrm>
          <a:noFill/>
        </p:spPr>
        <p:txBody>
          <a:bodyPr/>
          <a:lstStyle/>
          <a:p>
            <a:pPr eaLnBrk="1" hangingPunct="1"/>
            <a:r>
              <a:rPr lang="el-GR" sz="2800" b="1" dirty="0"/>
              <a:t>Ενέργεια</a:t>
            </a:r>
            <a:endParaRPr lang="en-US" sz="2800" b="1" dirty="0"/>
          </a:p>
          <a:p>
            <a:pPr lvl="1" eaLnBrk="1" hangingPunct="1"/>
            <a:r>
              <a:rPr lang="el-GR" sz="2000" dirty="0"/>
              <a:t>Η ενέργεια μετρείται σε </a:t>
            </a:r>
            <a:r>
              <a:rPr lang="el-GR" sz="2000" b="1" dirty="0" err="1"/>
              <a:t>ηλεκτρονιοβόλτ</a:t>
            </a:r>
            <a:r>
              <a:rPr lang="en-US" sz="2000" b="1" dirty="0"/>
              <a:t>, </a:t>
            </a:r>
            <a:r>
              <a:rPr lang="en-US" sz="2000" dirty="0"/>
              <a:t>1</a:t>
            </a:r>
            <a:r>
              <a:rPr lang="el-GR" sz="2000" dirty="0"/>
              <a:t> </a:t>
            </a:r>
            <a:r>
              <a:rPr lang="en-US" sz="2000" b="1" dirty="0"/>
              <a:t>eV</a:t>
            </a:r>
            <a:r>
              <a:rPr lang="el-GR" sz="2000" dirty="0"/>
              <a:t> </a:t>
            </a:r>
            <a:r>
              <a:rPr lang="en-US" sz="2000" dirty="0"/>
              <a:t>=</a:t>
            </a:r>
            <a:r>
              <a:rPr lang="el-GR" sz="2000" dirty="0"/>
              <a:t> </a:t>
            </a:r>
            <a:r>
              <a:rPr lang="en-US" sz="2000" dirty="0"/>
              <a:t>1.6022 x 10</a:t>
            </a:r>
            <a:r>
              <a:rPr lang="en-US" sz="2000" baseline="30000" dirty="0"/>
              <a:t>-19</a:t>
            </a:r>
            <a:r>
              <a:rPr lang="el-GR" sz="2000" dirty="0"/>
              <a:t> </a:t>
            </a:r>
            <a:r>
              <a:rPr lang="en-US" sz="2000" dirty="0"/>
              <a:t>J </a:t>
            </a:r>
            <a:r>
              <a:rPr lang="el-GR" sz="2000" dirty="0"/>
              <a:t>και υψηλότερες τάξεις αυτού </a:t>
            </a:r>
            <a:r>
              <a:rPr lang="en-US" sz="2000" dirty="0"/>
              <a:t>(</a:t>
            </a:r>
            <a:r>
              <a:rPr lang="el-GR" sz="2000" dirty="0"/>
              <a:t>π.χ. </a:t>
            </a:r>
            <a:r>
              <a:rPr lang="en-US" sz="2000" dirty="0"/>
              <a:t>keV, MeV, GeV, TeV)</a:t>
            </a:r>
          </a:p>
          <a:p>
            <a:pPr lvl="1" eaLnBrk="1" hangingPunct="1"/>
            <a:r>
              <a:rPr lang="el-GR" sz="2000" dirty="0"/>
              <a:t>Η </a:t>
            </a:r>
            <a:r>
              <a:rPr lang="el-GR" sz="2000" b="1" dirty="0"/>
              <a:t>ορμή</a:t>
            </a:r>
            <a:r>
              <a:rPr lang="el-GR" sz="2000" dirty="0"/>
              <a:t>  είναι</a:t>
            </a:r>
            <a:r>
              <a:rPr lang="en-US" sz="2000" dirty="0"/>
              <a:t>		</a:t>
            </a:r>
            <a:r>
              <a:rPr lang="el-GR" sz="2000" dirty="0"/>
              <a:t>και η </a:t>
            </a:r>
            <a:r>
              <a:rPr lang="el-GR" sz="2000" b="1" dirty="0"/>
              <a:t>κινητική ενέργεια</a:t>
            </a:r>
            <a:r>
              <a:rPr lang="el-GR" sz="2000" dirty="0"/>
              <a:t>			  Για σχετικιστικά σωματίδια</a:t>
            </a:r>
            <a:r>
              <a:rPr lang="en-US" sz="2000" dirty="0"/>
              <a:t>	        </a:t>
            </a:r>
            <a:r>
              <a:rPr lang="el-GR" sz="2000" dirty="0"/>
              <a:t>	           όλες οι ποσότητες αναφέρονται  ως «ενέργεια»</a:t>
            </a:r>
            <a:r>
              <a:rPr lang="en-US" sz="2000" dirty="0"/>
              <a:t>.</a:t>
            </a:r>
          </a:p>
          <a:p>
            <a:pPr lvl="1" eaLnBrk="1" hangingPunct="1"/>
            <a:r>
              <a:rPr lang="el-GR" sz="2000" dirty="0"/>
              <a:t>Η ορμή μετρείται σε </a:t>
            </a:r>
            <a:r>
              <a:rPr lang="en-US" sz="2000" b="1" dirty="0" err="1"/>
              <a:t>eV</a:t>
            </a:r>
            <a:r>
              <a:rPr lang="en-US" sz="2000" b="1" dirty="0"/>
              <a:t>/c</a:t>
            </a:r>
          </a:p>
          <a:p>
            <a:pPr lvl="1" eaLnBrk="1" hangingPunct="1"/>
            <a:r>
              <a:rPr lang="el-GR" sz="2000" dirty="0"/>
              <a:t>Για βαρέα ιόντα, η ενέργεια αναφέρεται σε </a:t>
            </a:r>
            <a:r>
              <a:rPr lang="el-GR" sz="2000" b="1" dirty="0"/>
              <a:t>κινητική ενέργεια ανά πυρήνα</a:t>
            </a:r>
            <a:endParaRPr lang="en-US" sz="2000" b="1" dirty="0"/>
          </a:p>
          <a:p>
            <a:pPr eaLnBrk="1" hangingPunct="1"/>
            <a:r>
              <a:rPr lang="el-GR" sz="2400" b="1" dirty="0"/>
              <a:t>‘</a:t>
            </a:r>
            <a:r>
              <a:rPr lang="el-GR" sz="2400" b="1" dirty="0" err="1"/>
              <a:t>Ενταση</a:t>
            </a:r>
            <a:r>
              <a:rPr lang="el-GR" sz="2400" b="1" dirty="0"/>
              <a:t> δέσμης</a:t>
            </a:r>
            <a:endParaRPr lang="en-US" sz="2400" b="1" dirty="0"/>
          </a:p>
          <a:p>
            <a:pPr lvl="1" eaLnBrk="1" hangingPunct="1"/>
            <a:r>
              <a:rPr lang="el-GR" sz="2000" dirty="0"/>
              <a:t>Μετρημένο σε</a:t>
            </a:r>
            <a:r>
              <a:rPr lang="en-US" sz="2000" dirty="0"/>
              <a:t> </a:t>
            </a:r>
            <a:r>
              <a:rPr lang="en-US" sz="2000" b="1" dirty="0"/>
              <a:t>Amperes</a:t>
            </a:r>
            <a:r>
              <a:rPr lang="el-GR" sz="2000" dirty="0"/>
              <a:t> (ή κυρίως σε χαμηλότερες τάξης, </a:t>
            </a:r>
            <a:r>
              <a:rPr lang="en-US" sz="2000" dirty="0" err="1"/>
              <a:t>mA</a:t>
            </a:r>
            <a:r>
              <a:rPr lang="en-US" sz="2000" dirty="0"/>
              <a:t> </a:t>
            </a:r>
            <a:r>
              <a:rPr lang="el-GR" sz="2000" dirty="0"/>
              <a:t>και μ</a:t>
            </a:r>
            <a:r>
              <a:rPr lang="en-US" sz="2000" dirty="0"/>
              <a:t>A</a:t>
            </a:r>
            <a:r>
              <a:rPr lang="el-GR" sz="2000" dirty="0"/>
              <a:t>)</a:t>
            </a:r>
            <a:endParaRPr lang="en-US" sz="2000" dirty="0"/>
          </a:p>
          <a:p>
            <a:pPr lvl="1" eaLnBrk="1" hangingPunct="1"/>
            <a:r>
              <a:rPr lang="el-GR" sz="2000" dirty="0"/>
              <a:t>Αναφέρεται και </a:t>
            </a:r>
            <a:r>
              <a:rPr lang="el-GR" sz="2000" dirty="0" err="1"/>
              <a:t>ώς</a:t>
            </a:r>
            <a:r>
              <a:rPr lang="el-GR" sz="2000" dirty="0"/>
              <a:t> «ρεύμα» της δέσμης</a:t>
            </a:r>
            <a:endParaRPr lang="en-US" sz="2000" dirty="0"/>
          </a:p>
          <a:p>
            <a:pPr eaLnBrk="1" hangingPunct="1"/>
            <a:r>
              <a:rPr lang="el-GR" sz="2400" b="1" dirty="0"/>
              <a:t>Ισχύς δέσμης</a:t>
            </a:r>
          </a:p>
          <a:p>
            <a:pPr lvl="1" eaLnBrk="1" hangingPunct="1"/>
            <a:r>
              <a:rPr lang="el-GR" sz="2000" dirty="0"/>
              <a:t>Μετρείται σε </a:t>
            </a:r>
            <a:r>
              <a:rPr lang="en-US" sz="2000" b="1" dirty="0"/>
              <a:t>Watts</a:t>
            </a:r>
            <a:r>
              <a:rPr lang="en-US" sz="2000" dirty="0"/>
              <a:t> (</a:t>
            </a:r>
            <a:r>
              <a:rPr lang="el-GR" sz="2000" dirty="0"/>
              <a:t>η σέ παράγωγα του, </a:t>
            </a:r>
            <a:r>
              <a:rPr lang="en-US" sz="2000" dirty="0"/>
              <a:t>kW</a:t>
            </a:r>
            <a:r>
              <a:rPr lang="el-GR" sz="2000" dirty="0"/>
              <a:t> και </a:t>
            </a:r>
            <a:r>
              <a:rPr lang="en-US" sz="2000" dirty="0"/>
              <a:t>MW</a:t>
            </a:r>
            <a:r>
              <a:rPr lang="el-GR" sz="2000" dirty="0"/>
              <a:t>)</a:t>
            </a:r>
            <a:endParaRPr lang="en-US" sz="2000" dirty="0"/>
          </a:p>
          <a:p>
            <a:pPr eaLnBrk="1" hangingPunct="1"/>
            <a:r>
              <a:rPr lang="el-GR" sz="2400" b="1" dirty="0"/>
              <a:t>Μαγνητική Επαγωγή</a:t>
            </a:r>
          </a:p>
          <a:p>
            <a:pPr lvl="1" eaLnBrk="1" hangingPunct="1"/>
            <a:r>
              <a:rPr lang="el-GR" sz="2000" dirty="0"/>
              <a:t>Αναφέρεται συνήθως </a:t>
            </a:r>
            <a:r>
              <a:rPr lang="el-GR" sz="2000" dirty="0" err="1"/>
              <a:t>ώς</a:t>
            </a:r>
            <a:r>
              <a:rPr lang="el-GR" sz="2000" dirty="0"/>
              <a:t> μαγνητικό πεδίο και μετρείται σε </a:t>
            </a:r>
            <a:r>
              <a:rPr lang="en-US" sz="2000" b="1" dirty="0"/>
              <a:t>Tesla</a:t>
            </a:r>
            <a:r>
              <a:rPr lang="en-US" sz="2000" dirty="0"/>
              <a:t> </a:t>
            </a:r>
            <a:r>
              <a:rPr lang="el-GR" sz="2000" dirty="0"/>
              <a:t>ή </a:t>
            </a:r>
            <a:r>
              <a:rPr lang="en-US" sz="2000" b="1" dirty="0"/>
              <a:t>Gauss</a:t>
            </a:r>
            <a:r>
              <a:rPr lang="en-US" sz="2000" dirty="0"/>
              <a:t>  (1</a:t>
            </a:r>
            <a:r>
              <a:rPr lang="el-GR" sz="2000" dirty="0"/>
              <a:t> </a:t>
            </a:r>
            <a:r>
              <a:rPr lang="en-US" sz="2000" dirty="0"/>
              <a:t>Tesla</a:t>
            </a:r>
            <a:r>
              <a:rPr lang="el-GR" sz="2000" dirty="0"/>
              <a:t> </a:t>
            </a:r>
            <a:r>
              <a:rPr lang="en-US" sz="2000" dirty="0"/>
              <a:t>=</a:t>
            </a:r>
            <a:r>
              <a:rPr lang="el-GR" sz="2000" dirty="0"/>
              <a:t> </a:t>
            </a:r>
            <a:r>
              <a:rPr lang="en-US" sz="2000" dirty="0"/>
              <a:t>10000</a:t>
            </a:r>
            <a:r>
              <a:rPr lang="el-GR" sz="2000" dirty="0"/>
              <a:t> </a:t>
            </a:r>
            <a:r>
              <a:rPr lang="en-US" sz="2000" dirty="0"/>
              <a:t>Gauss)</a:t>
            </a:r>
          </a:p>
          <a:p>
            <a:pPr lvl="1" eaLnBrk="1" hangingPunct="1"/>
            <a:endParaRPr lang="en-US" sz="2000" dirty="0"/>
          </a:p>
        </p:txBody>
      </p:sp>
      <p:pic>
        <p:nvPicPr>
          <p:cNvPr id="49157" name="Picture 15" descr="txp_fig.bmp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/>
          <a:srcRect/>
          <a:stretch>
            <a:fillRect/>
          </a:stretch>
        </p:blipFill>
        <p:spPr bwMode="auto">
          <a:xfrm>
            <a:off x="6732668" y="1844824"/>
            <a:ext cx="2161309" cy="3048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pic>
        <p:nvPicPr>
          <p:cNvPr id="49158" name="Picture 16" descr="txp_fig.bmp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7"/>
          <a:srcRect/>
          <a:stretch>
            <a:fillRect/>
          </a:stretch>
        </p:blipFill>
        <p:spPr bwMode="auto">
          <a:xfrm>
            <a:off x="4356934" y="2144059"/>
            <a:ext cx="1828800" cy="274637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</p:spTree>
    <p:extLst>
      <p:ext uri="{BB962C8B-B14F-4D97-AF65-F5344CB8AC3E}">
        <p14:creationId xmlns:p14="http://schemas.microsoft.com/office/powerpoint/2010/main" val="75269806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 descr="12q45_quad_right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248400" y="4216400"/>
            <a:ext cx="2895600" cy="256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563" name="Rectangle 3"/>
          <p:cNvSpPr>
            <a:spLocks noGrp="1" noChangeArrowheads="1"/>
          </p:cNvSpPr>
          <p:nvPr>
            <p:ph type="title"/>
          </p:nvPr>
        </p:nvSpPr>
        <p:spPr>
          <a:xfrm>
            <a:off x="827584" y="6350"/>
            <a:ext cx="6098678" cy="614363"/>
          </a:xfrm>
        </p:spPr>
        <p:txBody>
          <a:bodyPr/>
          <a:lstStyle/>
          <a:p>
            <a:r>
              <a:rPr lang="el-GR" sz="5400" dirty="0"/>
              <a:t>Τετράπολα</a:t>
            </a:r>
            <a:endParaRPr lang="en-US" sz="5400" dirty="0"/>
          </a:p>
        </p:txBody>
      </p:sp>
      <p:sp>
        <p:nvSpPr>
          <p:cNvPr id="66564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228600" y="690563"/>
            <a:ext cx="5907992" cy="4114800"/>
          </a:xfrm>
        </p:spPr>
        <p:txBody>
          <a:bodyPr/>
          <a:lstStyle/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el-GR" sz="2000" dirty="0">
                <a:latin typeface="+mj-lt"/>
                <a:ea typeface="Times New Roman" pitchFamily="-112" charset="0"/>
                <a:cs typeface="Times New Roman" pitchFamily="-112" charset="0"/>
              </a:rPr>
              <a:t>Τα τετράπολα εστιάζουν στο ένα επίπεδο και αποεστιάζουν στο άλλο</a:t>
            </a:r>
            <a:endParaRPr lang="en-US" sz="2000" dirty="0">
              <a:latin typeface="+mj-lt"/>
              <a:ea typeface="Times New Roman" pitchFamily="-112" charset="0"/>
              <a:cs typeface="Times New Roman" pitchFamily="-112" charset="0"/>
            </a:endParaRPr>
          </a:p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el-GR" sz="2000" dirty="0">
                <a:latin typeface="+mj-lt"/>
                <a:ea typeface="Times New Roman" pitchFamily="-112" charset="0"/>
                <a:cs typeface="Times New Roman" pitchFamily="-112" charset="0"/>
              </a:rPr>
              <a:t>Το πεδίο είναι</a:t>
            </a:r>
            <a:endParaRPr lang="en-US" sz="2000" dirty="0">
              <a:latin typeface="+mj-lt"/>
              <a:ea typeface="Times New Roman" pitchFamily="-112" charset="0"/>
              <a:cs typeface="Times New Roman" pitchFamily="-112" charset="0"/>
            </a:endParaRPr>
          </a:p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el-GR" sz="2000" dirty="0">
                <a:latin typeface="+mj-lt"/>
                <a:ea typeface="Times New Roman" pitchFamily="-112" charset="0"/>
                <a:cs typeface="Times New Roman" pitchFamily="-112" charset="0"/>
              </a:rPr>
              <a:t>Η δύναμη γράφεται</a:t>
            </a:r>
            <a:endParaRPr lang="en-US" sz="2000" dirty="0">
              <a:latin typeface="+mj-lt"/>
              <a:ea typeface="Times New Roman" pitchFamily="-112" charset="0"/>
              <a:cs typeface="Times New Roman" pitchFamily="-112" charset="0"/>
            </a:endParaRPr>
          </a:p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el-GR" sz="2000" dirty="0">
                <a:latin typeface="+mj-lt"/>
                <a:ea typeface="Times New Roman" pitchFamily="-112" charset="0"/>
                <a:cs typeface="Times New Roman" pitchFamily="-112" charset="0"/>
              </a:rPr>
              <a:t>Χρειάζεται </a:t>
            </a:r>
            <a:r>
              <a:rPr lang="en-US" sz="2000" dirty="0">
                <a:latin typeface="+mj-lt"/>
                <a:ea typeface="Times New Roman" pitchFamily="-112" charset="0"/>
                <a:cs typeface="Times New Roman" pitchFamily="-112" charset="0"/>
              </a:rPr>
              <a:t>εναλλασσόμενη</a:t>
            </a:r>
            <a:r>
              <a:rPr lang="el-GR" sz="2000" dirty="0">
                <a:latin typeface="+mj-lt"/>
                <a:ea typeface="Times New Roman" pitchFamily="-112" charset="0"/>
                <a:cs typeface="Times New Roman" pitchFamily="-112" charset="0"/>
              </a:rPr>
              <a:t> εστίαση και αποεστίαση ώστε να ελεγχθεί η δέσμη, δηλ. αρχή </a:t>
            </a:r>
            <a:r>
              <a:rPr lang="en-US" sz="2000" b="1" dirty="0" err="1">
                <a:latin typeface="+mj-lt"/>
                <a:ea typeface="Times New Roman" pitchFamily="-112" charset="0"/>
                <a:cs typeface="Times New Roman" pitchFamily="-112" charset="0"/>
              </a:rPr>
              <a:t>εν</a:t>
            </a:r>
            <a:r>
              <a:rPr lang="en-US" sz="2000" b="1" dirty="0">
                <a:latin typeface="+mj-lt"/>
                <a:ea typeface="Times New Roman" pitchFamily="-112" charset="0"/>
                <a:cs typeface="Times New Roman" pitchFamily="-112" charset="0"/>
              </a:rPr>
              <a:t>α</a:t>
            </a:r>
            <a:r>
              <a:rPr lang="en-US" sz="2000" b="1" dirty="0" err="1">
                <a:latin typeface="+mj-lt"/>
                <a:ea typeface="Times New Roman" pitchFamily="-112" charset="0"/>
                <a:cs typeface="Times New Roman" pitchFamily="-112" charset="0"/>
              </a:rPr>
              <a:t>λλ</a:t>
            </a:r>
            <a:r>
              <a:rPr lang="en-US" sz="2000" b="1" dirty="0">
                <a:latin typeface="+mj-lt"/>
                <a:ea typeface="Times New Roman" pitchFamily="-112" charset="0"/>
                <a:cs typeface="Times New Roman" pitchFamily="-112" charset="0"/>
              </a:rPr>
              <a:t>α</a:t>
            </a:r>
            <a:r>
              <a:rPr lang="en-US" sz="2000" b="1" dirty="0" err="1">
                <a:latin typeface="+mj-lt"/>
                <a:ea typeface="Times New Roman" pitchFamily="-112" charset="0"/>
                <a:cs typeface="Times New Roman" pitchFamily="-112" charset="0"/>
              </a:rPr>
              <a:t>σσόμενη</a:t>
            </a:r>
            <a:r>
              <a:rPr lang="el-GR" sz="2000" b="1" dirty="0">
                <a:latin typeface="+mj-lt"/>
                <a:ea typeface="Times New Roman" pitchFamily="-112" charset="0"/>
                <a:cs typeface="Times New Roman" pitchFamily="-112" charset="0"/>
              </a:rPr>
              <a:t>ς εστιακής απόκλισης</a:t>
            </a:r>
            <a:endParaRPr lang="en-US" sz="2000" b="1" dirty="0">
              <a:latin typeface="+mj-lt"/>
              <a:ea typeface="Times New Roman" pitchFamily="-112" charset="0"/>
              <a:cs typeface="Times New Roman" pitchFamily="-112" charset="0"/>
            </a:endParaRPr>
          </a:p>
        </p:txBody>
      </p:sp>
      <p:pic>
        <p:nvPicPr>
          <p:cNvPr id="66567" name="Picture 25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/>
          <a:srcRect/>
          <a:stretch>
            <a:fillRect/>
          </a:stretch>
        </p:blipFill>
        <p:spPr bwMode="auto">
          <a:xfrm>
            <a:off x="2615232" y="1412776"/>
            <a:ext cx="2378075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69" name="Picture 27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/>
          <a:srcRect/>
          <a:stretch>
            <a:fillRect/>
          </a:stretch>
        </p:blipFill>
        <p:spPr bwMode="auto">
          <a:xfrm>
            <a:off x="3088307" y="1835051"/>
            <a:ext cx="2563813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" name="Group 28"/>
          <p:cNvGrpSpPr>
            <a:grpSpLocks/>
          </p:cNvGrpSpPr>
          <p:nvPr/>
        </p:nvGrpSpPr>
        <p:grpSpPr bwMode="auto">
          <a:xfrm>
            <a:off x="5868144" y="762000"/>
            <a:ext cx="3275856" cy="2739008"/>
            <a:chOff x="3504" y="576"/>
            <a:chExt cx="2256" cy="1776"/>
          </a:xfrm>
        </p:grpSpPr>
        <p:grpSp>
          <p:nvGrpSpPr>
            <p:cNvPr id="8" name="Group 29"/>
            <p:cNvGrpSpPr>
              <a:grpSpLocks/>
            </p:cNvGrpSpPr>
            <p:nvPr/>
          </p:nvGrpSpPr>
          <p:grpSpPr bwMode="auto">
            <a:xfrm>
              <a:off x="3504" y="576"/>
              <a:ext cx="2256" cy="1776"/>
              <a:chOff x="3360" y="672"/>
              <a:chExt cx="2115" cy="1797"/>
            </a:xfrm>
          </p:grpSpPr>
          <p:pic>
            <p:nvPicPr>
              <p:cNvPr id="66586" name="Picture 30"/>
              <p:cNvPicPr>
                <a:picLocks noChangeAspect="1" noChangeArrowheads="1"/>
              </p:cNvPicPr>
              <p:nvPr/>
            </p:nvPicPr>
            <p:blipFill>
              <a:blip r:embed="rId8"/>
              <a:srcRect/>
              <a:stretch>
                <a:fillRect/>
              </a:stretch>
            </p:blipFill>
            <p:spPr bwMode="auto">
              <a:xfrm>
                <a:off x="3360" y="672"/>
                <a:ext cx="2115" cy="179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66587" name="Rectangle 31"/>
              <p:cNvSpPr>
                <a:spLocks noChangeArrowheads="1"/>
              </p:cNvSpPr>
              <p:nvPr/>
            </p:nvSpPr>
            <p:spPr bwMode="auto">
              <a:xfrm>
                <a:off x="3360" y="672"/>
                <a:ext cx="480" cy="240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9" name="Group 32"/>
            <p:cNvGrpSpPr>
              <a:grpSpLocks/>
            </p:cNvGrpSpPr>
            <p:nvPr/>
          </p:nvGrpSpPr>
          <p:grpSpPr bwMode="auto">
            <a:xfrm>
              <a:off x="4320" y="1776"/>
              <a:ext cx="240" cy="240"/>
              <a:chOff x="4512" y="1536"/>
              <a:chExt cx="240" cy="240"/>
            </a:xfrm>
          </p:grpSpPr>
          <p:sp>
            <p:nvSpPr>
              <p:cNvPr id="66583" name="Line 33"/>
              <p:cNvSpPr>
                <a:spLocks noChangeShapeType="1"/>
              </p:cNvSpPr>
              <p:nvPr/>
            </p:nvSpPr>
            <p:spPr bwMode="auto">
              <a:xfrm flipV="1">
                <a:off x="4608" y="1536"/>
                <a:ext cx="0" cy="1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584" name="Line 34"/>
              <p:cNvSpPr>
                <a:spLocks noChangeShapeType="1"/>
              </p:cNvSpPr>
              <p:nvPr/>
            </p:nvSpPr>
            <p:spPr bwMode="auto">
              <a:xfrm>
                <a:off x="4608" y="1680"/>
                <a:ext cx="14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585" name="Line 35"/>
              <p:cNvSpPr>
                <a:spLocks noChangeShapeType="1"/>
              </p:cNvSpPr>
              <p:nvPr/>
            </p:nvSpPr>
            <p:spPr bwMode="auto">
              <a:xfrm flipH="1">
                <a:off x="4512" y="1680"/>
                <a:ext cx="96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0" name="Group 36"/>
            <p:cNvGrpSpPr>
              <a:grpSpLocks/>
            </p:cNvGrpSpPr>
            <p:nvPr/>
          </p:nvGrpSpPr>
          <p:grpSpPr bwMode="auto">
            <a:xfrm>
              <a:off x="4464" y="1296"/>
              <a:ext cx="288" cy="192"/>
              <a:chOff x="4560" y="1392"/>
              <a:chExt cx="288" cy="192"/>
            </a:xfrm>
          </p:grpSpPr>
          <p:sp>
            <p:nvSpPr>
              <p:cNvPr id="66580" name="Line 37"/>
              <p:cNvSpPr>
                <a:spLocks noChangeShapeType="1"/>
              </p:cNvSpPr>
              <p:nvPr/>
            </p:nvSpPr>
            <p:spPr bwMode="auto">
              <a:xfrm>
                <a:off x="4704" y="1392"/>
                <a:ext cx="0" cy="19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581" name="Line 38"/>
              <p:cNvSpPr>
                <a:spLocks noChangeShapeType="1"/>
              </p:cNvSpPr>
              <p:nvPr/>
            </p:nvSpPr>
            <p:spPr bwMode="auto">
              <a:xfrm>
                <a:off x="4704" y="1392"/>
                <a:ext cx="14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582" name="Line 39"/>
              <p:cNvSpPr>
                <a:spLocks noChangeShapeType="1"/>
              </p:cNvSpPr>
              <p:nvPr/>
            </p:nvSpPr>
            <p:spPr bwMode="auto">
              <a:xfrm flipH="1">
                <a:off x="4560" y="1392"/>
                <a:ext cx="144" cy="1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66574" name="Rectangle 40"/>
            <p:cNvSpPr>
              <a:spLocks noChangeArrowheads="1"/>
            </p:cNvSpPr>
            <p:nvPr/>
          </p:nvSpPr>
          <p:spPr bwMode="auto">
            <a:xfrm>
              <a:off x="4354" y="1296"/>
              <a:ext cx="156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buFont typeface="Wingdings" pitchFamily="-112" charset="2"/>
                <a:buNone/>
              </a:pPr>
              <a:r>
                <a:rPr lang="en-US" sz="1000" b="1">
                  <a:ea typeface="Times New Roman" pitchFamily="-112" charset="0"/>
                  <a:cs typeface="Times New Roman" pitchFamily="-112" charset="0"/>
                </a:rPr>
                <a:t>v</a:t>
              </a:r>
              <a:endParaRPr lang="en-GB" sz="1000" b="1">
                <a:ea typeface="Times New Roman" pitchFamily="-112" charset="0"/>
                <a:cs typeface="Times New Roman" pitchFamily="-112" charset="0"/>
              </a:endParaRPr>
            </a:p>
          </p:txBody>
        </p:sp>
        <p:sp>
          <p:nvSpPr>
            <p:cNvPr id="66575" name="Rectangle 41"/>
            <p:cNvSpPr>
              <a:spLocks noChangeArrowheads="1"/>
            </p:cNvSpPr>
            <p:nvPr/>
          </p:nvSpPr>
          <p:spPr bwMode="auto">
            <a:xfrm>
              <a:off x="4606" y="1152"/>
              <a:ext cx="165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buFont typeface="Wingdings" pitchFamily="-112" charset="2"/>
                <a:buNone/>
              </a:pPr>
              <a:r>
                <a:rPr lang="en-US" sz="1000" b="1">
                  <a:ea typeface="Times New Roman" pitchFamily="-112" charset="0"/>
                  <a:cs typeface="Times New Roman" pitchFamily="-112" charset="0"/>
                </a:rPr>
                <a:t>F</a:t>
              </a:r>
              <a:endParaRPr lang="en-GB" sz="1000" b="1">
                <a:ea typeface="Times New Roman" pitchFamily="-112" charset="0"/>
                <a:cs typeface="Times New Roman" pitchFamily="-112" charset="0"/>
              </a:endParaRPr>
            </a:p>
          </p:txBody>
        </p:sp>
        <p:sp>
          <p:nvSpPr>
            <p:cNvPr id="66576" name="Rectangle 42"/>
            <p:cNvSpPr>
              <a:spLocks noChangeArrowheads="1"/>
            </p:cNvSpPr>
            <p:nvPr/>
          </p:nvSpPr>
          <p:spPr bwMode="auto">
            <a:xfrm>
              <a:off x="4610" y="1392"/>
              <a:ext cx="169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buFont typeface="Wingdings" pitchFamily="-112" charset="2"/>
                <a:buNone/>
              </a:pPr>
              <a:r>
                <a:rPr lang="en-US" sz="1000" b="1">
                  <a:ea typeface="Times New Roman" pitchFamily="-112" charset="0"/>
                  <a:cs typeface="Times New Roman" pitchFamily="-112" charset="0"/>
                </a:rPr>
                <a:t>B</a:t>
              </a:r>
              <a:endParaRPr lang="en-GB" sz="1000" b="1">
                <a:ea typeface="Times New Roman" pitchFamily="-112" charset="0"/>
                <a:cs typeface="Times New Roman" pitchFamily="-112" charset="0"/>
              </a:endParaRPr>
            </a:p>
          </p:txBody>
        </p:sp>
        <p:sp>
          <p:nvSpPr>
            <p:cNvPr id="66577" name="Rectangle 43"/>
            <p:cNvSpPr>
              <a:spLocks noChangeArrowheads="1"/>
            </p:cNvSpPr>
            <p:nvPr/>
          </p:nvSpPr>
          <p:spPr bwMode="auto">
            <a:xfrm>
              <a:off x="4272" y="1776"/>
              <a:ext cx="165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buFont typeface="Wingdings" pitchFamily="-112" charset="2"/>
                <a:buNone/>
              </a:pPr>
              <a:r>
                <a:rPr lang="en-US" sz="1000" b="1">
                  <a:ea typeface="Times New Roman" pitchFamily="-112" charset="0"/>
                  <a:cs typeface="Times New Roman" pitchFamily="-112" charset="0"/>
                </a:rPr>
                <a:t>F</a:t>
              </a:r>
              <a:endParaRPr lang="en-GB" sz="1000" b="1">
                <a:ea typeface="Times New Roman" pitchFamily="-112" charset="0"/>
                <a:cs typeface="Times New Roman" pitchFamily="-112" charset="0"/>
              </a:endParaRPr>
            </a:p>
          </p:txBody>
        </p:sp>
        <p:sp>
          <p:nvSpPr>
            <p:cNvPr id="66578" name="Rectangle 44"/>
            <p:cNvSpPr>
              <a:spLocks noChangeArrowheads="1"/>
            </p:cNvSpPr>
            <p:nvPr/>
          </p:nvSpPr>
          <p:spPr bwMode="auto">
            <a:xfrm>
              <a:off x="4514" y="1910"/>
              <a:ext cx="169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buFont typeface="Wingdings" pitchFamily="-112" charset="2"/>
                <a:buNone/>
              </a:pPr>
              <a:r>
                <a:rPr lang="en-US" sz="1000" b="1">
                  <a:ea typeface="Times New Roman" pitchFamily="-112" charset="0"/>
                  <a:cs typeface="Times New Roman" pitchFamily="-112" charset="0"/>
                </a:rPr>
                <a:t>B</a:t>
              </a:r>
              <a:endParaRPr lang="en-GB" sz="1000" b="1">
                <a:ea typeface="Times New Roman" pitchFamily="-112" charset="0"/>
                <a:cs typeface="Times New Roman" pitchFamily="-112" charset="0"/>
              </a:endParaRPr>
            </a:p>
          </p:txBody>
        </p:sp>
        <p:sp>
          <p:nvSpPr>
            <p:cNvPr id="66579" name="Rectangle 45"/>
            <p:cNvSpPr>
              <a:spLocks noChangeArrowheads="1"/>
            </p:cNvSpPr>
            <p:nvPr/>
          </p:nvSpPr>
          <p:spPr bwMode="auto">
            <a:xfrm>
              <a:off x="4322" y="1958"/>
              <a:ext cx="156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buFont typeface="Wingdings" pitchFamily="-112" charset="2"/>
                <a:buNone/>
              </a:pPr>
              <a:r>
                <a:rPr lang="en-US" sz="1000" b="1">
                  <a:ea typeface="Times New Roman" pitchFamily="-112" charset="0"/>
                  <a:cs typeface="Times New Roman" pitchFamily="-112" charset="0"/>
                </a:rPr>
                <a:t>v</a:t>
              </a:r>
              <a:endParaRPr lang="en-GB" sz="1000" b="1">
                <a:ea typeface="Times New Roman" pitchFamily="-112" charset="0"/>
                <a:cs typeface="Times New Roman" pitchFamily="-112" charset="0"/>
              </a:endParaRPr>
            </a:p>
          </p:txBody>
        </p:sp>
      </p:grp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 descr="12q45_quad_right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248400" y="4216400"/>
            <a:ext cx="2895600" cy="256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563" name="Rectangle 3"/>
          <p:cNvSpPr>
            <a:spLocks noGrp="1" noChangeArrowheads="1"/>
          </p:cNvSpPr>
          <p:nvPr>
            <p:ph type="title"/>
          </p:nvPr>
        </p:nvSpPr>
        <p:spPr>
          <a:xfrm>
            <a:off x="827584" y="6350"/>
            <a:ext cx="6098678" cy="614363"/>
          </a:xfrm>
        </p:spPr>
        <p:txBody>
          <a:bodyPr/>
          <a:lstStyle/>
          <a:p>
            <a:r>
              <a:rPr lang="el-GR" sz="5400" dirty="0"/>
              <a:t>Τετράπολα</a:t>
            </a:r>
            <a:endParaRPr lang="en-US" sz="5400" dirty="0"/>
          </a:p>
        </p:txBody>
      </p:sp>
      <p:sp>
        <p:nvSpPr>
          <p:cNvPr id="66564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228600" y="690563"/>
            <a:ext cx="5907992" cy="4114800"/>
          </a:xfrm>
        </p:spPr>
        <p:txBody>
          <a:bodyPr/>
          <a:lstStyle/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el-GR" sz="2000" dirty="0">
                <a:latin typeface="+mj-lt"/>
                <a:ea typeface="Times New Roman" pitchFamily="-112" charset="0"/>
                <a:cs typeface="Times New Roman" pitchFamily="-112" charset="0"/>
              </a:rPr>
              <a:t>Τα τετράπολα εστιάζουν στο ένα επίπεδο και αποεστιάζουν στο άλλο</a:t>
            </a:r>
            <a:endParaRPr lang="en-US" sz="2000" dirty="0">
              <a:latin typeface="+mj-lt"/>
              <a:ea typeface="Times New Roman" pitchFamily="-112" charset="0"/>
              <a:cs typeface="Times New Roman" pitchFamily="-112" charset="0"/>
            </a:endParaRPr>
          </a:p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el-GR" sz="2000" dirty="0">
                <a:latin typeface="+mj-lt"/>
                <a:ea typeface="Times New Roman" pitchFamily="-112" charset="0"/>
                <a:cs typeface="Times New Roman" pitchFamily="-112" charset="0"/>
              </a:rPr>
              <a:t>Το πεδίο είναι</a:t>
            </a:r>
            <a:endParaRPr lang="en-US" sz="2000" dirty="0">
              <a:latin typeface="+mj-lt"/>
              <a:ea typeface="Times New Roman" pitchFamily="-112" charset="0"/>
              <a:cs typeface="Times New Roman" pitchFamily="-112" charset="0"/>
            </a:endParaRPr>
          </a:p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el-GR" sz="2000" dirty="0">
                <a:latin typeface="+mj-lt"/>
                <a:ea typeface="Times New Roman" pitchFamily="-112" charset="0"/>
                <a:cs typeface="Times New Roman" pitchFamily="-112" charset="0"/>
              </a:rPr>
              <a:t>Η δύναμη γράφεται</a:t>
            </a:r>
            <a:endParaRPr lang="en-US" sz="2000" dirty="0">
              <a:latin typeface="+mj-lt"/>
              <a:ea typeface="Times New Roman" pitchFamily="-112" charset="0"/>
              <a:cs typeface="Times New Roman" pitchFamily="-112" charset="0"/>
            </a:endParaRPr>
          </a:p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el-GR" sz="2000" dirty="0">
                <a:latin typeface="+mj-lt"/>
                <a:ea typeface="Times New Roman" pitchFamily="-112" charset="0"/>
                <a:cs typeface="Times New Roman" pitchFamily="-112" charset="0"/>
              </a:rPr>
              <a:t>Χρειάζεται </a:t>
            </a:r>
            <a:r>
              <a:rPr lang="en-US" sz="2000" dirty="0">
                <a:latin typeface="+mj-lt"/>
                <a:ea typeface="Times New Roman" pitchFamily="-112" charset="0"/>
                <a:cs typeface="Times New Roman" pitchFamily="-112" charset="0"/>
              </a:rPr>
              <a:t>εναλλασσόμενη</a:t>
            </a:r>
            <a:r>
              <a:rPr lang="el-GR" sz="2000" dirty="0">
                <a:latin typeface="+mj-lt"/>
                <a:ea typeface="Times New Roman" pitchFamily="-112" charset="0"/>
                <a:cs typeface="Times New Roman" pitchFamily="-112" charset="0"/>
              </a:rPr>
              <a:t> εστίαση και αποεστίαση ώστε να ελεγχθεί η δέσμη, δηλ. αρχή </a:t>
            </a:r>
            <a:r>
              <a:rPr lang="en-US" sz="2000" b="1" dirty="0" err="1">
                <a:latin typeface="+mj-lt"/>
                <a:ea typeface="Times New Roman" pitchFamily="-112" charset="0"/>
                <a:cs typeface="Times New Roman" pitchFamily="-112" charset="0"/>
              </a:rPr>
              <a:t>εν</a:t>
            </a:r>
            <a:r>
              <a:rPr lang="en-US" sz="2000" b="1" dirty="0">
                <a:latin typeface="+mj-lt"/>
                <a:ea typeface="Times New Roman" pitchFamily="-112" charset="0"/>
                <a:cs typeface="Times New Roman" pitchFamily="-112" charset="0"/>
              </a:rPr>
              <a:t>α</a:t>
            </a:r>
            <a:r>
              <a:rPr lang="en-US" sz="2000" b="1" dirty="0" err="1">
                <a:latin typeface="+mj-lt"/>
                <a:ea typeface="Times New Roman" pitchFamily="-112" charset="0"/>
                <a:cs typeface="Times New Roman" pitchFamily="-112" charset="0"/>
              </a:rPr>
              <a:t>λλ</a:t>
            </a:r>
            <a:r>
              <a:rPr lang="en-US" sz="2000" b="1" dirty="0">
                <a:latin typeface="+mj-lt"/>
                <a:ea typeface="Times New Roman" pitchFamily="-112" charset="0"/>
                <a:cs typeface="Times New Roman" pitchFamily="-112" charset="0"/>
              </a:rPr>
              <a:t>α</a:t>
            </a:r>
            <a:r>
              <a:rPr lang="en-US" sz="2000" b="1" dirty="0" err="1">
                <a:latin typeface="+mj-lt"/>
                <a:ea typeface="Times New Roman" pitchFamily="-112" charset="0"/>
                <a:cs typeface="Times New Roman" pitchFamily="-112" charset="0"/>
              </a:rPr>
              <a:t>σσόμενη</a:t>
            </a:r>
            <a:r>
              <a:rPr lang="el-GR" sz="2000" b="1" dirty="0">
                <a:latin typeface="+mj-lt"/>
                <a:ea typeface="Times New Roman" pitchFamily="-112" charset="0"/>
                <a:cs typeface="Times New Roman" pitchFamily="-112" charset="0"/>
              </a:rPr>
              <a:t>ς εστιακής απόκλισης</a:t>
            </a:r>
            <a:endParaRPr lang="en-US" sz="2000" b="1" dirty="0">
              <a:latin typeface="+mj-lt"/>
              <a:ea typeface="Times New Roman" pitchFamily="-112" charset="0"/>
              <a:cs typeface="Times New Roman" pitchFamily="-112" charset="0"/>
            </a:endParaRPr>
          </a:p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el-GR" sz="2000" dirty="0">
                <a:latin typeface="+mj-lt"/>
                <a:ea typeface="Times New Roman" pitchFamily="-112" charset="0"/>
                <a:cs typeface="Times New Roman" pitchFamily="-112" charset="0"/>
              </a:rPr>
              <a:t>Απο την οπτική γνωρίζουμε ότι ο </a:t>
            </a:r>
            <a:r>
              <a:rPr lang="el-GR" sz="2000" b="1" dirty="0">
                <a:latin typeface="+mj-lt"/>
                <a:ea typeface="Times New Roman" pitchFamily="-112" charset="0"/>
                <a:cs typeface="Times New Roman" pitchFamily="-112" charset="0"/>
              </a:rPr>
              <a:t>συνδυασμός</a:t>
            </a:r>
            <a:r>
              <a:rPr lang="el-GR" sz="2000" dirty="0">
                <a:latin typeface="+mj-lt"/>
                <a:ea typeface="Times New Roman" pitchFamily="-112" charset="0"/>
                <a:cs typeface="Times New Roman" pitchFamily="-112" charset="0"/>
              </a:rPr>
              <a:t> δύο </a:t>
            </a:r>
            <a:r>
              <a:rPr lang="el-GR" sz="2000" b="1" dirty="0">
                <a:latin typeface="+mj-lt"/>
                <a:ea typeface="Times New Roman" pitchFamily="-112" charset="0"/>
                <a:cs typeface="Times New Roman" pitchFamily="-112" charset="0"/>
              </a:rPr>
              <a:t>φακών</a:t>
            </a:r>
            <a:r>
              <a:rPr lang="el-GR" sz="2000" dirty="0">
                <a:latin typeface="+mj-lt"/>
                <a:ea typeface="Times New Roman" pitchFamily="-112" charset="0"/>
                <a:cs typeface="Times New Roman" pitchFamily="-112" charset="0"/>
              </a:rPr>
              <a:t> με </a:t>
            </a:r>
            <a:r>
              <a:rPr lang="el-GR" sz="2000" b="1" dirty="0">
                <a:latin typeface="+mj-lt"/>
                <a:ea typeface="Times New Roman" pitchFamily="-112" charset="0"/>
                <a:cs typeface="Times New Roman" pitchFamily="-112" charset="0"/>
              </a:rPr>
              <a:t>εστιακές αποστάσεις </a:t>
            </a:r>
            <a:r>
              <a:rPr lang="en-US" sz="2000" i="1" dirty="0">
                <a:latin typeface="+mj-lt"/>
                <a:ea typeface="Times New Roman" pitchFamily="-112" charset="0"/>
                <a:cs typeface="Times New Roman" pitchFamily="-112" charset="0"/>
              </a:rPr>
              <a:t>f</a:t>
            </a:r>
            <a:r>
              <a:rPr lang="en-US" sz="2000" i="1" baseline="-25000" dirty="0">
                <a:latin typeface="+mj-lt"/>
                <a:ea typeface="Times New Roman" pitchFamily="-112" charset="0"/>
                <a:cs typeface="Times New Roman" pitchFamily="-112" charset="0"/>
              </a:rPr>
              <a:t>1</a:t>
            </a:r>
            <a:r>
              <a:rPr lang="en-US" sz="2000" i="1" dirty="0">
                <a:latin typeface="+mj-lt"/>
                <a:ea typeface="Times New Roman" pitchFamily="-112" charset="0"/>
                <a:cs typeface="Times New Roman" pitchFamily="-112" charset="0"/>
              </a:rPr>
              <a:t> </a:t>
            </a:r>
            <a:r>
              <a:rPr lang="el-GR" sz="2000" dirty="0">
                <a:latin typeface="+mj-lt"/>
                <a:ea typeface="Times New Roman" pitchFamily="-112" charset="0"/>
                <a:cs typeface="Times New Roman" pitchFamily="-112" charset="0"/>
              </a:rPr>
              <a:t>και</a:t>
            </a:r>
            <a:r>
              <a:rPr lang="en-US" sz="2000" dirty="0">
                <a:latin typeface="+mj-lt"/>
                <a:ea typeface="Times New Roman" pitchFamily="-112" charset="0"/>
                <a:cs typeface="Times New Roman" pitchFamily="-112" charset="0"/>
              </a:rPr>
              <a:t> </a:t>
            </a:r>
            <a:r>
              <a:rPr lang="el-GR" sz="2000" dirty="0">
                <a:latin typeface="+mj-lt"/>
                <a:ea typeface="Times New Roman" pitchFamily="-112" charset="0"/>
                <a:cs typeface="Times New Roman" pitchFamily="-112" charset="0"/>
              </a:rPr>
              <a:t> </a:t>
            </a:r>
            <a:r>
              <a:rPr lang="en-US" sz="2000" i="1" dirty="0">
                <a:latin typeface="+mj-lt"/>
                <a:ea typeface="Times New Roman" pitchFamily="-112" charset="0"/>
                <a:cs typeface="Times New Roman" pitchFamily="-112" charset="0"/>
              </a:rPr>
              <a:t>f</a:t>
            </a:r>
            <a:r>
              <a:rPr lang="en-US" sz="2000" i="1" baseline="-25000" dirty="0">
                <a:latin typeface="+mj-lt"/>
                <a:ea typeface="Times New Roman" pitchFamily="-112" charset="0"/>
                <a:cs typeface="Times New Roman" pitchFamily="-112" charset="0"/>
              </a:rPr>
              <a:t>2 </a:t>
            </a:r>
            <a:r>
              <a:rPr lang="el-GR" sz="2000" dirty="0">
                <a:latin typeface="+mj-lt"/>
                <a:ea typeface="Times New Roman" pitchFamily="-112" charset="0"/>
                <a:cs typeface="Times New Roman" pitchFamily="-112" charset="0"/>
              </a:rPr>
              <a:t>που σε απόσταση </a:t>
            </a:r>
            <a:r>
              <a:rPr lang="en-US" sz="2000" i="1" dirty="0">
                <a:latin typeface="+mj-lt"/>
                <a:ea typeface="Times New Roman" pitchFamily="-112" charset="0"/>
                <a:cs typeface="Times New Roman" pitchFamily="-112" charset="0"/>
              </a:rPr>
              <a:t>d</a:t>
            </a:r>
            <a:r>
              <a:rPr lang="el-GR" sz="2000" dirty="0">
                <a:latin typeface="+mj-lt"/>
                <a:ea typeface="Times New Roman" pitchFamily="-112" charset="0"/>
                <a:cs typeface="Times New Roman" pitchFamily="-112" charset="0"/>
              </a:rPr>
              <a:t> δίνει </a:t>
            </a:r>
            <a:r>
              <a:rPr lang="el-GR" sz="2000" b="1" dirty="0">
                <a:latin typeface="+mj-lt"/>
                <a:ea typeface="Times New Roman" pitchFamily="-112" charset="0"/>
                <a:cs typeface="Times New Roman" pitchFamily="-112" charset="0"/>
              </a:rPr>
              <a:t>ολική εστιακή απόσταση</a:t>
            </a:r>
            <a:endParaRPr lang="en-US" sz="2000" b="1" i="1" dirty="0">
              <a:latin typeface="+mj-lt"/>
              <a:ea typeface="Times New Roman" pitchFamily="-112" charset="0"/>
              <a:cs typeface="Times New Roman" pitchFamily="-112" charset="0"/>
            </a:endParaRPr>
          </a:p>
          <a:p>
            <a:pPr>
              <a:lnSpc>
                <a:spcPct val="90000"/>
              </a:lnSpc>
              <a:spcBef>
                <a:spcPct val="50000"/>
              </a:spcBef>
              <a:spcAft>
                <a:spcPts val="1200"/>
              </a:spcAft>
              <a:buFont typeface="Wingdings" pitchFamily="-112" charset="2"/>
              <a:buNone/>
            </a:pPr>
            <a:endParaRPr lang="en-GB" sz="2000" b="1" dirty="0">
              <a:latin typeface="+mj-lt"/>
              <a:ea typeface="Times New Roman" pitchFamily="-112" charset="0"/>
              <a:cs typeface="Times New Roman" pitchFamily="-112" charset="0"/>
            </a:endParaRPr>
          </a:p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el-GR" sz="2000" dirty="0">
                <a:latin typeface="+mj-lt"/>
                <a:ea typeface="Times New Roman" pitchFamily="-112" charset="0"/>
                <a:cs typeface="Times New Roman" pitchFamily="-112" charset="0"/>
              </a:rPr>
              <a:t>Εάν </a:t>
            </a:r>
            <a:r>
              <a:rPr lang="en-GB" sz="2000" i="1" dirty="0">
                <a:latin typeface="+mj-lt"/>
                <a:ea typeface="Times New Roman" pitchFamily="-112" charset="0"/>
                <a:cs typeface="Times New Roman" pitchFamily="-112" charset="0"/>
              </a:rPr>
              <a:t>f</a:t>
            </a:r>
            <a:r>
              <a:rPr lang="en-GB" sz="2000" i="1" baseline="-25000" dirty="0">
                <a:latin typeface="+mj-lt"/>
                <a:ea typeface="Times New Roman" pitchFamily="-112" charset="0"/>
                <a:cs typeface="Times New Roman" pitchFamily="-112" charset="0"/>
              </a:rPr>
              <a:t>1 </a:t>
            </a:r>
            <a:r>
              <a:rPr lang="en-GB" sz="2000" i="1" dirty="0">
                <a:latin typeface="+mj-lt"/>
                <a:ea typeface="Times New Roman" pitchFamily="-112" charset="0"/>
                <a:cs typeface="Times New Roman" pitchFamily="-112" charset="0"/>
              </a:rPr>
              <a:t>= -f</a:t>
            </a:r>
            <a:r>
              <a:rPr lang="en-GB" sz="2000" i="1" baseline="-25000" dirty="0">
                <a:latin typeface="+mj-lt"/>
                <a:ea typeface="Times New Roman" pitchFamily="-112" charset="0"/>
                <a:cs typeface="Times New Roman" pitchFamily="-112" charset="0"/>
              </a:rPr>
              <a:t>2</a:t>
            </a:r>
            <a:r>
              <a:rPr lang="en-GB" sz="2000" dirty="0">
                <a:latin typeface="+mj-lt"/>
                <a:ea typeface="Times New Roman" pitchFamily="-112" charset="0"/>
                <a:cs typeface="Times New Roman" pitchFamily="-112" charset="0"/>
              </a:rPr>
              <a:t>,</a:t>
            </a:r>
            <a:r>
              <a:rPr lang="el-GR" sz="2000" dirty="0">
                <a:latin typeface="+mj-lt"/>
                <a:ea typeface="Times New Roman" pitchFamily="-112" charset="0"/>
                <a:cs typeface="Times New Roman" pitchFamily="-112" charset="0"/>
              </a:rPr>
              <a:t>υπάρχει ένα καθαρό               </a:t>
            </a:r>
            <a:r>
              <a:rPr lang="el-GR" sz="2000" b="1" dirty="0">
                <a:latin typeface="+mj-lt"/>
                <a:ea typeface="Times New Roman" pitchFamily="-112" charset="0"/>
                <a:cs typeface="Times New Roman" pitchFamily="-112" charset="0"/>
              </a:rPr>
              <a:t>φαινόμενο εστίασης</a:t>
            </a:r>
            <a:endParaRPr lang="en-GB" sz="2000" baseline="-25000" dirty="0">
              <a:latin typeface="+mj-lt"/>
              <a:ea typeface="Times New Roman" pitchFamily="-112" charset="0"/>
              <a:cs typeface="Times New Roman" pitchFamily="-112" charset="0"/>
            </a:endParaRP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228600" y="5661248"/>
            <a:ext cx="5855568" cy="1152128"/>
            <a:chOff x="48" y="3360"/>
            <a:chExt cx="3888" cy="828"/>
          </a:xfrm>
        </p:grpSpPr>
        <p:grpSp>
          <p:nvGrpSpPr>
            <p:cNvPr id="3" name="Group 6"/>
            <p:cNvGrpSpPr>
              <a:grpSpLocks/>
            </p:cNvGrpSpPr>
            <p:nvPr/>
          </p:nvGrpSpPr>
          <p:grpSpPr bwMode="auto">
            <a:xfrm>
              <a:off x="1152" y="3408"/>
              <a:ext cx="339" cy="780"/>
              <a:chOff x="1248" y="2352"/>
              <a:chExt cx="339" cy="780"/>
            </a:xfrm>
          </p:grpSpPr>
          <p:sp>
            <p:nvSpPr>
              <p:cNvPr id="66601" name="Line 7"/>
              <p:cNvSpPr>
                <a:spLocks noChangeShapeType="1"/>
              </p:cNvSpPr>
              <p:nvPr/>
            </p:nvSpPr>
            <p:spPr bwMode="auto">
              <a:xfrm>
                <a:off x="1281" y="3132"/>
                <a:ext cx="302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4" name="Group 8"/>
              <p:cNvGrpSpPr>
                <a:grpSpLocks/>
              </p:cNvGrpSpPr>
              <p:nvPr/>
            </p:nvGrpSpPr>
            <p:grpSpPr bwMode="auto">
              <a:xfrm>
                <a:off x="1248" y="2352"/>
                <a:ext cx="339" cy="780"/>
                <a:chOff x="3552" y="1487"/>
                <a:chExt cx="486" cy="1489"/>
              </a:xfrm>
            </p:grpSpPr>
            <p:sp>
              <p:nvSpPr>
                <p:cNvPr id="66603" name="Arc 9"/>
                <p:cNvSpPr>
                  <a:spLocks/>
                </p:cNvSpPr>
                <p:nvPr/>
              </p:nvSpPr>
              <p:spPr bwMode="auto">
                <a:xfrm rot="10665051" flipH="1">
                  <a:off x="3552" y="1487"/>
                  <a:ext cx="185" cy="1480"/>
                </a:xfrm>
                <a:custGeom>
                  <a:avLst/>
                  <a:gdLst>
                    <a:gd name="T0" fmla="*/ 0 w 21600"/>
                    <a:gd name="T1" fmla="*/ 0 h 42966"/>
                    <a:gd name="T2" fmla="*/ 27 w 21600"/>
                    <a:gd name="T3" fmla="*/ 1480 h 42966"/>
                    <a:gd name="T4" fmla="*/ 0 w 21600"/>
                    <a:gd name="T5" fmla="*/ 744 h 42966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42966"/>
                    <a:gd name="T11" fmla="*/ 21600 w 21600"/>
                    <a:gd name="T12" fmla="*/ 42966 h 4296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42966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cubicBezTo>
                        <a:pt x="21600" y="32305"/>
                        <a:pt x="13759" y="41395"/>
                        <a:pt x="3170" y="42966"/>
                      </a:cubicBezTo>
                    </a:path>
                    <a:path w="21600" h="42966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cubicBezTo>
                        <a:pt x="21600" y="32305"/>
                        <a:pt x="13759" y="41395"/>
                        <a:pt x="3170" y="42966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6604" name="Arc 10"/>
                <p:cNvSpPr>
                  <a:spLocks/>
                </p:cNvSpPr>
                <p:nvPr/>
              </p:nvSpPr>
              <p:spPr bwMode="auto">
                <a:xfrm rot="21543920" flipH="1">
                  <a:off x="3842" y="1488"/>
                  <a:ext cx="196" cy="1488"/>
                </a:xfrm>
                <a:custGeom>
                  <a:avLst/>
                  <a:gdLst>
                    <a:gd name="T0" fmla="*/ 11 w 22887"/>
                    <a:gd name="T1" fmla="*/ 0 h 43200"/>
                    <a:gd name="T2" fmla="*/ 0 w 22887"/>
                    <a:gd name="T3" fmla="*/ 1487 h 43200"/>
                    <a:gd name="T4" fmla="*/ 11 w 22887"/>
                    <a:gd name="T5" fmla="*/ 744 h 43200"/>
                    <a:gd name="T6" fmla="*/ 0 60000 65536"/>
                    <a:gd name="T7" fmla="*/ 0 60000 65536"/>
                    <a:gd name="T8" fmla="*/ 0 60000 65536"/>
                    <a:gd name="T9" fmla="*/ 0 w 22887"/>
                    <a:gd name="T10" fmla="*/ 0 h 43200"/>
                    <a:gd name="T11" fmla="*/ 22887 w 22887"/>
                    <a:gd name="T12" fmla="*/ 43200 h 432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887" h="43200" fill="none" extrusionOk="0">
                      <a:moveTo>
                        <a:pt x="1286" y="0"/>
                      </a:moveTo>
                      <a:cubicBezTo>
                        <a:pt x="13216" y="0"/>
                        <a:pt x="22887" y="9670"/>
                        <a:pt x="22887" y="21600"/>
                      </a:cubicBezTo>
                      <a:cubicBezTo>
                        <a:pt x="22887" y="33529"/>
                        <a:pt x="13216" y="43200"/>
                        <a:pt x="1287" y="43200"/>
                      </a:cubicBezTo>
                      <a:cubicBezTo>
                        <a:pt x="857" y="43199"/>
                        <a:pt x="428" y="43187"/>
                        <a:pt x="0" y="43161"/>
                      </a:cubicBezTo>
                    </a:path>
                    <a:path w="22887" h="43200" stroke="0" extrusionOk="0">
                      <a:moveTo>
                        <a:pt x="1286" y="0"/>
                      </a:moveTo>
                      <a:cubicBezTo>
                        <a:pt x="13216" y="0"/>
                        <a:pt x="22887" y="9670"/>
                        <a:pt x="22887" y="21600"/>
                      </a:cubicBezTo>
                      <a:cubicBezTo>
                        <a:pt x="22887" y="33529"/>
                        <a:pt x="13216" y="43200"/>
                        <a:pt x="1287" y="43200"/>
                      </a:cubicBezTo>
                      <a:cubicBezTo>
                        <a:pt x="857" y="43199"/>
                        <a:pt x="428" y="43187"/>
                        <a:pt x="0" y="43161"/>
                      </a:cubicBezTo>
                      <a:lnTo>
                        <a:pt x="1287" y="21600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6605" name="Line 11"/>
                <p:cNvSpPr>
                  <a:spLocks noChangeShapeType="1"/>
                </p:cNvSpPr>
                <p:nvPr/>
              </p:nvSpPr>
              <p:spPr bwMode="auto">
                <a:xfrm>
                  <a:off x="3552" y="1488"/>
                  <a:ext cx="432" cy="0"/>
                </a:xfrm>
                <a:prstGeom prst="line">
                  <a:avLst/>
                </a:prstGeom>
                <a:noFill/>
                <a:ln w="28575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sp>
          <p:nvSpPr>
            <p:cNvPr id="66589" name="Line 12"/>
            <p:cNvSpPr>
              <a:spLocks noChangeShapeType="1"/>
            </p:cNvSpPr>
            <p:nvPr/>
          </p:nvSpPr>
          <p:spPr bwMode="auto">
            <a:xfrm>
              <a:off x="48" y="3792"/>
              <a:ext cx="360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590" name="Arc 13"/>
            <p:cNvSpPr>
              <a:spLocks/>
            </p:cNvSpPr>
            <p:nvPr/>
          </p:nvSpPr>
          <p:spPr bwMode="auto">
            <a:xfrm flipH="1">
              <a:off x="1849" y="3408"/>
              <a:ext cx="263" cy="768"/>
            </a:xfrm>
            <a:custGeom>
              <a:avLst/>
              <a:gdLst>
                <a:gd name="T0" fmla="*/ 132 w 43200"/>
                <a:gd name="T1" fmla="*/ 0 h 43200"/>
                <a:gd name="T2" fmla="*/ 131 w 43200"/>
                <a:gd name="T3" fmla="*/ 0 h 43200"/>
                <a:gd name="T4" fmla="*/ 132 w 43200"/>
                <a:gd name="T5" fmla="*/ 384 h 43200"/>
                <a:gd name="T6" fmla="*/ 0 60000 65536"/>
                <a:gd name="T7" fmla="*/ 0 60000 65536"/>
                <a:gd name="T8" fmla="*/ 0 60000 65536"/>
                <a:gd name="T9" fmla="*/ 0 w 43200"/>
                <a:gd name="T10" fmla="*/ 0 h 43200"/>
                <a:gd name="T11" fmla="*/ 43200 w 43200"/>
                <a:gd name="T12" fmla="*/ 43200 h 432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3200" h="43200" fill="none" extrusionOk="0">
                  <a:moveTo>
                    <a:pt x="21599" y="0"/>
                  </a:move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33529"/>
                    <a:pt x="33529" y="43200"/>
                    <a:pt x="21600" y="43200"/>
                  </a:cubicBezTo>
                  <a:cubicBezTo>
                    <a:pt x="9670" y="43200"/>
                    <a:pt x="0" y="33529"/>
                    <a:pt x="0" y="21600"/>
                  </a:cubicBezTo>
                  <a:cubicBezTo>
                    <a:pt x="-1" y="9702"/>
                    <a:pt x="9620" y="45"/>
                    <a:pt x="21518" y="0"/>
                  </a:cubicBezTo>
                </a:path>
                <a:path w="43200" h="43200" stroke="0" extrusionOk="0">
                  <a:moveTo>
                    <a:pt x="21599" y="0"/>
                  </a:move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33529"/>
                    <a:pt x="33529" y="43200"/>
                    <a:pt x="21600" y="43200"/>
                  </a:cubicBezTo>
                  <a:cubicBezTo>
                    <a:pt x="9670" y="43200"/>
                    <a:pt x="0" y="33529"/>
                    <a:pt x="0" y="21600"/>
                  </a:cubicBezTo>
                  <a:cubicBezTo>
                    <a:pt x="-1" y="9702"/>
                    <a:pt x="9620" y="45"/>
                    <a:pt x="21518" y="0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28575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591" name="Arc 14"/>
            <p:cNvSpPr>
              <a:spLocks/>
            </p:cNvSpPr>
            <p:nvPr/>
          </p:nvSpPr>
          <p:spPr bwMode="auto">
            <a:xfrm flipH="1">
              <a:off x="553" y="3408"/>
              <a:ext cx="263" cy="768"/>
            </a:xfrm>
            <a:custGeom>
              <a:avLst/>
              <a:gdLst>
                <a:gd name="T0" fmla="*/ 132 w 43200"/>
                <a:gd name="T1" fmla="*/ 0 h 43200"/>
                <a:gd name="T2" fmla="*/ 131 w 43200"/>
                <a:gd name="T3" fmla="*/ 0 h 43200"/>
                <a:gd name="T4" fmla="*/ 132 w 43200"/>
                <a:gd name="T5" fmla="*/ 384 h 43200"/>
                <a:gd name="T6" fmla="*/ 0 60000 65536"/>
                <a:gd name="T7" fmla="*/ 0 60000 65536"/>
                <a:gd name="T8" fmla="*/ 0 60000 65536"/>
                <a:gd name="T9" fmla="*/ 0 w 43200"/>
                <a:gd name="T10" fmla="*/ 0 h 43200"/>
                <a:gd name="T11" fmla="*/ 43200 w 43200"/>
                <a:gd name="T12" fmla="*/ 43200 h 432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3200" h="43200" fill="none" extrusionOk="0">
                  <a:moveTo>
                    <a:pt x="21599" y="0"/>
                  </a:move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33529"/>
                    <a:pt x="33529" y="43200"/>
                    <a:pt x="21600" y="43200"/>
                  </a:cubicBezTo>
                  <a:cubicBezTo>
                    <a:pt x="9670" y="43200"/>
                    <a:pt x="0" y="33529"/>
                    <a:pt x="0" y="21600"/>
                  </a:cubicBezTo>
                  <a:cubicBezTo>
                    <a:pt x="-1" y="9702"/>
                    <a:pt x="9620" y="45"/>
                    <a:pt x="21518" y="0"/>
                  </a:cubicBezTo>
                </a:path>
                <a:path w="43200" h="43200" stroke="0" extrusionOk="0">
                  <a:moveTo>
                    <a:pt x="21599" y="0"/>
                  </a:move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33529"/>
                    <a:pt x="33529" y="43200"/>
                    <a:pt x="21600" y="43200"/>
                  </a:cubicBezTo>
                  <a:cubicBezTo>
                    <a:pt x="9670" y="43200"/>
                    <a:pt x="0" y="33529"/>
                    <a:pt x="0" y="21600"/>
                  </a:cubicBezTo>
                  <a:cubicBezTo>
                    <a:pt x="-1" y="9702"/>
                    <a:pt x="9620" y="45"/>
                    <a:pt x="21518" y="0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28575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5" name="Group 15"/>
            <p:cNvGrpSpPr>
              <a:grpSpLocks/>
            </p:cNvGrpSpPr>
            <p:nvPr/>
          </p:nvGrpSpPr>
          <p:grpSpPr bwMode="auto">
            <a:xfrm>
              <a:off x="2589" y="3408"/>
              <a:ext cx="339" cy="780"/>
              <a:chOff x="1248" y="2352"/>
              <a:chExt cx="339" cy="780"/>
            </a:xfrm>
          </p:grpSpPr>
          <p:sp>
            <p:nvSpPr>
              <p:cNvPr id="66596" name="Line 16"/>
              <p:cNvSpPr>
                <a:spLocks noChangeShapeType="1"/>
              </p:cNvSpPr>
              <p:nvPr/>
            </p:nvSpPr>
            <p:spPr bwMode="auto">
              <a:xfrm>
                <a:off x="1281" y="3132"/>
                <a:ext cx="302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6" name="Group 17"/>
              <p:cNvGrpSpPr>
                <a:grpSpLocks/>
              </p:cNvGrpSpPr>
              <p:nvPr/>
            </p:nvGrpSpPr>
            <p:grpSpPr bwMode="auto">
              <a:xfrm>
                <a:off x="1248" y="2352"/>
                <a:ext cx="339" cy="780"/>
                <a:chOff x="3552" y="1487"/>
                <a:chExt cx="486" cy="1489"/>
              </a:xfrm>
            </p:grpSpPr>
            <p:sp>
              <p:nvSpPr>
                <p:cNvPr id="66598" name="Arc 18"/>
                <p:cNvSpPr>
                  <a:spLocks/>
                </p:cNvSpPr>
                <p:nvPr/>
              </p:nvSpPr>
              <p:spPr bwMode="auto">
                <a:xfrm rot="10665051" flipH="1">
                  <a:off x="3552" y="1487"/>
                  <a:ext cx="185" cy="1480"/>
                </a:xfrm>
                <a:custGeom>
                  <a:avLst/>
                  <a:gdLst>
                    <a:gd name="T0" fmla="*/ 0 w 21600"/>
                    <a:gd name="T1" fmla="*/ 0 h 42966"/>
                    <a:gd name="T2" fmla="*/ 27 w 21600"/>
                    <a:gd name="T3" fmla="*/ 1480 h 42966"/>
                    <a:gd name="T4" fmla="*/ 0 w 21600"/>
                    <a:gd name="T5" fmla="*/ 744 h 42966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42966"/>
                    <a:gd name="T11" fmla="*/ 21600 w 21600"/>
                    <a:gd name="T12" fmla="*/ 42966 h 4296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42966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cubicBezTo>
                        <a:pt x="21600" y="32305"/>
                        <a:pt x="13759" y="41395"/>
                        <a:pt x="3170" y="42966"/>
                      </a:cubicBezTo>
                    </a:path>
                    <a:path w="21600" h="42966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cubicBezTo>
                        <a:pt x="21600" y="32305"/>
                        <a:pt x="13759" y="41395"/>
                        <a:pt x="3170" y="42966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6599" name="Arc 19"/>
                <p:cNvSpPr>
                  <a:spLocks/>
                </p:cNvSpPr>
                <p:nvPr/>
              </p:nvSpPr>
              <p:spPr bwMode="auto">
                <a:xfrm rot="21543920" flipH="1">
                  <a:off x="3842" y="1488"/>
                  <a:ext cx="196" cy="1488"/>
                </a:xfrm>
                <a:custGeom>
                  <a:avLst/>
                  <a:gdLst>
                    <a:gd name="T0" fmla="*/ 11 w 22887"/>
                    <a:gd name="T1" fmla="*/ 0 h 43200"/>
                    <a:gd name="T2" fmla="*/ 0 w 22887"/>
                    <a:gd name="T3" fmla="*/ 1487 h 43200"/>
                    <a:gd name="T4" fmla="*/ 11 w 22887"/>
                    <a:gd name="T5" fmla="*/ 744 h 43200"/>
                    <a:gd name="T6" fmla="*/ 0 60000 65536"/>
                    <a:gd name="T7" fmla="*/ 0 60000 65536"/>
                    <a:gd name="T8" fmla="*/ 0 60000 65536"/>
                    <a:gd name="T9" fmla="*/ 0 w 22887"/>
                    <a:gd name="T10" fmla="*/ 0 h 43200"/>
                    <a:gd name="T11" fmla="*/ 22887 w 22887"/>
                    <a:gd name="T12" fmla="*/ 43200 h 432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887" h="43200" fill="none" extrusionOk="0">
                      <a:moveTo>
                        <a:pt x="1286" y="0"/>
                      </a:moveTo>
                      <a:cubicBezTo>
                        <a:pt x="13216" y="0"/>
                        <a:pt x="22887" y="9670"/>
                        <a:pt x="22887" y="21600"/>
                      </a:cubicBezTo>
                      <a:cubicBezTo>
                        <a:pt x="22887" y="33529"/>
                        <a:pt x="13216" y="43200"/>
                        <a:pt x="1287" y="43200"/>
                      </a:cubicBezTo>
                      <a:cubicBezTo>
                        <a:pt x="857" y="43199"/>
                        <a:pt x="428" y="43187"/>
                        <a:pt x="0" y="43161"/>
                      </a:cubicBezTo>
                    </a:path>
                    <a:path w="22887" h="43200" stroke="0" extrusionOk="0">
                      <a:moveTo>
                        <a:pt x="1286" y="0"/>
                      </a:moveTo>
                      <a:cubicBezTo>
                        <a:pt x="13216" y="0"/>
                        <a:pt x="22887" y="9670"/>
                        <a:pt x="22887" y="21600"/>
                      </a:cubicBezTo>
                      <a:cubicBezTo>
                        <a:pt x="22887" y="33529"/>
                        <a:pt x="13216" y="43200"/>
                        <a:pt x="1287" y="43200"/>
                      </a:cubicBezTo>
                      <a:cubicBezTo>
                        <a:pt x="857" y="43199"/>
                        <a:pt x="428" y="43187"/>
                        <a:pt x="0" y="43161"/>
                      </a:cubicBezTo>
                      <a:lnTo>
                        <a:pt x="1287" y="21600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6600" name="Line 20"/>
                <p:cNvSpPr>
                  <a:spLocks noChangeShapeType="1"/>
                </p:cNvSpPr>
                <p:nvPr/>
              </p:nvSpPr>
              <p:spPr bwMode="auto">
                <a:xfrm>
                  <a:off x="3552" y="1488"/>
                  <a:ext cx="432" cy="0"/>
                </a:xfrm>
                <a:prstGeom prst="line">
                  <a:avLst/>
                </a:prstGeom>
                <a:noFill/>
                <a:ln w="28575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sp>
          <p:nvSpPr>
            <p:cNvPr id="66593" name="Freeform 21"/>
            <p:cNvSpPr>
              <a:spLocks/>
            </p:cNvSpPr>
            <p:nvPr/>
          </p:nvSpPr>
          <p:spPr bwMode="auto">
            <a:xfrm>
              <a:off x="240" y="3456"/>
              <a:ext cx="3648" cy="432"/>
            </a:xfrm>
            <a:custGeom>
              <a:avLst/>
              <a:gdLst>
                <a:gd name="T0" fmla="*/ 0 w 3600"/>
                <a:gd name="T1" fmla="*/ 240 h 432"/>
                <a:gd name="T2" fmla="*/ 432 w 3600"/>
                <a:gd name="T3" fmla="*/ 48 h 432"/>
                <a:gd name="T4" fmla="*/ 1056 w 3600"/>
                <a:gd name="T5" fmla="*/ 192 h 432"/>
                <a:gd name="T6" fmla="*/ 1728 w 3600"/>
                <a:gd name="T7" fmla="*/ 0 h 432"/>
                <a:gd name="T8" fmla="*/ 2496 w 3600"/>
                <a:gd name="T9" fmla="*/ 240 h 432"/>
                <a:gd name="T10" fmla="*/ 3024 w 3600"/>
                <a:gd name="T11" fmla="*/ 0 h 432"/>
                <a:gd name="T12" fmla="*/ 3600 w 3600"/>
                <a:gd name="T13" fmla="*/ 432 h 43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600"/>
                <a:gd name="T22" fmla="*/ 0 h 432"/>
                <a:gd name="T23" fmla="*/ 3600 w 3600"/>
                <a:gd name="T24" fmla="*/ 432 h 43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600" h="432">
                  <a:moveTo>
                    <a:pt x="0" y="240"/>
                  </a:moveTo>
                  <a:lnTo>
                    <a:pt x="432" y="48"/>
                  </a:lnTo>
                  <a:lnTo>
                    <a:pt x="1056" y="192"/>
                  </a:lnTo>
                  <a:lnTo>
                    <a:pt x="1728" y="0"/>
                  </a:lnTo>
                  <a:lnTo>
                    <a:pt x="2496" y="240"/>
                  </a:lnTo>
                  <a:lnTo>
                    <a:pt x="3024" y="0"/>
                  </a:lnTo>
                  <a:lnTo>
                    <a:pt x="3600" y="432"/>
                  </a:ln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594" name="Arc 22"/>
            <p:cNvSpPr>
              <a:spLocks/>
            </p:cNvSpPr>
            <p:nvPr/>
          </p:nvSpPr>
          <p:spPr bwMode="auto">
            <a:xfrm flipH="1">
              <a:off x="3168" y="3360"/>
              <a:ext cx="263" cy="768"/>
            </a:xfrm>
            <a:custGeom>
              <a:avLst/>
              <a:gdLst>
                <a:gd name="T0" fmla="*/ 132 w 43200"/>
                <a:gd name="T1" fmla="*/ 0 h 43200"/>
                <a:gd name="T2" fmla="*/ 131 w 43200"/>
                <a:gd name="T3" fmla="*/ 0 h 43200"/>
                <a:gd name="T4" fmla="*/ 132 w 43200"/>
                <a:gd name="T5" fmla="*/ 384 h 43200"/>
                <a:gd name="T6" fmla="*/ 0 60000 65536"/>
                <a:gd name="T7" fmla="*/ 0 60000 65536"/>
                <a:gd name="T8" fmla="*/ 0 60000 65536"/>
                <a:gd name="T9" fmla="*/ 0 w 43200"/>
                <a:gd name="T10" fmla="*/ 0 h 43200"/>
                <a:gd name="T11" fmla="*/ 43200 w 43200"/>
                <a:gd name="T12" fmla="*/ 43200 h 432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3200" h="43200" fill="none" extrusionOk="0">
                  <a:moveTo>
                    <a:pt x="21599" y="0"/>
                  </a:move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33529"/>
                    <a:pt x="33529" y="43200"/>
                    <a:pt x="21600" y="43200"/>
                  </a:cubicBezTo>
                  <a:cubicBezTo>
                    <a:pt x="9670" y="43200"/>
                    <a:pt x="0" y="33529"/>
                    <a:pt x="0" y="21600"/>
                  </a:cubicBezTo>
                  <a:cubicBezTo>
                    <a:pt x="-1" y="9702"/>
                    <a:pt x="9620" y="45"/>
                    <a:pt x="21518" y="0"/>
                  </a:cubicBezTo>
                </a:path>
                <a:path w="43200" h="43200" stroke="0" extrusionOk="0">
                  <a:moveTo>
                    <a:pt x="21599" y="0"/>
                  </a:move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33529"/>
                    <a:pt x="33529" y="43200"/>
                    <a:pt x="21600" y="43200"/>
                  </a:cubicBezTo>
                  <a:cubicBezTo>
                    <a:pt x="9670" y="43200"/>
                    <a:pt x="0" y="33529"/>
                    <a:pt x="0" y="21600"/>
                  </a:cubicBezTo>
                  <a:cubicBezTo>
                    <a:pt x="-1" y="9702"/>
                    <a:pt x="9620" y="45"/>
                    <a:pt x="21518" y="0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28575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595" name="Line 23"/>
            <p:cNvSpPr>
              <a:spLocks noChangeShapeType="1"/>
            </p:cNvSpPr>
            <p:nvPr/>
          </p:nvSpPr>
          <p:spPr bwMode="auto">
            <a:xfrm>
              <a:off x="3744" y="3792"/>
              <a:ext cx="192" cy="144"/>
            </a:xfrm>
            <a:prstGeom prst="line">
              <a:avLst/>
            </a:prstGeom>
            <a:noFill/>
            <a:ln w="25400">
              <a:solidFill>
                <a:srgbClr val="008000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66566" name="Picture 24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8"/>
          <a:srcRect/>
          <a:stretch>
            <a:fillRect/>
          </a:stretch>
        </p:blipFill>
        <p:spPr bwMode="auto">
          <a:xfrm>
            <a:off x="2057400" y="4183063"/>
            <a:ext cx="2395538" cy="617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67" name="Picture 25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9"/>
          <a:srcRect/>
          <a:stretch>
            <a:fillRect/>
          </a:stretch>
        </p:blipFill>
        <p:spPr bwMode="auto">
          <a:xfrm>
            <a:off x="2615232" y="1412776"/>
            <a:ext cx="2378075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68" name="Picture 26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0"/>
          <a:srcRect/>
          <a:stretch>
            <a:fillRect/>
          </a:stretch>
        </p:blipFill>
        <p:spPr bwMode="auto">
          <a:xfrm>
            <a:off x="4426321" y="4866660"/>
            <a:ext cx="1513265" cy="7258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69" name="Picture 27" descr="txp_fi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1"/>
          <a:srcRect/>
          <a:stretch>
            <a:fillRect/>
          </a:stretch>
        </p:blipFill>
        <p:spPr bwMode="auto">
          <a:xfrm>
            <a:off x="3088307" y="1835051"/>
            <a:ext cx="2563813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" name="Group 28"/>
          <p:cNvGrpSpPr>
            <a:grpSpLocks/>
          </p:cNvGrpSpPr>
          <p:nvPr/>
        </p:nvGrpSpPr>
        <p:grpSpPr bwMode="auto">
          <a:xfrm>
            <a:off x="5868144" y="762000"/>
            <a:ext cx="3275856" cy="2739008"/>
            <a:chOff x="3504" y="576"/>
            <a:chExt cx="2256" cy="1776"/>
          </a:xfrm>
        </p:grpSpPr>
        <p:grpSp>
          <p:nvGrpSpPr>
            <p:cNvPr id="8" name="Group 29"/>
            <p:cNvGrpSpPr>
              <a:grpSpLocks/>
            </p:cNvGrpSpPr>
            <p:nvPr/>
          </p:nvGrpSpPr>
          <p:grpSpPr bwMode="auto">
            <a:xfrm>
              <a:off x="3504" y="576"/>
              <a:ext cx="2256" cy="1776"/>
              <a:chOff x="3360" y="672"/>
              <a:chExt cx="2115" cy="1797"/>
            </a:xfrm>
          </p:grpSpPr>
          <p:pic>
            <p:nvPicPr>
              <p:cNvPr id="66586" name="Picture 30"/>
              <p:cNvPicPr>
                <a:picLocks noChangeAspect="1" noChangeArrowheads="1"/>
              </p:cNvPicPr>
              <p:nvPr/>
            </p:nvPicPr>
            <p:blipFill>
              <a:blip r:embed="rId12"/>
              <a:srcRect/>
              <a:stretch>
                <a:fillRect/>
              </a:stretch>
            </p:blipFill>
            <p:spPr bwMode="auto">
              <a:xfrm>
                <a:off x="3360" y="672"/>
                <a:ext cx="2115" cy="179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66587" name="Rectangle 31"/>
              <p:cNvSpPr>
                <a:spLocks noChangeArrowheads="1"/>
              </p:cNvSpPr>
              <p:nvPr/>
            </p:nvSpPr>
            <p:spPr bwMode="auto">
              <a:xfrm>
                <a:off x="3360" y="672"/>
                <a:ext cx="480" cy="240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9" name="Group 32"/>
            <p:cNvGrpSpPr>
              <a:grpSpLocks/>
            </p:cNvGrpSpPr>
            <p:nvPr/>
          </p:nvGrpSpPr>
          <p:grpSpPr bwMode="auto">
            <a:xfrm>
              <a:off x="4320" y="1776"/>
              <a:ext cx="240" cy="240"/>
              <a:chOff x="4512" y="1536"/>
              <a:chExt cx="240" cy="240"/>
            </a:xfrm>
          </p:grpSpPr>
          <p:sp>
            <p:nvSpPr>
              <p:cNvPr id="66583" name="Line 33"/>
              <p:cNvSpPr>
                <a:spLocks noChangeShapeType="1"/>
              </p:cNvSpPr>
              <p:nvPr/>
            </p:nvSpPr>
            <p:spPr bwMode="auto">
              <a:xfrm flipV="1">
                <a:off x="4608" y="1536"/>
                <a:ext cx="0" cy="1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584" name="Line 34"/>
              <p:cNvSpPr>
                <a:spLocks noChangeShapeType="1"/>
              </p:cNvSpPr>
              <p:nvPr/>
            </p:nvSpPr>
            <p:spPr bwMode="auto">
              <a:xfrm>
                <a:off x="4608" y="1680"/>
                <a:ext cx="14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585" name="Line 35"/>
              <p:cNvSpPr>
                <a:spLocks noChangeShapeType="1"/>
              </p:cNvSpPr>
              <p:nvPr/>
            </p:nvSpPr>
            <p:spPr bwMode="auto">
              <a:xfrm flipH="1">
                <a:off x="4512" y="1680"/>
                <a:ext cx="96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0" name="Group 36"/>
            <p:cNvGrpSpPr>
              <a:grpSpLocks/>
            </p:cNvGrpSpPr>
            <p:nvPr/>
          </p:nvGrpSpPr>
          <p:grpSpPr bwMode="auto">
            <a:xfrm>
              <a:off x="4464" y="1296"/>
              <a:ext cx="288" cy="192"/>
              <a:chOff x="4560" y="1392"/>
              <a:chExt cx="288" cy="192"/>
            </a:xfrm>
          </p:grpSpPr>
          <p:sp>
            <p:nvSpPr>
              <p:cNvPr id="66580" name="Line 37"/>
              <p:cNvSpPr>
                <a:spLocks noChangeShapeType="1"/>
              </p:cNvSpPr>
              <p:nvPr/>
            </p:nvSpPr>
            <p:spPr bwMode="auto">
              <a:xfrm>
                <a:off x="4704" y="1392"/>
                <a:ext cx="0" cy="19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581" name="Line 38"/>
              <p:cNvSpPr>
                <a:spLocks noChangeShapeType="1"/>
              </p:cNvSpPr>
              <p:nvPr/>
            </p:nvSpPr>
            <p:spPr bwMode="auto">
              <a:xfrm>
                <a:off x="4704" y="1392"/>
                <a:ext cx="14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582" name="Line 39"/>
              <p:cNvSpPr>
                <a:spLocks noChangeShapeType="1"/>
              </p:cNvSpPr>
              <p:nvPr/>
            </p:nvSpPr>
            <p:spPr bwMode="auto">
              <a:xfrm flipH="1">
                <a:off x="4560" y="1392"/>
                <a:ext cx="144" cy="1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66574" name="Rectangle 40"/>
            <p:cNvSpPr>
              <a:spLocks noChangeArrowheads="1"/>
            </p:cNvSpPr>
            <p:nvPr/>
          </p:nvSpPr>
          <p:spPr bwMode="auto">
            <a:xfrm>
              <a:off x="4354" y="1296"/>
              <a:ext cx="156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buFont typeface="Wingdings" pitchFamily="-112" charset="2"/>
                <a:buNone/>
              </a:pPr>
              <a:r>
                <a:rPr lang="en-US" sz="1000" b="1">
                  <a:ea typeface="Times New Roman" pitchFamily="-112" charset="0"/>
                  <a:cs typeface="Times New Roman" pitchFamily="-112" charset="0"/>
                </a:rPr>
                <a:t>v</a:t>
              </a:r>
              <a:endParaRPr lang="en-GB" sz="1000" b="1">
                <a:ea typeface="Times New Roman" pitchFamily="-112" charset="0"/>
                <a:cs typeface="Times New Roman" pitchFamily="-112" charset="0"/>
              </a:endParaRPr>
            </a:p>
          </p:txBody>
        </p:sp>
        <p:sp>
          <p:nvSpPr>
            <p:cNvPr id="66575" name="Rectangle 41"/>
            <p:cNvSpPr>
              <a:spLocks noChangeArrowheads="1"/>
            </p:cNvSpPr>
            <p:nvPr/>
          </p:nvSpPr>
          <p:spPr bwMode="auto">
            <a:xfrm>
              <a:off x="4606" y="1152"/>
              <a:ext cx="165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buFont typeface="Wingdings" pitchFamily="-112" charset="2"/>
                <a:buNone/>
              </a:pPr>
              <a:r>
                <a:rPr lang="en-US" sz="1000" b="1">
                  <a:ea typeface="Times New Roman" pitchFamily="-112" charset="0"/>
                  <a:cs typeface="Times New Roman" pitchFamily="-112" charset="0"/>
                </a:rPr>
                <a:t>F</a:t>
              </a:r>
              <a:endParaRPr lang="en-GB" sz="1000" b="1">
                <a:ea typeface="Times New Roman" pitchFamily="-112" charset="0"/>
                <a:cs typeface="Times New Roman" pitchFamily="-112" charset="0"/>
              </a:endParaRPr>
            </a:p>
          </p:txBody>
        </p:sp>
        <p:sp>
          <p:nvSpPr>
            <p:cNvPr id="66576" name="Rectangle 42"/>
            <p:cNvSpPr>
              <a:spLocks noChangeArrowheads="1"/>
            </p:cNvSpPr>
            <p:nvPr/>
          </p:nvSpPr>
          <p:spPr bwMode="auto">
            <a:xfrm>
              <a:off x="4610" y="1392"/>
              <a:ext cx="169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buFont typeface="Wingdings" pitchFamily="-112" charset="2"/>
                <a:buNone/>
              </a:pPr>
              <a:r>
                <a:rPr lang="en-US" sz="1000" b="1">
                  <a:ea typeface="Times New Roman" pitchFamily="-112" charset="0"/>
                  <a:cs typeface="Times New Roman" pitchFamily="-112" charset="0"/>
                </a:rPr>
                <a:t>B</a:t>
              </a:r>
              <a:endParaRPr lang="en-GB" sz="1000" b="1">
                <a:ea typeface="Times New Roman" pitchFamily="-112" charset="0"/>
                <a:cs typeface="Times New Roman" pitchFamily="-112" charset="0"/>
              </a:endParaRPr>
            </a:p>
          </p:txBody>
        </p:sp>
        <p:sp>
          <p:nvSpPr>
            <p:cNvPr id="66577" name="Rectangle 43"/>
            <p:cNvSpPr>
              <a:spLocks noChangeArrowheads="1"/>
            </p:cNvSpPr>
            <p:nvPr/>
          </p:nvSpPr>
          <p:spPr bwMode="auto">
            <a:xfrm>
              <a:off x="4272" y="1776"/>
              <a:ext cx="165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buFont typeface="Wingdings" pitchFamily="-112" charset="2"/>
                <a:buNone/>
              </a:pPr>
              <a:r>
                <a:rPr lang="en-US" sz="1000" b="1">
                  <a:ea typeface="Times New Roman" pitchFamily="-112" charset="0"/>
                  <a:cs typeface="Times New Roman" pitchFamily="-112" charset="0"/>
                </a:rPr>
                <a:t>F</a:t>
              </a:r>
              <a:endParaRPr lang="en-GB" sz="1000" b="1">
                <a:ea typeface="Times New Roman" pitchFamily="-112" charset="0"/>
                <a:cs typeface="Times New Roman" pitchFamily="-112" charset="0"/>
              </a:endParaRPr>
            </a:p>
          </p:txBody>
        </p:sp>
        <p:sp>
          <p:nvSpPr>
            <p:cNvPr id="66578" name="Rectangle 44"/>
            <p:cNvSpPr>
              <a:spLocks noChangeArrowheads="1"/>
            </p:cNvSpPr>
            <p:nvPr/>
          </p:nvSpPr>
          <p:spPr bwMode="auto">
            <a:xfrm>
              <a:off x="4514" y="1910"/>
              <a:ext cx="169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buFont typeface="Wingdings" pitchFamily="-112" charset="2"/>
                <a:buNone/>
              </a:pPr>
              <a:r>
                <a:rPr lang="en-US" sz="1000" b="1">
                  <a:ea typeface="Times New Roman" pitchFamily="-112" charset="0"/>
                  <a:cs typeface="Times New Roman" pitchFamily="-112" charset="0"/>
                </a:rPr>
                <a:t>B</a:t>
              </a:r>
              <a:endParaRPr lang="en-GB" sz="1000" b="1">
                <a:ea typeface="Times New Roman" pitchFamily="-112" charset="0"/>
                <a:cs typeface="Times New Roman" pitchFamily="-112" charset="0"/>
              </a:endParaRPr>
            </a:p>
          </p:txBody>
        </p:sp>
        <p:sp>
          <p:nvSpPr>
            <p:cNvPr id="66579" name="Rectangle 45"/>
            <p:cNvSpPr>
              <a:spLocks noChangeArrowheads="1"/>
            </p:cNvSpPr>
            <p:nvPr/>
          </p:nvSpPr>
          <p:spPr bwMode="auto">
            <a:xfrm>
              <a:off x="4322" y="1958"/>
              <a:ext cx="156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buFont typeface="Wingdings" pitchFamily="-112" charset="2"/>
                <a:buNone/>
              </a:pPr>
              <a:r>
                <a:rPr lang="en-US" sz="1000" b="1">
                  <a:ea typeface="Times New Roman" pitchFamily="-112" charset="0"/>
                  <a:cs typeface="Times New Roman" pitchFamily="-112" charset="0"/>
                </a:rPr>
                <a:t>v</a:t>
              </a:r>
              <a:endParaRPr lang="en-GB" sz="1000" b="1">
                <a:ea typeface="Times New Roman" pitchFamily="-112" charset="0"/>
                <a:cs typeface="Times New Roman" pitchFamily="-11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4335381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>
          <a:xfrm>
            <a:off x="683568" y="44450"/>
            <a:ext cx="6480720" cy="609600"/>
          </a:xfrm>
        </p:spPr>
        <p:txBody>
          <a:bodyPr/>
          <a:lstStyle/>
          <a:p>
            <a:r>
              <a:rPr lang="en-US" dirty="0" err="1"/>
              <a:t>Μ</a:t>
            </a:r>
            <a:r>
              <a:rPr lang="el-GR" dirty="0"/>
              <a:t>αγνητικά «</a:t>
            </a:r>
            <a:r>
              <a:rPr lang="el-GR" dirty="0" err="1"/>
              <a:t>πολύπολα</a:t>
            </a:r>
            <a:r>
              <a:rPr lang="el-GR" dirty="0"/>
              <a:t>»</a:t>
            </a:r>
            <a:endParaRPr lang="en-US" dirty="0"/>
          </a:p>
        </p:txBody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914400"/>
            <a:ext cx="8763000" cy="5715000"/>
          </a:xfrm>
        </p:spPr>
        <p:txBody>
          <a:bodyPr/>
          <a:lstStyle/>
          <a:p>
            <a:pPr marL="285750" indent="-285750">
              <a:lnSpc>
                <a:spcPct val="90000"/>
              </a:lnSpc>
            </a:pPr>
            <a:r>
              <a:rPr lang="en-US" sz="2600" b="1" i="1" dirty="0"/>
              <a:t>2n</a:t>
            </a:r>
            <a:r>
              <a:rPr lang="en-US" sz="2600" b="1" dirty="0"/>
              <a:t>-</a:t>
            </a:r>
            <a:r>
              <a:rPr lang="el-GR" sz="2600" b="1" dirty="0"/>
              <a:t>πολα</a:t>
            </a:r>
            <a:r>
              <a:rPr lang="en-US" sz="2600" dirty="0"/>
              <a:t>:</a:t>
            </a:r>
          </a:p>
          <a:p>
            <a:pPr marL="285750" indent="-285750" algn="ctr">
              <a:lnSpc>
                <a:spcPct val="90000"/>
              </a:lnSpc>
              <a:buFont typeface="Wingdings" pitchFamily="-112" charset="2"/>
              <a:buNone/>
            </a:pPr>
            <a:r>
              <a:rPr lang="el-GR" sz="2600" dirty="0"/>
              <a:t>	 δίπολο   	</a:t>
            </a:r>
            <a:r>
              <a:rPr lang="el-GR" sz="2600" dirty="0" err="1"/>
              <a:t>τετράπολο</a:t>
            </a:r>
            <a:r>
              <a:rPr lang="el-GR" sz="2600" dirty="0"/>
              <a:t>       </a:t>
            </a:r>
            <a:r>
              <a:rPr lang="el-GR" sz="2600" dirty="0" err="1"/>
              <a:t>εξάπολο</a:t>
            </a:r>
            <a:r>
              <a:rPr lang="el-GR" sz="2600" dirty="0"/>
              <a:t>        </a:t>
            </a:r>
            <a:r>
              <a:rPr lang="el-GR" sz="2600" dirty="0" err="1"/>
              <a:t>οχτάπολο</a:t>
            </a:r>
            <a:r>
              <a:rPr lang="el-GR" sz="2600" dirty="0"/>
              <a:t>   </a:t>
            </a:r>
            <a:r>
              <a:rPr lang="en-US" sz="2600" dirty="0"/>
              <a:t>…</a:t>
            </a:r>
          </a:p>
          <a:p>
            <a:pPr marL="285750" indent="-285750">
              <a:lnSpc>
                <a:spcPct val="90000"/>
              </a:lnSpc>
              <a:buFont typeface="Wingdings" pitchFamily="-112" charset="2"/>
              <a:buNone/>
            </a:pPr>
            <a:endParaRPr lang="en-US" sz="2600" dirty="0"/>
          </a:p>
          <a:p>
            <a:pPr marL="285750" indent="-285750">
              <a:lnSpc>
                <a:spcPct val="90000"/>
              </a:lnSpc>
              <a:buFont typeface="Wingdings" pitchFamily="-112" charset="2"/>
              <a:buNone/>
            </a:pPr>
            <a:endParaRPr lang="en-US" sz="2600" dirty="0"/>
          </a:p>
          <a:p>
            <a:pPr marL="285750" indent="-285750">
              <a:lnSpc>
                <a:spcPct val="90000"/>
              </a:lnSpc>
              <a:buFont typeface="Wingdings" pitchFamily="-112" charset="2"/>
              <a:buNone/>
            </a:pPr>
            <a:endParaRPr lang="en-US" sz="2600" dirty="0"/>
          </a:p>
          <a:p>
            <a:pPr marL="285750" indent="-285750">
              <a:lnSpc>
                <a:spcPct val="90000"/>
              </a:lnSpc>
              <a:buFont typeface="Wingdings" pitchFamily="-112" charset="2"/>
              <a:buNone/>
            </a:pPr>
            <a:endParaRPr lang="en-US" sz="2600" dirty="0"/>
          </a:p>
          <a:p>
            <a:pPr marL="285750" indent="-285750">
              <a:lnSpc>
                <a:spcPct val="90000"/>
              </a:lnSpc>
              <a:buFont typeface="Wingdings" pitchFamily="-112" charset="2"/>
              <a:buNone/>
            </a:pPr>
            <a:r>
              <a:rPr lang="en-US" sz="2600" b="1" i="1" dirty="0"/>
              <a:t>n</a:t>
            </a:r>
            <a:r>
              <a:rPr lang="en-US" sz="2600" dirty="0"/>
              <a:t>:          1                 </a:t>
            </a:r>
            <a:r>
              <a:rPr lang="el-GR" sz="2600" dirty="0"/>
              <a:t>    </a:t>
            </a:r>
            <a:r>
              <a:rPr lang="en-US" sz="2600" dirty="0"/>
              <a:t>2                    </a:t>
            </a:r>
            <a:r>
              <a:rPr lang="el-GR" sz="2600" dirty="0"/>
              <a:t> </a:t>
            </a:r>
            <a:r>
              <a:rPr lang="en-US" sz="2600" dirty="0"/>
              <a:t>3                    </a:t>
            </a:r>
            <a:r>
              <a:rPr lang="el-GR" sz="2600" dirty="0"/>
              <a:t> </a:t>
            </a:r>
            <a:r>
              <a:rPr lang="en-US" sz="2600" dirty="0"/>
              <a:t>4    …               </a:t>
            </a:r>
          </a:p>
          <a:p>
            <a:pPr marL="285750" indent="-285750">
              <a:lnSpc>
                <a:spcPct val="90000"/>
              </a:lnSpc>
            </a:pPr>
            <a:r>
              <a:rPr lang="el-GR" sz="2600" b="1" dirty="0"/>
              <a:t>Κανονικά</a:t>
            </a:r>
            <a:r>
              <a:rPr lang="en-US" sz="2600" dirty="0"/>
              <a:t>: </a:t>
            </a:r>
            <a:r>
              <a:rPr lang="el-GR" sz="2600" dirty="0"/>
              <a:t>το χάσμα εμφανίζεται στο οριζόντιο επίπεδο</a:t>
            </a:r>
            <a:endParaRPr lang="en-US" sz="2600" dirty="0"/>
          </a:p>
          <a:p>
            <a:pPr marL="285750" indent="-285750">
              <a:lnSpc>
                <a:spcPct val="90000"/>
              </a:lnSpc>
            </a:pPr>
            <a:r>
              <a:rPr lang="el-GR" sz="2600" b="1" dirty="0"/>
              <a:t>Λοξά</a:t>
            </a:r>
            <a:r>
              <a:rPr lang="en-US" sz="2600" dirty="0"/>
              <a:t>: </a:t>
            </a:r>
            <a:r>
              <a:rPr lang="el-GR" sz="2600" dirty="0"/>
              <a:t>με στροφή γύρω από τον άξονα της δέσμης κατά γωνία</a:t>
            </a:r>
            <a:r>
              <a:rPr lang="el-GR" sz="2600" dirty="0">
                <a:latin typeface="+mj-lt"/>
              </a:rPr>
              <a:t> </a:t>
            </a:r>
            <a:r>
              <a:rPr lang="el-GR" sz="2600" b="1" i="1" dirty="0">
                <a:latin typeface="+mj-lt"/>
              </a:rPr>
              <a:t>π/(2</a:t>
            </a:r>
            <a:r>
              <a:rPr lang="en-US" sz="2600" b="1" i="1" dirty="0">
                <a:latin typeface="+mj-lt"/>
              </a:rPr>
              <a:t>n</a:t>
            </a:r>
            <a:r>
              <a:rPr lang="el-GR" sz="2600" b="1" i="1" dirty="0">
                <a:latin typeface="+mj-lt"/>
              </a:rPr>
              <a:t>)</a:t>
            </a:r>
            <a:endParaRPr lang="en-US" sz="2600" dirty="0">
              <a:latin typeface="+mj-lt"/>
            </a:endParaRPr>
          </a:p>
          <a:p>
            <a:pPr marL="285750" indent="-285750">
              <a:lnSpc>
                <a:spcPct val="90000"/>
              </a:lnSpc>
            </a:pPr>
            <a:r>
              <a:rPr lang="el-GR" sz="2600" b="1" dirty="0"/>
              <a:t>Συμμετρία</a:t>
            </a:r>
            <a:r>
              <a:rPr lang="en-US" sz="2600" dirty="0"/>
              <a:t>: </a:t>
            </a:r>
            <a:r>
              <a:rPr lang="el-GR" sz="2600" dirty="0"/>
              <a:t>με στροφή γύρω από τον άξονα της δέσμης κατά γωνία </a:t>
            </a:r>
            <a:r>
              <a:rPr lang="el-GR" sz="2600" b="1" i="1" dirty="0"/>
              <a:t>π/ν</a:t>
            </a:r>
            <a:r>
              <a:rPr lang="en-US" sz="2600" dirty="0"/>
              <a:t>, </a:t>
            </a:r>
            <a:r>
              <a:rPr lang="el-GR" sz="2600" dirty="0"/>
              <a:t>το πεδίο αντιστρέφεται </a:t>
            </a:r>
            <a:r>
              <a:rPr lang="en-US" sz="2600" dirty="0"/>
              <a:t>(</a:t>
            </a:r>
            <a:r>
              <a:rPr lang="el-GR" sz="2600" dirty="0"/>
              <a:t>αλλάζει πολικότητα</a:t>
            </a:r>
            <a:r>
              <a:rPr lang="en-US" sz="2600" dirty="0"/>
              <a:t>)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1143000" y="2124075"/>
            <a:ext cx="973138" cy="1076325"/>
            <a:chOff x="4704" y="720"/>
            <a:chExt cx="613" cy="678"/>
          </a:xfrm>
        </p:grpSpPr>
        <p:sp>
          <p:nvSpPr>
            <p:cNvPr id="68672" name="Rectangle 5"/>
            <p:cNvSpPr>
              <a:spLocks noChangeArrowheads="1"/>
            </p:cNvSpPr>
            <p:nvPr/>
          </p:nvSpPr>
          <p:spPr bwMode="auto">
            <a:xfrm>
              <a:off x="4704" y="720"/>
              <a:ext cx="613" cy="230"/>
            </a:xfrm>
            <a:prstGeom prst="rect">
              <a:avLst/>
            </a:prstGeom>
            <a:solidFill>
              <a:srgbClr val="FF0000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sz="1800"/>
                <a:t>N</a:t>
              </a:r>
            </a:p>
          </p:txBody>
        </p:sp>
        <p:sp>
          <p:nvSpPr>
            <p:cNvPr id="68673" name="Rectangle 6"/>
            <p:cNvSpPr>
              <a:spLocks noChangeArrowheads="1"/>
            </p:cNvSpPr>
            <p:nvPr/>
          </p:nvSpPr>
          <p:spPr bwMode="auto">
            <a:xfrm>
              <a:off x="4704" y="1168"/>
              <a:ext cx="613" cy="230"/>
            </a:xfrm>
            <a:prstGeom prst="rect">
              <a:avLst/>
            </a:prstGeom>
            <a:solidFill>
              <a:srgbClr val="FF0000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sz="1800"/>
                <a:t>S</a:t>
              </a:r>
            </a:p>
          </p:txBody>
        </p:sp>
        <p:sp>
          <p:nvSpPr>
            <p:cNvPr id="68674" name="Line 7"/>
            <p:cNvSpPr>
              <a:spLocks noChangeShapeType="1"/>
            </p:cNvSpPr>
            <p:nvPr/>
          </p:nvSpPr>
          <p:spPr bwMode="auto">
            <a:xfrm flipV="1">
              <a:off x="4752" y="947"/>
              <a:ext cx="0" cy="22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675" name="Line 8"/>
            <p:cNvSpPr>
              <a:spLocks noChangeShapeType="1"/>
            </p:cNvSpPr>
            <p:nvPr/>
          </p:nvSpPr>
          <p:spPr bwMode="auto">
            <a:xfrm flipV="1">
              <a:off x="4944" y="947"/>
              <a:ext cx="0" cy="22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676" name="Line 9"/>
            <p:cNvSpPr>
              <a:spLocks noChangeShapeType="1"/>
            </p:cNvSpPr>
            <p:nvPr/>
          </p:nvSpPr>
          <p:spPr bwMode="auto">
            <a:xfrm flipH="1" flipV="1">
              <a:off x="5040" y="947"/>
              <a:ext cx="1" cy="22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677" name="Line 10"/>
            <p:cNvSpPr>
              <a:spLocks noChangeShapeType="1"/>
            </p:cNvSpPr>
            <p:nvPr/>
          </p:nvSpPr>
          <p:spPr bwMode="auto">
            <a:xfrm flipV="1">
              <a:off x="5136" y="947"/>
              <a:ext cx="1" cy="22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678" name="Line 11"/>
            <p:cNvSpPr>
              <a:spLocks noChangeShapeType="1"/>
            </p:cNvSpPr>
            <p:nvPr/>
          </p:nvSpPr>
          <p:spPr bwMode="auto">
            <a:xfrm flipV="1">
              <a:off x="4848" y="947"/>
              <a:ext cx="0" cy="22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679" name="Line 12"/>
            <p:cNvSpPr>
              <a:spLocks noChangeShapeType="1"/>
            </p:cNvSpPr>
            <p:nvPr/>
          </p:nvSpPr>
          <p:spPr bwMode="auto">
            <a:xfrm flipV="1">
              <a:off x="5231" y="960"/>
              <a:ext cx="1" cy="22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3" name="Group 13"/>
          <p:cNvGrpSpPr>
            <a:grpSpLocks/>
          </p:cNvGrpSpPr>
          <p:nvPr/>
        </p:nvGrpSpPr>
        <p:grpSpPr bwMode="auto">
          <a:xfrm>
            <a:off x="2286000" y="1676400"/>
            <a:ext cx="2133600" cy="1905000"/>
            <a:chOff x="4464" y="1104"/>
            <a:chExt cx="1104" cy="1229"/>
          </a:xfrm>
        </p:grpSpPr>
        <p:sp>
          <p:nvSpPr>
            <p:cNvPr id="68659" name="PubPieSlice"/>
            <p:cNvSpPr>
              <a:spLocks noEditPoints="1" noChangeArrowheads="1"/>
            </p:cNvSpPr>
            <p:nvPr/>
          </p:nvSpPr>
          <p:spPr bwMode="auto">
            <a:xfrm>
              <a:off x="4464" y="1114"/>
              <a:ext cx="490" cy="559"/>
            </a:xfrm>
            <a:custGeom>
              <a:avLst/>
              <a:gdLst>
                <a:gd name="T0" fmla="*/ 245 w 21600"/>
                <a:gd name="T1" fmla="*/ 559 h 21600"/>
                <a:gd name="T2" fmla="*/ 245 w 21600"/>
                <a:gd name="T3" fmla="*/ 280 h 21600"/>
                <a:gd name="T4" fmla="*/ 490 w 21600"/>
                <a:gd name="T5" fmla="*/ 280 h 21600"/>
                <a:gd name="T6" fmla="*/ 0 60000 65536"/>
                <a:gd name="T7" fmla="*/ 0 60000 65536"/>
                <a:gd name="T8" fmla="*/ 0 60000 65536"/>
                <a:gd name="T9" fmla="*/ 3174 w 21600"/>
                <a:gd name="T10" fmla="*/ 3169 h 21600"/>
                <a:gd name="T11" fmla="*/ 18426 w 21600"/>
                <a:gd name="T12" fmla="*/ 18431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>
                  <a:moveTo>
                    <a:pt x="10800" y="21599"/>
                  </a:moveTo>
                  <a:cubicBezTo>
                    <a:pt x="16764" y="21599"/>
                    <a:pt x="21600" y="16764"/>
                    <a:pt x="21600" y="10800"/>
                  </a:cubicBezTo>
                  <a:lnTo>
                    <a:pt x="10800" y="10800"/>
                  </a:lnTo>
                  <a:close/>
                </a:path>
              </a:pathLst>
            </a:custGeom>
            <a:solidFill>
              <a:schemeClr val="accent2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l">
                <a:spcBef>
                  <a:spcPct val="0"/>
                </a:spcBef>
                <a:buClrTx/>
                <a:buSzTx/>
                <a:buFontTx/>
                <a:buNone/>
              </a:pPr>
              <a:endParaRPr lang="en-GB"/>
            </a:p>
          </p:txBody>
        </p:sp>
        <p:sp>
          <p:nvSpPr>
            <p:cNvPr id="68660" name="PubPieSlice"/>
            <p:cNvSpPr>
              <a:spLocks noEditPoints="1" noChangeArrowheads="1"/>
            </p:cNvSpPr>
            <p:nvPr/>
          </p:nvSpPr>
          <p:spPr bwMode="auto">
            <a:xfrm rot="5400000">
              <a:off x="5029" y="1145"/>
              <a:ext cx="579" cy="498"/>
            </a:xfrm>
            <a:custGeom>
              <a:avLst/>
              <a:gdLst>
                <a:gd name="T0" fmla="*/ 290 w 21600"/>
                <a:gd name="T1" fmla="*/ 498 h 21600"/>
                <a:gd name="T2" fmla="*/ 290 w 21600"/>
                <a:gd name="T3" fmla="*/ 249 h 21600"/>
                <a:gd name="T4" fmla="*/ 579 w 21600"/>
                <a:gd name="T5" fmla="*/ 249 h 21600"/>
                <a:gd name="T6" fmla="*/ 0 60000 65536"/>
                <a:gd name="T7" fmla="*/ 0 60000 65536"/>
                <a:gd name="T8" fmla="*/ 0 60000 65536"/>
                <a:gd name="T9" fmla="*/ 3171 w 21600"/>
                <a:gd name="T10" fmla="*/ 3166 h 21600"/>
                <a:gd name="T11" fmla="*/ 18429 w 21600"/>
                <a:gd name="T12" fmla="*/ 18434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>
                  <a:moveTo>
                    <a:pt x="10800" y="21599"/>
                  </a:moveTo>
                  <a:cubicBezTo>
                    <a:pt x="16764" y="21599"/>
                    <a:pt x="21600" y="16764"/>
                    <a:pt x="21600" y="10800"/>
                  </a:cubicBezTo>
                  <a:lnTo>
                    <a:pt x="10800" y="10800"/>
                  </a:lnTo>
                  <a:close/>
                </a:path>
              </a:pathLst>
            </a:custGeom>
            <a:solidFill>
              <a:schemeClr val="accent2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4" name="Group 16"/>
            <p:cNvGrpSpPr>
              <a:grpSpLocks/>
            </p:cNvGrpSpPr>
            <p:nvPr/>
          </p:nvGrpSpPr>
          <p:grpSpPr bwMode="auto">
            <a:xfrm>
              <a:off x="4464" y="1391"/>
              <a:ext cx="1104" cy="942"/>
              <a:chOff x="4464" y="1391"/>
              <a:chExt cx="1104" cy="942"/>
            </a:xfrm>
          </p:grpSpPr>
          <p:sp>
            <p:nvSpPr>
              <p:cNvPr id="68662" name="PubPieSlice"/>
              <p:cNvSpPr>
                <a:spLocks noEditPoints="1" noChangeArrowheads="1"/>
              </p:cNvSpPr>
              <p:nvPr/>
            </p:nvSpPr>
            <p:spPr bwMode="auto">
              <a:xfrm rot="-5400000">
                <a:off x="4429" y="1809"/>
                <a:ext cx="559" cy="490"/>
              </a:xfrm>
              <a:custGeom>
                <a:avLst/>
                <a:gdLst>
                  <a:gd name="T0" fmla="*/ 280 w 21600"/>
                  <a:gd name="T1" fmla="*/ 490 h 21600"/>
                  <a:gd name="T2" fmla="*/ 280 w 21600"/>
                  <a:gd name="T3" fmla="*/ 245 h 21600"/>
                  <a:gd name="T4" fmla="*/ 559 w 21600"/>
                  <a:gd name="T5" fmla="*/ 245 h 21600"/>
                  <a:gd name="T6" fmla="*/ 0 60000 65536"/>
                  <a:gd name="T7" fmla="*/ 0 60000 65536"/>
                  <a:gd name="T8" fmla="*/ 0 60000 65536"/>
                  <a:gd name="T9" fmla="*/ 3169 w 21600"/>
                  <a:gd name="T10" fmla="*/ 3174 h 21600"/>
                  <a:gd name="T11" fmla="*/ 18431 w 21600"/>
                  <a:gd name="T12" fmla="*/ 18426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>
                    <a:moveTo>
                      <a:pt x="10800" y="21599"/>
                    </a:moveTo>
                    <a:cubicBezTo>
                      <a:pt x="16764" y="21599"/>
                      <a:pt x="21600" y="16764"/>
                      <a:pt x="21600" y="10800"/>
                    </a:cubicBezTo>
                    <a:lnTo>
                      <a:pt x="10800" y="10800"/>
                    </a:lnTo>
                    <a:close/>
                  </a:path>
                </a:pathLst>
              </a:custGeom>
              <a:solidFill>
                <a:schemeClr val="accent2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8663" name="PubPieSlice"/>
              <p:cNvSpPr>
                <a:spLocks noEditPoints="1" noChangeArrowheads="1"/>
              </p:cNvSpPr>
              <p:nvPr/>
            </p:nvSpPr>
            <p:spPr bwMode="auto">
              <a:xfrm rot="10800000">
                <a:off x="5078" y="1774"/>
                <a:ext cx="490" cy="559"/>
              </a:xfrm>
              <a:custGeom>
                <a:avLst/>
                <a:gdLst>
                  <a:gd name="T0" fmla="*/ 245 w 21600"/>
                  <a:gd name="T1" fmla="*/ 559 h 21600"/>
                  <a:gd name="T2" fmla="*/ 245 w 21600"/>
                  <a:gd name="T3" fmla="*/ 280 h 21600"/>
                  <a:gd name="T4" fmla="*/ 490 w 21600"/>
                  <a:gd name="T5" fmla="*/ 280 h 21600"/>
                  <a:gd name="T6" fmla="*/ 0 60000 65536"/>
                  <a:gd name="T7" fmla="*/ 0 60000 65536"/>
                  <a:gd name="T8" fmla="*/ 0 60000 65536"/>
                  <a:gd name="T9" fmla="*/ 3174 w 21600"/>
                  <a:gd name="T10" fmla="*/ 3169 h 21600"/>
                  <a:gd name="T11" fmla="*/ 18426 w 21600"/>
                  <a:gd name="T12" fmla="*/ 18431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>
                    <a:moveTo>
                      <a:pt x="10800" y="21599"/>
                    </a:moveTo>
                    <a:cubicBezTo>
                      <a:pt x="16764" y="21599"/>
                      <a:pt x="21600" y="16764"/>
                      <a:pt x="21600" y="10800"/>
                    </a:cubicBezTo>
                    <a:lnTo>
                      <a:pt x="10800" y="10800"/>
                    </a:lnTo>
                    <a:close/>
                  </a:path>
                </a:pathLst>
              </a:custGeom>
              <a:solidFill>
                <a:schemeClr val="accent2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8664" name="Text Box 19"/>
              <p:cNvSpPr txBox="1">
                <a:spLocks noChangeArrowheads="1"/>
              </p:cNvSpPr>
              <p:nvPr/>
            </p:nvSpPr>
            <p:spPr bwMode="auto">
              <a:xfrm>
                <a:off x="4704" y="1395"/>
                <a:ext cx="181" cy="23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algn="l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sz="1800"/>
                  <a:t>N</a:t>
                </a:r>
              </a:p>
            </p:txBody>
          </p:sp>
          <p:sp>
            <p:nvSpPr>
              <p:cNvPr id="68665" name="Text Box 20"/>
              <p:cNvSpPr txBox="1">
                <a:spLocks noChangeArrowheads="1"/>
              </p:cNvSpPr>
              <p:nvPr/>
            </p:nvSpPr>
            <p:spPr bwMode="auto">
              <a:xfrm>
                <a:off x="4704" y="1823"/>
                <a:ext cx="161" cy="23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algn="l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sz="1800"/>
                  <a:t>S</a:t>
                </a:r>
              </a:p>
            </p:txBody>
          </p:sp>
          <p:sp>
            <p:nvSpPr>
              <p:cNvPr id="68666" name="Text Box 21"/>
              <p:cNvSpPr txBox="1">
                <a:spLocks noChangeArrowheads="1"/>
              </p:cNvSpPr>
              <p:nvPr/>
            </p:nvSpPr>
            <p:spPr bwMode="auto">
              <a:xfrm>
                <a:off x="5136" y="1391"/>
                <a:ext cx="161" cy="23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algn="l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sz="1800"/>
                  <a:t>S</a:t>
                </a:r>
              </a:p>
            </p:txBody>
          </p:sp>
          <p:sp>
            <p:nvSpPr>
              <p:cNvPr id="68667" name="Text Box 22"/>
              <p:cNvSpPr txBox="1">
                <a:spLocks noChangeArrowheads="1"/>
              </p:cNvSpPr>
              <p:nvPr/>
            </p:nvSpPr>
            <p:spPr bwMode="auto">
              <a:xfrm>
                <a:off x="5136" y="1823"/>
                <a:ext cx="181" cy="23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algn="l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sz="1800"/>
                  <a:t>N</a:t>
                </a:r>
              </a:p>
            </p:txBody>
          </p:sp>
          <p:sp>
            <p:nvSpPr>
              <p:cNvPr id="68668" name="Arc 23"/>
              <p:cNvSpPr>
                <a:spLocks/>
              </p:cNvSpPr>
              <p:nvPr/>
            </p:nvSpPr>
            <p:spPr bwMode="auto">
              <a:xfrm>
                <a:off x="4838" y="1590"/>
                <a:ext cx="107" cy="276"/>
              </a:xfrm>
              <a:custGeom>
                <a:avLst/>
                <a:gdLst>
                  <a:gd name="T0" fmla="*/ 47 w 21600"/>
                  <a:gd name="T1" fmla="*/ 0 h 38110"/>
                  <a:gd name="T2" fmla="*/ 53 w 21600"/>
                  <a:gd name="T3" fmla="*/ 276 h 38110"/>
                  <a:gd name="T4" fmla="*/ 0 w 21600"/>
                  <a:gd name="T5" fmla="*/ 140 h 3811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38110"/>
                  <a:gd name="T11" fmla="*/ 21600 w 21600"/>
                  <a:gd name="T12" fmla="*/ 38110 h 3811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38110" fill="none" extrusionOk="0">
                    <a:moveTo>
                      <a:pt x="9499" y="0"/>
                    </a:moveTo>
                    <a:cubicBezTo>
                      <a:pt x="16905" y="3626"/>
                      <a:pt x="21600" y="11153"/>
                      <a:pt x="21600" y="19399"/>
                    </a:cubicBezTo>
                    <a:cubicBezTo>
                      <a:pt x="21600" y="27119"/>
                      <a:pt x="17479" y="34253"/>
                      <a:pt x="10791" y="38110"/>
                    </a:cubicBezTo>
                  </a:path>
                  <a:path w="21600" h="38110" stroke="0" extrusionOk="0">
                    <a:moveTo>
                      <a:pt x="9499" y="0"/>
                    </a:moveTo>
                    <a:cubicBezTo>
                      <a:pt x="16905" y="3626"/>
                      <a:pt x="21600" y="11153"/>
                      <a:pt x="21600" y="19399"/>
                    </a:cubicBezTo>
                    <a:cubicBezTo>
                      <a:pt x="21600" y="27119"/>
                      <a:pt x="17479" y="34253"/>
                      <a:pt x="10791" y="38110"/>
                    </a:cubicBezTo>
                    <a:lnTo>
                      <a:pt x="0" y="19399"/>
                    </a:lnTo>
                    <a:close/>
                  </a:path>
                </a:pathLst>
              </a:custGeom>
              <a:noFill/>
              <a:ln w="1905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8669" name="Arc 24"/>
              <p:cNvSpPr>
                <a:spLocks/>
              </p:cNvSpPr>
              <p:nvPr/>
            </p:nvSpPr>
            <p:spPr bwMode="auto">
              <a:xfrm rot="10800000">
                <a:off x="5087" y="1589"/>
                <a:ext cx="107" cy="270"/>
              </a:xfrm>
              <a:custGeom>
                <a:avLst/>
                <a:gdLst>
                  <a:gd name="T0" fmla="*/ 47 w 21600"/>
                  <a:gd name="T1" fmla="*/ 0 h 37359"/>
                  <a:gd name="T2" fmla="*/ 59 w 21600"/>
                  <a:gd name="T3" fmla="*/ 270 h 37359"/>
                  <a:gd name="T4" fmla="*/ 0 w 21600"/>
                  <a:gd name="T5" fmla="*/ 140 h 37359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37359"/>
                  <a:gd name="T11" fmla="*/ 21600 w 21600"/>
                  <a:gd name="T12" fmla="*/ 37359 h 3735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37359" fill="none" extrusionOk="0">
                    <a:moveTo>
                      <a:pt x="9499" y="0"/>
                    </a:moveTo>
                    <a:cubicBezTo>
                      <a:pt x="16905" y="3626"/>
                      <a:pt x="21600" y="11153"/>
                      <a:pt x="21600" y="19399"/>
                    </a:cubicBezTo>
                    <a:cubicBezTo>
                      <a:pt x="21600" y="26613"/>
                      <a:pt x="17998" y="33351"/>
                      <a:pt x="11999" y="37358"/>
                    </a:cubicBezTo>
                  </a:path>
                  <a:path w="21600" h="37359" stroke="0" extrusionOk="0">
                    <a:moveTo>
                      <a:pt x="9499" y="0"/>
                    </a:moveTo>
                    <a:cubicBezTo>
                      <a:pt x="16905" y="3626"/>
                      <a:pt x="21600" y="11153"/>
                      <a:pt x="21600" y="19399"/>
                    </a:cubicBezTo>
                    <a:cubicBezTo>
                      <a:pt x="21600" y="26613"/>
                      <a:pt x="17998" y="33351"/>
                      <a:pt x="11999" y="37358"/>
                    </a:cubicBezTo>
                    <a:lnTo>
                      <a:pt x="0" y="19399"/>
                    </a:lnTo>
                    <a:close/>
                  </a:path>
                </a:pathLst>
              </a:custGeom>
              <a:noFill/>
              <a:ln w="1905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8670" name="Arc 25"/>
              <p:cNvSpPr>
                <a:spLocks/>
              </p:cNvSpPr>
              <p:nvPr/>
            </p:nvSpPr>
            <p:spPr bwMode="auto">
              <a:xfrm rot="-5178686">
                <a:off x="4955" y="1759"/>
                <a:ext cx="130" cy="237"/>
              </a:xfrm>
              <a:custGeom>
                <a:avLst/>
                <a:gdLst>
                  <a:gd name="T0" fmla="*/ 57 w 21600"/>
                  <a:gd name="T1" fmla="*/ 0 h 36132"/>
                  <a:gd name="T2" fmla="*/ 82 w 21600"/>
                  <a:gd name="T3" fmla="*/ 237 h 36132"/>
                  <a:gd name="T4" fmla="*/ 0 w 21600"/>
                  <a:gd name="T5" fmla="*/ 127 h 36132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36132"/>
                  <a:gd name="T11" fmla="*/ 21600 w 21600"/>
                  <a:gd name="T12" fmla="*/ 36132 h 3613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36132" fill="none" extrusionOk="0">
                    <a:moveTo>
                      <a:pt x="9547" y="-1"/>
                    </a:moveTo>
                    <a:cubicBezTo>
                      <a:pt x="16926" y="3635"/>
                      <a:pt x="21600" y="11148"/>
                      <a:pt x="21600" y="19375"/>
                    </a:cubicBezTo>
                    <a:cubicBezTo>
                      <a:pt x="21600" y="25875"/>
                      <a:pt x="18672" y="32030"/>
                      <a:pt x="13629" y="36132"/>
                    </a:cubicBezTo>
                  </a:path>
                  <a:path w="21600" h="36132" stroke="0" extrusionOk="0">
                    <a:moveTo>
                      <a:pt x="9547" y="-1"/>
                    </a:moveTo>
                    <a:cubicBezTo>
                      <a:pt x="16926" y="3635"/>
                      <a:pt x="21600" y="11148"/>
                      <a:pt x="21600" y="19375"/>
                    </a:cubicBezTo>
                    <a:cubicBezTo>
                      <a:pt x="21600" y="25875"/>
                      <a:pt x="18672" y="32030"/>
                      <a:pt x="13629" y="36132"/>
                    </a:cubicBezTo>
                    <a:lnTo>
                      <a:pt x="0" y="19375"/>
                    </a:lnTo>
                    <a:close/>
                  </a:path>
                </a:pathLst>
              </a:custGeom>
              <a:noFill/>
              <a:ln w="19050">
                <a:solidFill>
                  <a:schemeClr val="tx1"/>
                </a:solidFill>
                <a:round/>
                <a:headEnd type="triangle" w="med" len="med"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8671" name="Arc 26"/>
              <p:cNvSpPr>
                <a:spLocks/>
              </p:cNvSpPr>
              <p:nvPr/>
            </p:nvSpPr>
            <p:spPr bwMode="auto">
              <a:xfrm rot="5634020">
                <a:off x="4947" y="1457"/>
                <a:ext cx="119" cy="236"/>
              </a:xfrm>
              <a:custGeom>
                <a:avLst/>
                <a:gdLst>
                  <a:gd name="T0" fmla="*/ 50 w 21600"/>
                  <a:gd name="T1" fmla="*/ 0 h 36624"/>
                  <a:gd name="T2" fmla="*/ 73 w 21600"/>
                  <a:gd name="T3" fmla="*/ 236 h 36624"/>
                  <a:gd name="T4" fmla="*/ 0 w 21600"/>
                  <a:gd name="T5" fmla="*/ 126 h 36624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36624"/>
                  <a:gd name="T11" fmla="*/ 21600 w 21600"/>
                  <a:gd name="T12" fmla="*/ 36624 h 3662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36624" fill="none" extrusionOk="0">
                    <a:moveTo>
                      <a:pt x="9139" y="0"/>
                    </a:moveTo>
                    <a:cubicBezTo>
                      <a:pt x="16741" y="3550"/>
                      <a:pt x="21600" y="11181"/>
                      <a:pt x="21600" y="19571"/>
                    </a:cubicBezTo>
                    <a:cubicBezTo>
                      <a:pt x="21600" y="26238"/>
                      <a:pt x="18520" y="32532"/>
                      <a:pt x="13257" y="36624"/>
                    </a:cubicBezTo>
                  </a:path>
                  <a:path w="21600" h="36624" stroke="0" extrusionOk="0">
                    <a:moveTo>
                      <a:pt x="9139" y="0"/>
                    </a:moveTo>
                    <a:cubicBezTo>
                      <a:pt x="16741" y="3550"/>
                      <a:pt x="21600" y="11181"/>
                      <a:pt x="21600" y="19571"/>
                    </a:cubicBezTo>
                    <a:cubicBezTo>
                      <a:pt x="21600" y="26238"/>
                      <a:pt x="18520" y="32532"/>
                      <a:pt x="13257" y="36624"/>
                    </a:cubicBezTo>
                    <a:lnTo>
                      <a:pt x="0" y="19571"/>
                    </a:lnTo>
                    <a:close/>
                  </a:path>
                </a:pathLst>
              </a:custGeom>
              <a:noFill/>
              <a:ln w="19050">
                <a:solidFill>
                  <a:schemeClr val="tx1"/>
                </a:solidFill>
                <a:round/>
                <a:headEnd type="triangle" w="med" len="med"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5" name="Group 27"/>
          <p:cNvGrpSpPr>
            <a:grpSpLocks/>
          </p:cNvGrpSpPr>
          <p:nvPr/>
        </p:nvGrpSpPr>
        <p:grpSpPr bwMode="auto">
          <a:xfrm>
            <a:off x="4378325" y="1752600"/>
            <a:ext cx="1793875" cy="1828800"/>
            <a:chOff x="4560" y="2016"/>
            <a:chExt cx="986" cy="1093"/>
          </a:xfrm>
        </p:grpSpPr>
        <p:sp>
          <p:nvSpPr>
            <p:cNvPr id="68641" name="Text Box 28"/>
            <p:cNvSpPr txBox="1">
              <a:spLocks noChangeArrowheads="1"/>
            </p:cNvSpPr>
            <p:nvPr/>
          </p:nvSpPr>
          <p:spPr bwMode="auto">
            <a:xfrm>
              <a:off x="4944" y="2832"/>
              <a:ext cx="192" cy="2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l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sz="1800"/>
                <a:t>N</a:t>
              </a:r>
            </a:p>
          </p:txBody>
        </p:sp>
        <p:sp>
          <p:nvSpPr>
            <p:cNvPr id="68642" name="AutoShape 29"/>
            <p:cNvSpPr>
              <a:spLocks noChangeArrowheads="1"/>
            </p:cNvSpPr>
            <p:nvPr/>
          </p:nvSpPr>
          <p:spPr bwMode="auto">
            <a:xfrm>
              <a:off x="4865" y="2810"/>
              <a:ext cx="367" cy="299"/>
            </a:xfrm>
            <a:custGeom>
              <a:avLst/>
              <a:gdLst>
                <a:gd name="T0" fmla="*/ 184 w 21600"/>
                <a:gd name="T1" fmla="*/ 0 h 21600"/>
                <a:gd name="T2" fmla="*/ 46 w 21600"/>
                <a:gd name="T3" fmla="*/ 101 h 21600"/>
                <a:gd name="T4" fmla="*/ 184 w 21600"/>
                <a:gd name="T5" fmla="*/ 55 h 21600"/>
                <a:gd name="T6" fmla="*/ 321 w 21600"/>
                <a:gd name="T7" fmla="*/ 101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118 w 21600"/>
                <a:gd name="T13" fmla="*/ 0 h 21600"/>
                <a:gd name="T14" fmla="*/ 21482 w 21600"/>
                <a:gd name="T15" fmla="*/ 9753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4536" y="8070"/>
                  </a:moveTo>
                  <a:cubicBezTo>
                    <a:pt x="5622" y="5578"/>
                    <a:pt x="8081" y="3966"/>
                    <a:pt x="10800" y="3967"/>
                  </a:cubicBezTo>
                  <a:cubicBezTo>
                    <a:pt x="13518" y="3967"/>
                    <a:pt x="15977" y="5578"/>
                    <a:pt x="17063" y="8070"/>
                  </a:cubicBezTo>
                  <a:lnTo>
                    <a:pt x="20700" y="6485"/>
                  </a:lnTo>
                  <a:cubicBezTo>
                    <a:pt x="18984" y="2546"/>
                    <a:pt x="15096" y="-1"/>
                    <a:pt x="10799" y="0"/>
                  </a:cubicBezTo>
                  <a:cubicBezTo>
                    <a:pt x="6503" y="0"/>
                    <a:pt x="2615" y="2546"/>
                    <a:pt x="899" y="6485"/>
                  </a:cubicBezTo>
                  <a:close/>
                </a:path>
              </a:pathLst>
            </a:custGeom>
            <a:solidFill>
              <a:srgbClr val="008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643" name="AutoShape 30"/>
            <p:cNvSpPr>
              <a:spLocks noChangeArrowheads="1"/>
            </p:cNvSpPr>
            <p:nvPr/>
          </p:nvSpPr>
          <p:spPr bwMode="auto">
            <a:xfrm rot="10752198">
              <a:off x="4871" y="2016"/>
              <a:ext cx="368" cy="299"/>
            </a:xfrm>
            <a:custGeom>
              <a:avLst/>
              <a:gdLst>
                <a:gd name="T0" fmla="*/ 184 w 21600"/>
                <a:gd name="T1" fmla="*/ 0 h 21600"/>
                <a:gd name="T2" fmla="*/ 47 w 21600"/>
                <a:gd name="T3" fmla="*/ 96 h 21600"/>
                <a:gd name="T4" fmla="*/ 184 w 21600"/>
                <a:gd name="T5" fmla="*/ 52 h 21600"/>
                <a:gd name="T6" fmla="*/ 321 w 21600"/>
                <a:gd name="T7" fmla="*/ 96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35 w 21600"/>
                <a:gd name="T13" fmla="*/ 0 h 21600"/>
                <a:gd name="T14" fmla="*/ 21365 w 21600"/>
                <a:gd name="T15" fmla="*/ 9391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4459" y="7760"/>
                  </a:moveTo>
                  <a:cubicBezTo>
                    <a:pt x="5628" y="5320"/>
                    <a:pt x="8094" y="3767"/>
                    <a:pt x="10800" y="3768"/>
                  </a:cubicBezTo>
                  <a:cubicBezTo>
                    <a:pt x="13505" y="3768"/>
                    <a:pt x="15971" y="5320"/>
                    <a:pt x="17140" y="7760"/>
                  </a:cubicBezTo>
                  <a:lnTo>
                    <a:pt x="20538" y="6131"/>
                  </a:lnTo>
                  <a:cubicBezTo>
                    <a:pt x="18742" y="2384"/>
                    <a:pt x="14955" y="-1"/>
                    <a:pt x="10799" y="0"/>
                  </a:cubicBezTo>
                  <a:cubicBezTo>
                    <a:pt x="6644" y="0"/>
                    <a:pt x="2857" y="2384"/>
                    <a:pt x="1061" y="6131"/>
                  </a:cubicBezTo>
                  <a:close/>
                </a:path>
              </a:pathLst>
            </a:custGeom>
            <a:solidFill>
              <a:srgbClr val="008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644" name="AutoShape 31"/>
            <p:cNvSpPr>
              <a:spLocks noChangeArrowheads="1"/>
            </p:cNvSpPr>
            <p:nvPr/>
          </p:nvSpPr>
          <p:spPr bwMode="auto">
            <a:xfrm rot="-3291904">
              <a:off x="5207" y="2623"/>
              <a:ext cx="379" cy="290"/>
            </a:xfrm>
            <a:custGeom>
              <a:avLst/>
              <a:gdLst>
                <a:gd name="T0" fmla="*/ 190 w 21600"/>
                <a:gd name="T1" fmla="*/ 0 h 21600"/>
                <a:gd name="T2" fmla="*/ 47 w 21600"/>
                <a:gd name="T3" fmla="*/ 98 h 21600"/>
                <a:gd name="T4" fmla="*/ 190 w 21600"/>
                <a:gd name="T5" fmla="*/ 52 h 21600"/>
                <a:gd name="T6" fmla="*/ 332 w 21600"/>
                <a:gd name="T7" fmla="*/ 98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114 w 21600"/>
                <a:gd name="T13" fmla="*/ 0 h 21600"/>
                <a:gd name="T14" fmla="*/ 21486 w 21600"/>
                <a:gd name="T15" fmla="*/ 9757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4455" y="8060"/>
                  </a:moveTo>
                  <a:cubicBezTo>
                    <a:pt x="5548" y="5528"/>
                    <a:pt x="8042" y="3888"/>
                    <a:pt x="10800" y="3889"/>
                  </a:cubicBezTo>
                  <a:cubicBezTo>
                    <a:pt x="13557" y="3889"/>
                    <a:pt x="16051" y="5528"/>
                    <a:pt x="17144" y="8060"/>
                  </a:cubicBezTo>
                  <a:lnTo>
                    <a:pt x="20715" y="6518"/>
                  </a:lnTo>
                  <a:cubicBezTo>
                    <a:pt x="19006" y="2561"/>
                    <a:pt x="15109" y="-1"/>
                    <a:pt x="10799" y="0"/>
                  </a:cubicBezTo>
                  <a:cubicBezTo>
                    <a:pt x="6490" y="0"/>
                    <a:pt x="2593" y="2561"/>
                    <a:pt x="884" y="6518"/>
                  </a:cubicBezTo>
                  <a:close/>
                </a:path>
              </a:pathLst>
            </a:custGeom>
            <a:solidFill>
              <a:srgbClr val="008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645" name="AutoShape 32"/>
            <p:cNvSpPr>
              <a:spLocks noChangeArrowheads="1"/>
            </p:cNvSpPr>
            <p:nvPr/>
          </p:nvSpPr>
          <p:spPr bwMode="auto">
            <a:xfrm rot="-7426419">
              <a:off x="5211" y="2212"/>
              <a:ext cx="380" cy="290"/>
            </a:xfrm>
            <a:custGeom>
              <a:avLst/>
              <a:gdLst>
                <a:gd name="T0" fmla="*/ 190 w 21600"/>
                <a:gd name="T1" fmla="*/ 0 h 21600"/>
                <a:gd name="T2" fmla="*/ 47 w 21600"/>
                <a:gd name="T3" fmla="*/ 100 h 21600"/>
                <a:gd name="T4" fmla="*/ 190 w 21600"/>
                <a:gd name="T5" fmla="*/ 53 h 21600"/>
                <a:gd name="T6" fmla="*/ 333 w 21600"/>
                <a:gd name="T7" fmla="*/ 10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114 w 21600"/>
                <a:gd name="T13" fmla="*/ 0 h 21600"/>
                <a:gd name="T14" fmla="*/ 21486 w 21600"/>
                <a:gd name="T15" fmla="*/ 9906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4489" y="8215"/>
                  </a:moveTo>
                  <a:cubicBezTo>
                    <a:pt x="5538" y="5654"/>
                    <a:pt x="8032" y="3980"/>
                    <a:pt x="10800" y="3981"/>
                  </a:cubicBezTo>
                  <a:cubicBezTo>
                    <a:pt x="13567" y="3981"/>
                    <a:pt x="16061" y="5654"/>
                    <a:pt x="17110" y="8215"/>
                  </a:cubicBezTo>
                  <a:lnTo>
                    <a:pt x="20794" y="6706"/>
                  </a:lnTo>
                  <a:cubicBezTo>
                    <a:pt x="19132" y="2649"/>
                    <a:pt x="15183" y="-1"/>
                    <a:pt x="10799" y="0"/>
                  </a:cubicBezTo>
                  <a:cubicBezTo>
                    <a:pt x="6416" y="0"/>
                    <a:pt x="2467" y="2649"/>
                    <a:pt x="805" y="6706"/>
                  </a:cubicBezTo>
                  <a:close/>
                </a:path>
              </a:pathLst>
            </a:custGeom>
            <a:solidFill>
              <a:srgbClr val="008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646" name="AutoShape 33"/>
            <p:cNvSpPr>
              <a:spLocks noChangeArrowheads="1"/>
            </p:cNvSpPr>
            <p:nvPr/>
          </p:nvSpPr>
          <p:spPr bwMode="auto">
            <a:xfrm rot="7375573">
              <a:off x="4515" y="2217"/>
              <a:ext cx="379" cy="290"/>
            </a:xfrm>
            <a:custGeom>
              <a:avLst/>
              <a:gdLst>
                <a:gd name="T0" fmla="*/ 190 w 21600"/>
                <a:gd name="T1" fmla="*/ 0 h 21600"/>
                <a:gd name="T2" fmla="*/ 43 w 21600"/>
                <a:gd name="T3" fmla="*/ 98 h 21600"/>
                <a:gd name="T4" fmla="*/ 190 w 21600"/>
                <a:gd name="T5" fmla="*/ 47 h 21600"/>
                <a:gd name="T6" fmla="*/ 336 w 21600"/>
                <a:gd name="T7" fmla="*/ 98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114 w 21600"/>
                <a:gd name="T13" fmla="*/ 0 h 21600"/>
                <a:gd name="T14" fmla="*/ 21486 w 21600"/>
                <a:gd name="T15" fmla="*/ 9757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4073" y="7978"/>
                  </a:moveTo>
                  <a:cubicBezTo>
                    <a:pt x="5210" y="5268"/>
                    <a:pt x="7861" y="3505"/>
                    <a:pt x="10800" y="3506"/>
                  </a:cubicBezTo>
                  <a:cubicBezTo>
                    <a:pt x="13738" y="3506"/>
                    <a:pt x="16389" y="5268"/>
                    <a:pt x="17526" y="7978"/>
                  </a:cubicBezTo>
                  <a:lnTo>
                    <a:pt x="20759" y="6622"/>
                  </a:lnTo>
                  <a:cubicBezTo>
                    <a:pt x="19076" y="2610"/>
                    <a:pt x="15150" y="-1"/>
                    <a:pt x="10799" y="0"/>
                  </a:cubicBezTo>
                  <a:cubicBezTo>
                    <a:pt x="6449" y="0"/>
                    <a:pt x="2523" y="2610"/>
                    <a:pt x="840" y="6622"/>
                  </a:cubicBezTo>
                  <a:close/>
                </a:path>
              </a:pathLst>
            </a:custGeom>
            <a:solidFill>
              <a:srgbClr val="008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647" name="AutoShape 34"/>
            <p:cNvSpPr>
              <a:spLocks noChangeArrowheads="1"/>
            </p:cNvSpPr>
            <p:nvPr/>
          </p:nvSpPr>
          <p:spPr bwMode="auto">
            <a:xfrm rot="3406094">
              <a:off x="4517" y="2621"/>
              <a:ext cx="379" cy="290"/>
            </a:xfrm>
            <a:custGeom>
              <a:avLst/>
              <a:gdLst>
                <a:gd name="T0" fmla="*/ 190 w 21600"/>
                <a:gd name="T1" fmla="*/ 0 h 21600"/>
                <a:gd name="T2" fmla="*/ 49 w 21600"/>
                <a:gd name="T3" fmla="*/ 99 h 21600"/>
                <a:gd name="T4" fmla="*/ 190 w 21600"/>
                <a:gd name="T5" fmla="*/ 55 h 21600"/>
                <a:gd name="T6" fmla="*/ 330 w 21600"/>
                <a:gd name="T7" fmla="*/ 99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114 w 21600"/>
                <a:gd name="T13" fmla="*/ 0 h 21600"/>
                <a:gd name="T14" fmla="*/ 21486 w 21600"/>
                <a:gd name="T15" fmla="*/ 9757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4661" y="8166"/>
                  </a:moveTo>
                  <a:cubicBezTo>
                    <a:pt x="5714" y="5711"/>
                    <a:pt x="8128" y="4119"/>
                    <a:pt x="10800" y="4120"/>
                  </a:cubicBezTo>
                  <a:cubicBezTo>
                    <a:pt x="13471" y="4120"/>
                    <a:pt x="15885" y="5711"/>
                    <a:pt x="16938" y="8166"/>
                  </a:cubicBezTo>
                  <a:lnTo>
                    <a:pt x="20725" y="6541"/>
                  </a:lnTo>
                  <a:cubicBezTo>
                    <a:pt x="19022" y="2572"/>
                    <a:pt x="15118" y="-1"/>
                    <a:pt x="10799" y="0"/>
                  </a:cubicBezTo>
                  <a:cubicBezTo>
                    <a:pt x="6481" y="0"/>
                    <a:pt x="2577" y="2572"/>
                    <a:pt x="874" y="6541"/>
                  </a:cubicBezTo>
                  <a:close/>
                </a:path>
              </a:pathLst>
            </a:custGeom>
            <a:solidFill>
              <a:srgbClr val="008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648" name="Arc 35"/>
            <p:cNvSpPr>
              <a:spLocks/>
            </p:cNvSpPr>
            <p:nvPr/>
          </p:nvSpPr>
          <p:spPr bwMode="auto">
            <a:xfrm rot="2918899">
              <a:off x="4709" y="2483"/>
              <a:ext cx="178" cy="198"/>
            </a:xfrm>
            <a:custGeom>
              <a:avLst/>
              <a:gdLst>
                <a:gd name="T0" fmla="*/ 8 w 20628"/>
                <a:gd name="T1" fmla="*/ 0 h 21582"/>
                <a:gd name="T2" fmla="*/ 178 w 20628"/>
                <a:gd name="T3" fmla="*/ 139 h 21582"/>
                <a:gd name="T4" fmla="*/ 0 w 20628"/>
                <a:gd name="T5" fmla="*/ 198 h 21582"/>
                <a:gd name="T6" fmla="*/ 0 60000 65536"/>
                <a:gd name="T7" fmla="*/ 0 60000 65536"/>
                <a:gd name="T8" fmla="*/ 0 60000 65536"/>
                <a:gd name="T9" fmla="*/ 0 w 20628"/>
                <a:gd name="T10" fmla="*/ 0 h 21582"/>
                <a:gd name="T11" fmla="*/ 20628 w 20628"/>
                <a:gd name="T12" fmla="*/ 21582 h 2158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0628" h="21582" fill="none" extrusionOk="0">
                  <a:moveTo>
                    <a:pt x="887" y="0"/>
                  </a:moveTo>
                  <a:cubicBezTo>
                    <a:pt x="10014" y="375"/>
                    <a:pt x="17917" y="6451"/>
                    <a:pt x="20627" y="15174"/>
                  </a:cubicBezTo>
                </a:path>
                <a:path w="20628" h="21582" stroke="0" extrusionOk="0">
                  <a:moveTo>
                    <a:pt x="887" y="0"/>
                  </a:moveTo>
                  <a:cubicBezTo>
                    <a:pt x="10014" y="375"/>
                    <a:pt x="17917" y="6451"/>
                    <a:pt x="20627" y="15174"/>
                  </a:cubicBezTo>
                  <a:lnTo>
                    <a:pt x="0" y="21582"/>
                  </a:lnTo>
                  <a:close/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649" name="Arc 36"/>
            <p:cNvSpPr>
              <a:spLocks/>
            </p:cNvSpPr>
            <p:nvPr/>
          </p:nvSpPr>
          <p:spPr bwMode="auto">
            <a:xfrm rot="6577464">
              <a:off x="4802" y="2261"/>
              <a:ext cx="193" cy="203"/>
            </a:xfrm>
            <a:custGeom>
              <a:avLst/>
              <a:gdLst>
                <a:gd name="T0" fmla="*/ 7 w 20628"/>
                <a:gd name="T1" fmla="*/ 0 h 21585"/>
                <a:gd name="T2" fmla="*/ 193 w 20628"/>
                <a:gd name="T3" fmla="*/ 143 h 21585"/>
                <a:gd name="T4" fmla="*/ 0 w 20628"/>
                <a:gd name="T5" fmla="*/ 203 h 21585"/>
                <a:gd name="T6" fmla="*/ 0 60000 65536"/>
                <a:gd name="T7" fmla="*/ 0 60000 65536"/>
                <a:gd name="T8" fmla="*/ 0 60000 65536"/>
                <a:gd name="T9" fmla="*/ 0 w 20628"/>
                <a:gd name="T10" fmla="*/ 0 h 21585"/>
                <a:gd name="T11" fmla="*/ 20628 w 20628"/>
                <a:gd name="T12" fmla="*/ 21585 h 2158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0628" h="21585" fill="none" extrusionOk="0">
                  <a:moveTo>
                    <a:pt x="792" y="-1"/>
                  </a:moveTo>
                  <a:cubicBezTo>
                    <a:pt x="9955" y="335"/>
                    <a:pt x="17907" y="6420"/>
                    <a:pt x="20627" y="15177"/>
                  </a:cubicBezTo>
                </a:path>
                <a:path w="20628" h="21585" stroke="0" extrusionOk="0">
                  <a:moveTo>
                    <a:pt x="792" y="-1"/>
                  </a:moveTo>
                  <a:cubicBezTo>
                    <a:pt x="9955" y="335"/>
                    <a:pt x="17907" y="6420"/>
                    <a:pt x="20627" y="15177"/>
                  </a:cubicBezTo>
                  <a:lnTo>
                    <a:pt x="0" y="21585"/>
                  </a:lnTo>
                  <a:close/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 type="triangle" w="med" len="med"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650" name="Arc 37"/>
            <p:cNvSpPr>
              <a:spLocks/>
            </p:cNvSpPr>
            <p:nvPr/>
          </p:nvSpPr>
          <p:spPr bwMode="auto">
            <a:xfrm rot="18681101" flipH="1">
              <a:off x="5217" y="2484"/>
              <a:ext cx="187" cy="197"/>
            </a:xfrm>
            <a:custGeom>
              <a:avLst/>
              <a:gdLst>
                <a:gd name="T0" fmla="*/ 10 w 20628"/>
                <a:gd name="T1" fmla="*/ 0 h 21570"/>
                <a:gd name="T2" fmla="*/ 187 w 20628"/>
                <a:gd name="T3" fmla="*/ 138 h 21570"/>
                <a:gd name="T4" fmla="*/ 0 w 20628"/>
                <a:gd name="T5" fmla="*/ 197 h 21570"/>
                <a:gd name="T6" fmla="*/ 0 60000 65536"/>
                <a:gd name="T7" fmla="*/ 0 60000 65536"/>
                <a:gd name="T8" fmla="*/ 0 60000 65536"/>
                <a:gd name="T9" fmla="*/ 0 w 20628"/>
                <a:gd name="T10" fmla="*/ 0 h 21570"/>
                <a:gd name="T11" fmla="*/ 20628 w 20628"/>
                <a:gd name="T12" fmla="*/ 21570 h 2157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0628" h="21570" fill="none" extrusionOk="0">
                  <a:moveTo>
                    <a:pt x="1136" y="-1"/>
                  </a:moveTo>
                  <a:cubicBezTo>
                    <a:pt x="10166" y="475"/>
                    <a:pt x="17944" y="6526"/>
                    <a:pt x="20627" y="15162"/>
                  </a:cubicBezTo>
                </a:path>
                <a:path w="20628" h="21570" stroke="0" extrusionOk="0">
                  <a:moveTo>
                    <a:pt x="1136" y="-1"/>
                  </a:moveTo>
                  <a:cubicBezTo>
                    <a:pt x="10166" y="475"/>
                    <a:pt x="17944" y="6526"/>
                    <a:pt x="20627" y="15162"/>
                  </a:cubicBezTo>
                  <a:lnTo>
                    <a:pt x="0" y="21570"/>
                  </a:lnTo>
                  <a:close/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651" name="Arc 38"/>
            <p:cNvSpPr>
              <a:spLocks/>
            </p:cNvSpPr>
            <p:nvPr/>
          </p:nvSpPr>
          <p:spPr bwMode="auto">
            <a:xfrm rot="6577464" flipH="1" flipV="1">
              <a:off x="5105" y="2664"/>
              <a:ext cx="193" cy="202"/>
            </a:xfrm>
            <a:custGeom>
              <a:avLst/>
              <a:gdLst>
                <a:gd name="T0" fmla="*/ 11 w 20628"/>
                <a:gd name="T1" fmla="*/ 0 h 21570"/>
                <a:gd name="T2" fmla="*/ 193 w 20628"/>
                <a:gd name="T3" fmla="*/ 142 h 21570"/>
                <a:gd name="T4" fmla="*/ 0 w 20628"/>
                <a:gd name="T5" fmla="*/ 202 h 21570"/>
                <a:gd name="T6" fmla="*/ 0 60000 65536"/>
                <a:gd name="T7" fmla="*/ 0 60000 65536"/>
                <a:gd name="T8" fmla="*/ 0 60000 65536"/>
                <a:gd name="T9" fmla="*/ 0 w 20628"/>
                <a:gd name="T10" fmla="*/ 0 h 21570"/>
                <a:gd name="T11" fmla="*/ 20628 w 20628"/>
                <a:gd name="T12" fmla="*/ 21570 h 2157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0628" h="21570" fill="none" extrusionOk="0">
                  <a:moveTo>
                    <a:pt x="1136" y="-1"/>
                  </a:moveTo>
                  <a:cubicBezTo>
                    <a:pt x="10166" y="475"/>
                    <a:pt x="17944" y="6526"/>
                    <a:pt x="20627" y="15162"/>
                  </a:cubicBezTo>
                </a:path>
                <a:path w="20628" h="21570" stroke="0" extrusionOk="0">
                  <a:moveTo>
                    <a:pt x="1136" y="-1"/>
                  </a:moveTo>
                  <a:cubicBezTo>
                    <a:pt x="10166" y="475"/>
                    <a:pt x="17944" y="6526"/>
                    <a:pt x="20627" y="15162"/>
                  </a:cubicBezTo>
                  <a:lnTo>
                    <a:pt x="0" y="21570"/>
                  </a:lnTo>
                  <a:close/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652" name="Arc 39"/>
            <p:cNvSpPr>
              <a:spLocks/>
            </p:cNvSpPr>
            <p:nvPr/>
          </p:nvSpPr>
          <p:spPr bwMode="auto">
            <a:xfrm rot="-620050" flipH="1" flipV="1">
              <a:off x="5069" y="2235"/>
              <a:ext cx="190" cy="217"/>
            </a:xfrm>
            <a:custGeom>
              <a:avLst/>
              <a:gdLst>
                <a:gd name="T0" fmla="*/ 0 w 20803"/>
                <a:gd name="T1" fmla="*/ 0 h 21600"/>
                <a:gd name="T2" fmla="*/ 190 w 20803"/>
                <a:gd name="T3" fmla="*/ 153 h 21600"/>
                <a:gd name="T4" fmla="*/ 2 w 20803"/>
                <a:gd name="T5" fmla="*/ 217 h 21600"/>
                <a:gd name="T6" fmla="*/ 0 60000 65536"/>
                <a:gd name="T7" fmla="*/ 0 60000 65536"/>
                <a:gd name="T8" fmla="*/ 0 60000 65536"/>
                <a:gd name="T9" fmla="*/ 0 w 20803"/>
                <a:gd name="T10" fmla="*/ 0 h 21600"/>
                <a:gd name="T11" fmla="*/ 20803 w 20803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0803" h="21600" fill="none" extrusionOk="0">
                  <a:moveTo>
                    <a:pt x="-1" y="0"/>
                  </a:moveTo>
                  <a:cubicBezTo>
                    <a:pt x="58" y="0"/>
                    <a:pt x="116" y="-1"/>
                    <a:pt x="175" y="0"/>
                  </a:cubicBezTo>
                  <a:cubicBezTo>
                    <a:pt x="9635" y="0"/>
                    <a:pt x="17995" y="6157"/>
                    <a:pt x="20802" y="15192"/>
                  </a:cubicBezTo>
                </a:path>
                <a:path w="20803" h="21600" stroke="0" extrusionOk="0">
                  <a:moveTo>
                    <a:pt x="-1" y="0"/>
                  </a:moveTo>
                  <a:cubicBezTo>
                    <a:pt x="58" y="0"/>
                    <a:pt x="116" y="-1"/>
                    <a:pt x="175" y="0"/>
                  </a:cubicBezTo>
                  <a:cubicBezTo>
                    <a:pt x="9635" y="0"/>
                    <a:pt x="17995" y="6157"/>
                    <a:pt x="20802" y="15192"/>
                  </a:cubicBezTo>
                  <a:lnTo>
                    <a:pt x="175" y="21600"/>
                  </a:lnTo>
                  <a:close/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653" name="Arc 40"/>
            <p:cNvSpPr>
              <a:spLocks/>
            </p:cNvSpPr>
            <p:nvPr/>
          </p:nvSpPr>
          <p:spPr bwMode="auto">
            <a:xfrm rot="-620050">
              <a:off x="4846" y="2678"/>
              <a:ext cx="189" cy="209"/>
            </a:xfrm>
            <a:custGeom>
              <a:avLst/>
              <a:gdLst>
                <a:gd name="T0" fmla="*/ 8 w 20806"/>
                <a:gd name="T1" fmla="*/ 0 h 21582"/>
                <a:gd name="T2" fmla="*/ 189 w 20806"/>
                <a:gd name="T3" fmla="*/ 153 h 21582"/>
                <a:gd name="T4" fmla="*/ 0 w 20806"/>
                <a:gd name="T5" fmla="*/ 209 h 21582"/>
                <a:gd name="T6" fmla="*/ 0 60000 65536"/>
                <a:gd name="T7" fmla="*/ 0 60000 65536"/>
                <a:gd name="T8" fmla="*/ 0 60000 65536"/>
                <a:gd name="T9" fmla="*/ 0 w 20806"/>
                <a:gd name="T10" fmla="*/ 0 h 21582"/>
                <a:gd name="T11" fmla="*/ 20806 w 20806"/>
                <a:gd name="T12" fmla="*/ 21582 h 2158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0806" h="21582" fill="none" extrusionOk="0">
                  <a:moveTo>
                    <a:pt x="878" y="-1"/>
                  </a:moveTo>
                  <a:cubicBezTo>
                    <a:pt x="10239" y="380"/>
                    <a:pt x="18288" y="6753"/>
                    <a:pt x="20805" y="15779"/>
                  </a:cubicBezTo>
                </a:path>
                <a:path w="20806" h="21582" stroke="0" extrusionOk="0">
                  <a:moveTo>
                    <a:pt x="878" y="-1"/>
                  </a:moveTo>
                  <a:cubicBezTo>
                    <a:pt x="10239" y="380"/>
                    <a:pt x="18288" y="6753"/>
                    <a:pt x="20805" y="15779"/>
                  </a:cubicBezTo>
                  <a:lnTo>
                    <a:pt x="0" y="21582"/>
                  </a:lnTo>
                  <a:close/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 type="triangle" w="med" len="med"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654" name="Text Box 41"/>
            <p:cNvSpPr txBox="1">
              <a:spLocks noChangeArrowheads="1"/>
            </p:cNvSpPr>
            <p:nvPr/>
          </p:nvSpPr>
          <p:spPr bwMode="auto">
            <a:xfrm>
              <a:off x="4608" y="2640"/>
              <a:ext cx="171" cy="2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l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sz="1800"/>
                <a:t>S</a:t>
              </a:r>
            </a:p>
          </p:txBody>
        </p:sp>
        <p:sp>
          <p:nvSpPr>
            <p:cNvPr id="68655" name="Text Box 42"/>
            <p:cNvSpPr txBox="1">
              <a:spLocks noChangeArrowheads="1"/>
            </p:cNvSpPr>
            <p:nvPr/>
          </p:nvSpPr>
          <p:spPr bwMode="auto">
            <a:xfrm>
              <a:off x="5280" y="2640"/>
              <a:ext cx="171" cy="2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l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sz="1800"/>
                <a:t>S</a:t>
              </a:r>
            </a:p>
          </p:txBody>
        </p:sp>
        <p:sp>
          <p:nvSpPr>
            <p:cNvPr id="68656" name="Text Box 43"/>
            <p:cNvSpPr txBox="1">
              <a:spLocks noChangeArrowheads="1"/>
            </p:cNvSpPr>
            <p:nvPr/>
          </p:nvSpPr>
          <p:spPr bwMode="auto">
            <a:xfrm>
              <a:off x="4944" y="2064"/>
              <a:ext cx="171" cy="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l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sz="1800"/>
                <a:t>S</a:t>
              </a:r>
            </a:p>
          </p:txBody>
        </p:sp>
        <p:sp>
          <p:nvSpPr>
            <p:cNvPr id="68657" name="Text Box 44"/>
            <p:cNvSpPr txBox="1">
              <a:spLocks noChangeArrowheads="1"/>
            </p:cNvSpPr>
            <p:nvPr/>
          </p:nvSpPr>
          <p:spPr bwMode="auto">
            <a:xfrm>
              <a:off x="4608" y="2256"/>
              <a:ext cx="192" cy="2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l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sz="1800"/>
                <a:t>N</a:t>
              </a:r>
            </a:p>
          </p:txBody>
        </p:sp>
        <p:sp>
          <p:nvSpPr>
            <p:cNvPr id="68658" name="Text Box 45"/>
            <p:cNvSpPr txBox="1">
              <a:spLocks noChangeArrowheads="1"/>
            </p:cNvSpPr>
            <p:nvPr/>
          </p:nvSpPr>
          <p:spPr bwMode="auto">
            <a:xfrm>
              <a:off x="5280" y="2256"/>
              <a:ext cx="192" cy="2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l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sz="1800"/>
                <a:t>N</a:t>
              </a:r>
            </a:p>
          </p:txBody>
        </p:sp>
      </p:grpSp>
      <p:grpSp>
        <p:nvGrpSpPr>
          <p:cNvPr id="6" name="Group 46"/>
          <p:cNvGrpSpPr>
            <a:grpSpLocks/>
          </p:cNvGrpSpPr>
          <p:nvPr/>
        </p:nvGrpSpPr>
        <p:grpSpPr bwMode="auto">
          <a:xfrm>
            <a:off x="5715000" y="1219200"/>
            <a:ext cx="2971800" cy="2895600"/>
            <a:chOff x="3120" y="1200"/>
            <a:chExt cx="2112" cy="1728"/>
          </a:xfrm>
        </p:grpSpPr>
        <p:sp>
          <p:nvSpPr>
            <p:cNvPr id="68616" name="AutoShape 47"/>
            <p:cNvSpPr>
              <a:spLocks noChangeArrowheads="1"/>
            </p:cNvSpPr>
            <p:nvPr/>
          </p:nvSpPr>
          <p:spPr bwMode="auto">
            <a:xfrm rot="9480000">
              <a:off x="3530" y="1200"/>
              <a:ext cx="738" cy="593"/>
            </a:xfrm>
            <a:custGeom>
              <a:avLst/>
              <a:gdLst>
                <a:gd name="T0" fmla="*/ 369 w 21600"/>
                <a:gd name="T1" fmla="*/ 0 h 21600"/>
                <a:gd name="T2" fmla="*/ 234 w 21600"/>
                <a:gd name="T3" fmla="*/ 60 h 21600"/>
                <a:gd name="T4" fmla="*/ 369 w 21600"/>
                <a:gd name="T5" fmla="*/ 73 h 21600"/>
                <a:gd name="T6" fmla="*/ 504 w 21600"/>
                <a:gd name="T7" fmla="*/ 6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566 w 21600"/>
                <a:gd name="T13" fmla="*/ 0 h 21600"/>
                <a:gd name="T14" fmla="*/ 17034 w 21600"/>
                <a:gd name="T15" fmla="*/ 415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7406" y="3418"/>
                  </a:moveTo>
                  <a:cubicBezTo>
                    <a:pt x="8470" y="2929"/>
                    <a:pt x="9628" y="2675"/>
                    <a:pt x="10800" y="2676"/>
                  </a:cubicBezTo>
                  <a:cubicBezTo>
                    <a:pt x="11971" y="2676"/>
                    <a:pt x="13129" y="2929"/>
                    <a:pt x="14193" y="3418"/>
                  </a:cubicBezTo>
                  <a:lnTo>
                    <a:pt x="15311" y="987"/>
                  </a:lnTo>
                  <a:cubicBezTo>
                    <a:pt x="13896" y="336"/>
                    <a:pt x="12357" y="-1"/>
                    <a:pt x="10799" y="0"/>
                  </a:cubicBezTo>
                  <a:cubicBezTo>
                    <a:pt x="9242" y="0"/>
                    <a:pt x="7703" y="336"/>
                    <a:pt x="6288" y="987"/>
                  </a:cubicBezTo>
                  <a:close/>
                </a:path>
              </a:pathLst>
            </a:custGeom>
            <a:solidFill>
              <a:srgbClr val="CC3300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617" name="AutoShape 48"/>
            <p:cNvSpPr>
              <a:spLocks noChangeArrowheads="1"/>
            </p:cNvSpPr>
            <p:nvPr/>
          </p:nvSpPr>
          <p:spPr bwMode="auto">
            <a:xfrm rot="-1320000">
              <a:off x="4087" y="2333"/>
              <a:ext cx="737" cy="593"/>
            </a:xfrm>
            <a:custGeom>
              <a:avLst/>
              <a:gdLst>
                <a:gd name="T0" fmla="*/ 369 w 21600"/>
                <a:gd name="T1" fmla="*/ 0 h 21600"/>
                <a:gd name="T2" fmla="*/ 234 w 21600"/>
                <a:gd name="T3" fmla="*/ 60 h 21600"/>
                <a:gd name="T4" fmla="*/ 369 w 21600"/>
                <a:gd name="T5" fmla="*/ 73 h 21600"/>
                <a:gd name="T6" fmla="*/ 503 w 21600"/>
                <a:gd name="T7" fmla="*/ 6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572 w 21600"/>
                <a:gd name="T13" fmla="*/ 0 h 21600"/>
                <a:gd name="T14" fmla="*/ 17028 w 21600"/>
                <a:gd name="T15" fmla="*/ 415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7406" y="3418"/>
                  </a:moveTo>
                  <a:cubicBezTo>
                    <a:pt x="8470" y="2929"/>
                    <a:pt x="9628" y="2675"/>
                    <a:pt x="10800" y="2676"/>
                  </a:cubicBezTo>
                  <a:cubicBezTo>
                    <a:pt x="11971" y="2676"/>
                    <a:pt x="13129" y="2929"/>
                    <a:pt x="14193" y="3418"/>
                  </a:cubicBezTo>
                  <a:lnTo>
                    <a:pt x="15311" y="987"/>
                  </a:lnTo>
                  <a:cubicBezTo>
                    <a:pt x="13896" y="336"/>
                    <a:pt x="12357" y="-1"/>
                    <a:pt x="10799" y="0"/>
                  </a:cubicBezTo>
                  <a:cubicBezTo>
                    <a:pt x="9242" y="0"/>
                    <a:pt x="7703" y="336"/>
                    <a:pt x="6288" y="987"/>
                  </a:cubicBezTo>
                  <a:close/>
                </a:path>
              </a:pathLst>
            </a:custGeom>
            <a:solidFill>
              <a:srgbClr val="CC3300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618" name="AutoShape 49"/>
            <p:cNvSpPr>
              <a:spLocks noChangeArrowheads="1"/>
            </p:cNvSpPr>
            <p:nvPr/>
          </p:nvSpPr>
          <p:spPr bwMode="auto">
            <a:xfrm rot="-6720000">
              <a:off x="4568" y="1479"/>
              <a:ext cx="611" cy="716"/>
            </a:xfrm>
            <a:custGeom>
              <a:avLst/>
              <a:gdLst>
                <a:gd name="T0" fmla="*/ 306 w 21600"/>
                <a:gd name="T1" fmla="*/ 0 h 21600"/>
                <a:gd name="T2" fmla="*/ 194 w 21600"/>
                <a:gd name="T3" fmla="*/ 73 h 21600"/>
                <a:gd name="T4" fmla="*/ 306 w 21600"/>
                <a:gd name="T5" fmla="*/ 89 h 21600"/>
                <a:gd name="T6" fmla="*/ 417 w 21600"/>
                <a:gd name="T7" fmla="*/ 73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560 w 21600"/>
                <a:gd name="T13" fmla="*/ 0 h 21600"/>
                <a:gd name="T14" fmla="*/ 17040 w 21600"/>
                <a:gd name="T15" fmla="*/ 4163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7406" y="3418"/>
                  </a:moveTo>
                  <a:cubicBezTo>
                    <a:pt x="8470" y="2929"/>
                    <a:pt x="9628" y="2675"/>
                    <a:pt x="10800" y="2676"/>
                  </a:cubicBezTo>
                  <a:cubicBezTo>
                    <a:pt x="11971" y="2676"/>
                    <a:pt x="13129" y="2929"/>
                    <a:pt x="14193" y="3418"/>
                  </a:cubicBezTo>
                  <a:lnTo>
                    <a:pt x="15311" y="987"/>
                  </a:lnTo>
                  <a:cubicBezTo>
                    <a:pt x="13896" y="336"/>
                    <a:pt x="12357" y="-1"/>
                    <a:pt x="10799" y="0"/>
                  </a:cubicBezTo>
                  <a:cubicBezTo>
                    <a:pt x="9242" y="0"/>
                    <a:pt x="7703" y="336"/>
                    <a:pt x="6288" y="987"/>
                  </a:cubicBezTo>
                  <a:close/>
                </a:path>
              </a:pathLst>
            </a:custGeom>
            <a:solidFill>
              <a:srgbClr val="CC3300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619" name="AutoShape 50"/>
            <p:cNvSpPr>
              <a:spLocks noChangeArrowheads="1"/>
            </p:cNvSpPr>
            <p:nvPr/>
          </p:nvSpPr>
          <p:spPr bwMode="auto">
            <a:xfrm rot="1380000">
              <a:off x="3496" y="2335"/>
              <a:ext cx="738" cy="593"/>
            </a:xfrm>
            <a:custGeom>
              <a:avLst/>
              <a:gdLst>
                <a:gd name="T0" fmla="*/ 369 w 21600"/>
                <a:gd name="T1" fmla="*/ 0 h 21600"/>
                <a:gd name="T2" fmla="*/ 234 w 21600"/>
                <a:gd name="T3" fmla="*/ 60 h 21600"/>
                <a:gd name="T4" fmla="*/ 369 w 21600"/>
                <a:gd name="T5" fmla="*/ 73 h 21600"/>
                <a:gd name="T6" fmla="*/ 504 w 21600"/>
                <a:gd name="T7" fmla="*/ 6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566 w 21600"/>
                <a:gd name="T13" fmla="*/ 0 h 21600"/>
                <a:gd name="T14" fmla="*/ 17034 w 21600"/>
                <a:gd name="T15" fmla="*/ 415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7406" y="3418"/>
                  </a:moveTo>
                  <a:cubicBezTo>
                    <a:pt x="8470" y="2929"/>
                    <a:pt x="9628" y="2675"/>
                    <a:pt x="10800" y="2676"/>
                  </a:cubicBezTo>
                  <a:cubicBezTo>
                    <a:pt x="11971" y="2676"/>
                    <a:pt x="13129" y="2929"/>
                    <a:pt x="14193" y="3418"/>
                  </a:cubicBezTo>
                  <a:lnTo>
                    <a:pt x="15311" y="987"/>
                  </a:lnTo>
                  <a:cubicBezTo>
                    <a:pt x="13896" y="336"/>
                    <a:pt x="12357" y="-1"/>
                    <a:pt x="10799" y="0"/>
                  </a:cubicBezTo>
                  <a:cubicBezTo>
                    <a:pt x="9242" y="0"/>
                    <a:pt x="7703" y="336"/>
                    <a:pt x="6288" y="987"/>
                  </a:cubicBezTo>
                  <a:close/>
                </a:path>
              </a:pathLst>
            </a:custGeom>
            <a:solidFill>
              <a:srgbClr val="CC3300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620" name="AutoShape 51"/>
            <p:cNvSpPr>
              <a:spLocks noChangeArrowheads="1"/>
            </p:cNvSpPr>
            <p:nvPr/>
          </p:nvSpPr>
          <p:spPr bwMode="auto">
            <a:xfrm rot="-4020000">
              <a:off x="4567" y="1943"/>
              <a:ext cx="610" cy="716"/>
            </a:xfrm>
            <a:custGeom>
              <a:avLst/>
              <a:gdLst>
                <a:gd name="T0" fmla="*/ 305 w 21600"/>
                <a:gd name="T1" fmla="*/ 0 h 21600"/>
                <a:gd name="T2" fmla="*/ 193 w 21600"/>
                <a:gd name="T3" fmla="*/ 73 h 21600"/>
                <a:gd name="T4" fmla="*/ 305 w 21600"/>
                <a:gd name="T5" fmla="*/ 89 h 21600"/>
                <a:gd name="T6" fmla="*/ 417 w 21600"/>
                <a:gd name="T7" fmla="*/ 73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568 w 21600"/>
                <a:gd name="T13" fmla="*/ 0 h 21600"/>
                <a:gd name="T14" fmla="*/ 17032 w 21600"/>
                <a:gd name="T15" fmla="*/ 4163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7406" y="3418"/>
                  </a:moveTo>
                  <a:cubicBezTo>
                    <a:pt x="8470" y="2929"/>
                    <a:pt x="9628" y="2675"/>
                    <a:pt x="10800" y="2676"/>
                  </a:cubicBezTo>
                  <a:cubicBezTo>
                    <a:pt x="11971" y="2676"/>
                    <a:pt x="13129" y="2929"/>
                    <a:pt x="14193" y="3418"/>
                  </a:cubicBezTo>
                  <a:lnTo>
                    <a:pt x="15311" y="987"/>
                  </a:lnTo>
                  <a:cubicBezTo>
                    <a:pt x="13896" y="336"/>
                    <a:pt x="12357" y="-1"/>
                    <a:pt x="10799" y="0"/>
                  </a:cubicBezTo>
                  <a:cubicBezTo>
                    <a:pt x="9242" y="0"/>
                    <a:pt x="7703" y="336"/>
                    <a:pt x="6288" y="987"/>
                  </a:cubicBezTo>
                  <a:close/>
                </a:path>
              </a:pathLst>
            </a:custGeom>
            <a:solidFill>
              <a:srgbClr val="CC3300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621" name="AutoShape 52"/>
            <p:cNvSpPr>
              <a:spLocks noChangeArrowheads="1"/>
            </p:cNvSpPr>
            <p:nvPr/>
          </p:nvSpPr>
          <p:spPr bwMode="auto">
            <a:xfrm rot="-9420000">
              <a:off x="4098" y="1206"/>
              <a:ext cx="738" cy="593"/>
            </a:xfrm>
            <a:custGeom>
              <a:avLst/>
              <a:gdLst>
                <a:gd name="T0" fmla="*/ 369 w 21600"/>
                <a:gd name="T1" fmla="*/ 0 h 21600"/>
                <a:gd name="T2" fmla="*/ 234 w 21600"/>
                <a:gd name="T3" fmla="*/ 60 h 21600"/>
                <a:gd name="T4" fmla="*/ 369 w 21600"/>
                <a:gd name="T5" fmla="*/ 73 h 21600"/>
                <a:gd name="T6" fmla="*/ 504 w 21600"/>
                <a:gd name="T7" fmla="*/ 6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566 w 21600"/>
                <a:gd name="T13" fmla="*/ 0 h 21600"/>
                <a:gd name="T14" fmla="*/ 17034 w 21600"/>
                <a:gd name="T15" fmla="*/ 415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7406" y="3418"/>
                  </a:moveTo>
                  <a:cubicBezTo>
                    <a:pt x="8470" y="2929"/>
                    <a:pt x="9628" y="2675"/>
                    <a:pt x="10800" y="2676"/>
                  </a:cubicBezTo>
                  <a:cubicBezTo>
                    <a:pt x="11971" y="2676"/>
                    <a:pt x="13129" y="2929"/>
                    <a:pt x="14193" y="3418"/>
                  </a:cubicBezTo>
                  <a:lnTo>
                    <a:pt x="15311" y="987"/>
                  </a:lnTo>
                  <a:cubicBezTo>
                    <a:pt x="13896" y="336"/>
                    <a:pt x="12357" y="-1"/>
                    <a:pt x="10799" y="0"/>
                  </a:cubicBezTo>
                  <a:cubicBezTo>
                    <a:pt x="9242" y="0"/>
                    <a:pt x="7703" y="336"/>
                    <a:pt x="6288" y="987"/>
                  </a:cubicBezTo>
                  <a:close/>
                </a:path>
              </a:pathLst>
            </a:custGeom>
            <a:solidFill>
              <a:srgbClr val="CC3300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622" name="AutoShape 53"/>
            <p:cNvSpPr>
              <a:spLocks noChangeArrowheads="1"/>
            </p:cNvSpPr>
            <p:nvPr/>
          </p:nvSpPr>
          <p:spPr bwMode="auto">
            <a:xfrm rot="6780000">
              <a:off x="3181" y="1473"/>
              <a:ext cx="611" cy="716"/>
            </a:xfrm>
            <a:custGeom>
              <a:avLst/>
              <a:gdLst>
                <a:gd name="T0" fmla="*/ 306 w 21600"/>
                <a:gd name="T1" fmla="*/ 0 h 21600"/>
                <a:gd name="T2" fmla="*/ 194 w 21600"/>
                <a:gd name="T3" fmla="*/ 73 h 21600"/>
                <a:gd name="T4" fmla="*/ 306 w 21600"/>
                <a:gd name="T5" fmla="*/ 89 h 21600"/>
                <a:gd name="T6" fmla="*/ 417 w 21600"/>
                <a:gd name="T7" fmla="*/ 73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560 w 21600"/>
                <a:gd name="T13" fmla="*/ 0 h 21600"/>
                <a:gd name="T14" fmla="*/ 17040 w 21600"/>
                <a:gd name="T15" fmla="*/ 4163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7406" y="3418"/>
                  </a:moveTo>
                  <a:cubicBezTo>
                    <a:pt x="8470" y="2929"/>
                    <a:pt x="9628" y="2675"/>
                    <a:pt x="10800" y="2676"/>
                  </a:cubicBezTo>
                  <a:cubicBezTo>
                    <a:pt x="11971" y="2676"/>
                    <a:pt x="13129" y="2929"/>
                    <a:pt x="14193" y="3418"/>
                  </a:cubicBezTo>
                  <a:lnTo>
                    <a:pt x="15311" y="987"/>
                  </a:lnTo>
                  <a:cubicBezTo>
                    <a:pt x="13896" y="336"/>
                    <a:pt x="12357" y="-1"/>
                    <a:pt x="10799" y="0"/>
                  </a:cubicBezTo>
                  <a:cubicBezTo>
                    <a:pt x="9242" y="0"/>
                    <a:pt x="7703" y="336"/>
                    <a:pt x="6288" y="987"/>
                  </a:cubicBezTo>
                  <a:close/>
                </a:path>
              </a:pathLst>
            </a:custGeom>
            <a:solidFill>
              <a:srgbClr val="CC3300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623" name="AutoShape 54"/>
            <p:cNvSpPr>
              <a:spLocks noChangeArrowheads="1"/>
            </p:cNvSpPr>
            <p:nvPr/>
          </p:nvSpPr>
          <p:spPr bwMode="auto">
            <a:xfrm rot="4080000">
              <a:off x="3173" y="1943"/>
              <a:ext cx="610" cy="716"/>
            </a:xfrm>
            <a:custGeom>
              <a:avLst/>
              <a:gdLst>
                <a:gd name="T0" fmla="*/ 305 w 21600"/>
                <a:gd name="T1" fmla="*/ 0 h 21600"/>
                <a:gd name="T2" fmla="*/ 193 w 21600"/>
                <a:gd name="T3" fmla="*/ 73 h 21600"/>
                <a:gd name="T4" fmla="*/ 305 w 21600"/>
                <a:gd name="T5" fmla="*/ 89 h 21600"/>
                <a:gd name="T6" fmla="*/ 417 w 21600"/>
                <a:gd name="T7" fmla="*/ 73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568 w 21600"/>
                <a:gd name="T13" fmla="*/ 0 h 21600"/>
                <a:gd name="T14" fmla="*/ 17032 w 21600"/>
                <a:gd name="T15" fmla="*/ 4163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7406" y="3418"/>
                  </a:moveTo>
                  <a:cubicBezTo>
                    <a:pt x="8470" y="2929"/>
                    <a:pt x="9628" y="2675"/>
                    <a:pt x="10800" y="2676"/>
                  </a:cubicBezTo>
                  <a:cubicBezTo>
                    <a:pt x="11971" y="2676"/>
                    <a:pt x="13129" y="2929"/>
                    <a:pt x="14193" y="3418"/>
                  </a:cubicBezTo>
                  <a:lnTo>
                    <a:pt x="15311" y="987"/>
                  </a:lnTo>
                  <a:cubicBezTo>
                    <a:pt x="13896" y="336"/>
                    <a:pt x="12357" y="-1"/>
                    <a:pt x="10799" y="0"/>
                  </a:cubicBezTo>
                  <a:cubicBezTo>
                    <a:pt x="9242" y="0"/>
                    <a:pt x="7703" y="336"/>
                    <a:pt x="6288" y="987"/>
                  </a:cubicBezTo>
                  <a:close/>
                </a:path>
              </a:pathLst>
            </a:custGeom>
            <a:solidFill>
              <a:srgbClr val="CC3300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624" name="Arc 55"/>
            <p:cNvSpPr>
              <a:spLocks/>
            </p:cNvSpPr>
            <p:nvPr/>
          </p:nvSpPr>
          <p:spPr bwMode="auto">
            <a:xfrm rot="20280000" flipV="1">
              <a:off x="3753" y="1962"/>
              <a:ext cx="159" cy="193"/>
            </a:xfrm>
            <a:custGeom>
              <a:avLst/>
              <a:gdLst>
                <a:gd name="T0" fmla="*/ 0 w 21600"/>
                <a:gd name="T1" fmla="*/ 0 h 38848"/>
                <a:gd name="T2" fmla="*/ 96 w 21600"/>
                <a:gd name="T3" fmla="*/ 193 h 38848"/>
                <a:gd name="T4" fmla="*/ 0 w 21600"/>
                <a:gd name="T5" fmla="*/ 107 h 38848"/>
                <a:gd name="T6" fmla="*/ 0 60000 65536"/>
                <a:gd name="T7" fmla="*/ 0 60000 65536"/>
                <a:gd name="T8" fmla="*/ 0 60000 65536"/>
                <a:gd name="T9" fmla="*/ 0 w 21600"/>
                <a:gd name="T10" fmla="*/ 0 h 38848"/>
                <a:gd name="T11" fmla="*/ 21600 w 21600"/>
                <a:gd name="T12" fmla="*/ 38848 h 3884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38848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cubicBezTo>
                    <a:pt x="21600" y="28379"/>
                    <a:pt x="18416" y="34766"/>
                    <a:pt x="13002" y="38847"/>
                  </a:cubicBezTo>
                </a:path>
                <a:path w="21600" h="38848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cubicBezTo>
                    <a:pt x="21600" y="28379"/>
                    <a:pt x="18416" y="34766"/>
                    <a:pt x="13002" y="38847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 type="triangle" w="med" len="med"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625" name="Arc 56"/>
            <p:cNvSpPr>
              <a:spLocks/>
            </p:cNvSpPr>
            <p:nvPr/>
          </p:nvSpPr>
          <p:spPr bwMode="auto">
            <a:xfrm rot="17580000" flipV="1">
              <a:off x="3855" y="2137"/>
              <a:ext cx="131" cy="234"/>
            </a:xfrm>
            <a:custGeom>
              <a:avLst/>
              <a:gdLst>
                <a:gd name="T0" fmla="*/ 0 w 21600"/>
                <a:gd name="T1" fmla="*/ 0 h 38848"/>
                <a:gd name="T2" fmla="*/ 79 w 21600"/>
                <a:gd name="T3" fmla="*/ 234 h 38848"/>
                <a:gd name="T4" fmla="*/ 0 w 21600"/>
                <a:gd name="T5" fmla="*/ 130 h 38848"/>
                <a:gd name="T6" fmla="*/ 0 60000 65536"/>
                <a:gd name="T7" fmla="*/ 0 60000 65536"/>
                <a:gd name="T8" fmla="*/ 0 60000 65536"/>
                <a:gd name="T9" fmla="*/ 0 w 21600"/>
                <a:gd name="T10" fmla="*/ 0 h 38848"/>
                <a:gd name="T11" fmla="*/ 21600 w 21600"/>
                <a:gd name="T12" fmla="*/ 38848 h 3884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38848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cubicBezTo>
                    <a:pt x="21600" y="28379"/>
                    <a:pt x="18416" y="34766"/>
                    <a:pt x="13002" y="38847"/>
                  </a:cubicBezTo>
                </a:path>
                <a:path w="21600" h="38848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cubicBezTo>
                    <a:pt x="21600" y="28379"/>
                    <a:pt x="18416" y="34766"/>
                    <a:pt x="13002" y="38847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626" name="Arc 57"/>
            <p:cNvSpPr>
              <a:spLocks/>
            </p:cNvSpPr>
            <p:nvPr/>
          </p:nvSpPr>
          <p:spPr bwMode="auto">
            <a:xfrm rot="14880000" flipV="1">
              <a:off x="4077" y="2226"/>
              <a:ext cx="132" cy="234"/>
            </a:xfrm>
            <a:custGeom>
              <a:avLst/>
              <a:gdLst>
                <a:gd name="T0" fmla="*/ 0 w 21600"/>
                <a:gd name="T1" fmla="*/ 0 h 38848"/>
                <a:gd name="T2" fmla="*/ 79 w 21600"/>
                <a:gd name="T3" fmla="*/ 234 h 38848"/>
                <a:gd name="T4" fmla="*/ 0 w 21600"/>
                <a:gd name="T5" fmla="*/ 130 h 38848"/>
                <a:gd name="T6" fmla="*/ 0 60000 65536"/>
                <a:gd name="T7" fmla="*/ 0 60000 65536"/>
                <a:gd name="T8" fmla="*/ 0 60000 65536"/>
                <a:gd name="T9" fmla="*/ 0 w 21600"/>
                <a:gd name="T10" fmla="*/ 0 h 38848"/>
                <a:gd name="T11" fmla="*/ 21600 w 21600"/>
                <a:gd name="T12" fmla="*/ 38848 h 3884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38848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cubicBezTo>
                    <a:pt x="21600" y="28379"/>
                    <a:pt x="18416" y="34766"/>
                    <a:pt x="13002" y="38847"/>
                  </a:cubicBezTo>
                </a:path>
                <a:path w="21600" h="38848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cubicBezTo>
                    <a:pt x="21600" y="28379"/>
                    <a:pt x="18416" y="34766"/>
                    <a:pt x="13002" y="38847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 type="triangle" w="med" len="med"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627" name="Arc 58"/>
            <p:cNvSpPr>
              <a:spLocks/>
            </p:cNvSpPr>
            <p:nvPr/>
          </p:nvSpPr>
          <p:spPr bwMode="auto">
            <a:xfrm rot="12180000" flipV="1">
              <a:off x="4333" y="2162"/>
              <a:ext cx="160" cy="194"/>
            </a:xfrm>
            <a:custGeom>
              <a:avLst/>
              <a:gdLst>
                <a:gd name="T0" fmla="*/ 0 w 21600"/>
                <a:gd name="T1" fmla="*/ 0 h 38848"/>
                <a:gd name="T2" fmla="*/ 96 w 21600"/>
                <a:gd name="T3" fmla="*/ 194 h 38848"/>
                <a:gd name="T4" fmla="*/ 0 w 21600"/>
                <a:gd name="T5" fmla="*/ 108 h 38848"/>
                <a:gd name="T6" fmla="*/ 0 60000 65536"/>
                <a:gd name="T7" fmla="*/ 0 60000 65536"/>
                <a:gd name="T8" fmla="*/ 0 60000 65536"/>
                <a:gd name="T9" fmla="*/ 0 w 21600"/>
                <a:gd name="T10" fmla="*/ 0 h 38848"/>
                <a:gd name="T11" fmla="*/ 21600 w 21600"/>
                <a:gd name="T12" fmla="*/ 38848 h 3884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38848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cubicBezTo>
                    <a:pt x="21600" y="28379"/>
                    <a:pt x="18416" y="34766"/>
                    <a:pt x="13002" y="38847"/>
                  </a:cubicBezTo>
                </a:path>
                <a:path w="21600" h="38848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cubicBezTo>
                    <a:pt x="21600" y="28379"/>
                    <a:pt x="18416" y="34766"/>
                    <a:pt x="13002" y="38847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628" name="Arc 59"/>
            <p:cNvSpPr>
              <a:spLocks/>
            </p:cNvSpPr>
            <p:nvPr/>
          </p:nvSpPr>
          <p:spPr bwMode="auto">
            <a:xfrm rot="9480000" flipV="1">
              <a:off x="4438" y="1983"/>
              <a:ext cx="159" cy="194"/>
            </a:xfrm>
            <a:custGeom>
              <a:avLst/>
              <a:gdLst>
                <a:gd name="T0" fmla="*/ 0 w 21600"/>
                <a:gd name="T1" fmla="*/ 0 h 38848"/>
                <a:gd name="T2" fmla="*/ 96 w 21600"/>
                <a:gd name="T3" fmla="*/ 194 h 38848"/>
                <a:gd name="T4" fmla="*/ 0 w 21600"/>
                <a:gd name="T5" fmla="*/ 108 h 38848"/>
                <a:gd name="T6" fmla="*/ 0 60000 65536"/>
                <a:gd name="T7" fmla="*/ 0 60000 65536"/>
                <a:gd name="T8" fmla="*/ 0 60000 65536"/>
                <a:gd name="T9" fmla="*/ 0 w 21600"/>
                <a:gd name="T10" fmla="*/ 0 h 38848"/>
                <a:gd name="T11" fmla="*/ 21600 w 21600"/>
                <a:gd name="T12" fmla="*/ 38848 h 3884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38848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cubicBezTo>
                    <a:pt x="21600" y="28379"/>
                    <a:pt x="18416" y="34766"/>
                    <a:pt x="13002" y="38847"/>
                  </a:cubicBezTo>
                </a:path>
                <a:path w="21600" h="38848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cubicBezTo>
                    <a:pt x="21600" y="28379"/>
                    <a:pt x="18416" y="34766"/>
                    <a:pt x="13002" y="38847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 type="triangle" w="med" len="med"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629" name="Arc 60"/>
            <p:cNvSpPr>
              <a:spLocks/>
            </p:cNvSpPr>
            <p:nvPr/>
          </p:nvSpPr>
          <p:spPr bwMode="auto">
            <a:xfrm rot="6780000" flipV="1">
              <a:off x="4365" y="1767"/>
              <a:ext cx="132" cy="234"/>
            </a:xfrm>
            <a:custGeom>
              <a:avLst/>
              <a:gdLst>
                <a:gd name="T0" fmla="*/ 0 w 21600"/>
                <a:gd name="T1" fmla="*/ 0 h 38848"/>
                <a:gd name="T2" fmla="*/ 79 w 21600"/>
                <a:gd name="T3" fmla="*/ 234 h 38848"/>
                <a:gd name="T4" fmla="*/ 0 w 21600"/>
                <a:gd name="T5" fmla="*/ 130 h 38848"/>
                <a:gd name="T6" fmla="*/ 0 60000 65536"/>
                <a:gd name="T7" fmla="*/ 0 60000 65536"/>
                <a:gd name="T8" fmla="*/ 0 60000 65536"/>
                <a:gd name="T9" fmla="*/ 0 w 21600"/>
                <a:gd name="T10" fmla="*/ 0 h 38848"/>
                <a:gd name="T11" fmla="*/ 21600 w 21600"/>
                <a:gd name="T12" fmla="*/ 38848 h 3884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38848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cubicBezTo>
                    <a:pt x="21600" y="28379"/>
                    <a:pt x="18416" y="34766"/>
                    <a:pt x="13002" y="38847"/>
                  </a:cubicBezTo>
                </a:path>
                <a:path w="21600" h="38848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cubicBezTo>
                    <a:pt x="21600" y="28379"/>
                    <a:pt x="18416" y="34766"/>
                    <a:pt x="13002" y="38847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630" name="Arc 61"/>
            <p:cNvSpPr>
              <a:spLocks/>
            </p:cNvSpPr>
            <p:nvPr/>
          </p:nvSpPr>
          <p:spPr bwMode="auto">
            <a:xfrm rot="4080000" flipV="1">
              <a:off x="4126" y="1673"/>
              <a:ext cx="132" cy="234"/>
            </a:xfrm>
            <a:custGeom>
              <a:avLst/>
              <a:gdLst>
                <a:gd name="T0" fmla="*/ 0 w 21600"/>
                <a:gd name="T1" fmla="*/ 0 h 38848"/>
                <a:gd name="T2" fmla="*/ 79 w 21600"/>
                <a:gd name="T3" fmla="*/ 234 h 38848"/>
                <a:gd name="T4" fmla="*/ 0 w 21600"/>
                <a:gd name="T5" fmla="*/ 130 h 38848"/>
                <a:gd name="T6" fmla="*/ 0 60000 65536"/>
                <a:gd name="T7" fmla="*/ 0 60000 65536"/>
                <a:gd name="T8" fmla="*/ 0 60000 65536"/>
                <a:gd name="T9" fmla="*/ 0 w 21600"/>
                <a:gd name="T10" fmla="*/ 0 h 38848"/>
                <a:gd name="T11" fmla="*/ 21600 w 21600"/>
                <a:gd name="T12" fmla="*/ 38848 h 3884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38848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cubicBezTo>
                    <a:pt x="21600" y="28379"/>
                    <a:pt x="18416" y="34766"/>
                    <a:pt x="13002" y="38847"/>
                  </a:cubicBezTo>
                </a:path>
                <a:path w="21600" h="38848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cubicBezTo>
                    <a:pt x="21600" y="28379"/>
                    <a:pt x="18416" y="34766"/>
                    <a:pt x="13002" y="38847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 type="triangle" w="med" len="med"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631" name="Arc 62"/>
            <p:cNvSpPr>
              <a:spLocks/>
            </p:cNvSpPr>
            <p:nvPr/>
          </p:nvSpPr>
          <p:spPr bwMode="auto">
            <a:xfrm rot="1380000" flipV="1">
              <a:off x="3867" y="1769"/>
              <a:ext cx="159" cy="193"/>
            </a:xfrm>
            <a:custGeom>
              <a:avLst/>
              <a:gdLst>
                <a:gd name="T0" fmla="*/ 0 w 21600"/>
                <a:gd name="T1" fmla="*/ 0 h 38848"/>
                <a:gd name="T2" fmla="*/ 96 w 21600"/>
                <a:gd name="T3" fmla="*/ 193 h 38848"/>
                <a:gd name="T4" fmla="*/ 0 w 21600"/>
                <a:gd name="T5" fmla="*/ 107 h 38848"/>
                <a:gd name="T6" fmla="*/ 0 60000 65536"/>
                <a:gd name="T7" fmla="*/ 0 60000 65536"/>
                <a:gd name="T8" fmla="*/ 0 60000 65536"/>
                <a:gd name="T9" fmla="*/ 0 w 21600"/>
                <a:gd name="T10" fmla="*/ 0 h 38848"/>
                <a:gd name="T11" fmla="*/ 21600 w 21600"/>
                <a:gd name="T12" fmla="*/ 38848 h 3884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38848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cubicBezTo>
                    <a:pt x="21600" y="28379"/>
                    <a:pt x="18416" y="34766"/>
                    <a:pt x="13002" y="38847"/>
                  </a:cubicBezTo>
                </a:path>
                <a:path w="21600" h="38848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cubicBezTo>
                    <a:pt x="21600" y="28379"/>
                    <a:pt x="18416" y="34766"/>
                    <a:pt x="13002" y="38847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632" name="Text Box 63"/>
            <p:cNvSpPr txBox="1">
              <a:spLocks noChangeArrowheads="1"/>
            </p:cNvSpPr>
            <p:nvPr/>
          </p:nvSpPr>
          <p:spPr bwMode="auto">
            <a:xfrm>
              <a:off x="3817" y="1562"/>
              <a:ext cx="131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l">
                <a:spcBef>
                  <a:spcPct val="0"/>
                </a:spcBef>
                <a:buClrTx/>
                <a:buSzTx/>
                <a:buFontTx/>
                <a:buNone/>
              </a:pPr>
              <a:endParaRPr lang="en-GB" sz="1400" b="1"/>
            </a:p>
          </p:txBody>
        </p:sp>
        <p:sp>
          <p:nvSpPr>
            <p:cNvPr id="68633" name="Text Box 64"/>
            <p:cNvSpPr txBox="1">
              <a:spLocks noChangeArrowheads="1"/>
            </p:cNvSpPr>
            <p:nvPr/>
          </p:nvSpPr>
          <p:spPr bwMode="auto">
            <a:xfrm>
              <a:off x="3552" y="1824"/>
              <a:ext cx="222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l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sz="1400" b="1"/>
                <a:t>N</a:t>
              </a:r>
            </a:p>
          </p:txBody>
        </p:sp>
        <p:sp>
          <p:nvSpPr>
            <p:cNvPr id="68634" name="Text Box 65"/>
            <p:cNvSpPr txBox="1">
              <a:spLocks noChangeArrowheads="1"/>
            </p:cNvSpPr>
            <p:nvPr/>
          </p:nvSpPr>
          <p:spPr bwMode="auto">
            <a:xfrm>
              <a:off x="4320" y="1536"/>
              <a:ext cx="223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l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sz="1400" b="1"/>
                <a:t>N</a:t>
              </a:r>
            </a:p>
          </p:txBody>
        </p:sp>
        <p:sp>
          <p:nvSpPr>
            <p:cNvPr id="68635" name="Text Box 66"/>
            <p:cNvSpPr txBox="1">
              <a:spLocks noChangeArrowheads="1"/>
            </p:cNvSpPr>
            <p:nvPr/>
          </p:nvSpPr>
          <p:spPr bwMode="auto">
            <a:xfrm>
              <a:off x="4608" y="2112"/>
              <a:ext cx="222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l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sz="1400" b="1"/>
                <a:t>N</a:t>
              </a:r>
            </a:p>
          </p:txBody>
        </p:sp>
        <p:sp>
          <p:nvSpPr>
            <p:cNvPr id="68636" name="Text Box 67"/>
            <p:cNvSpPr txBox="1">
              <a:spLocks noChangeArrowheads="1"/>
            </p:cNvSpPr>
            <p:nvPr/>
          </p:nvSpPr>
          <p:spPr bwMode="auto">
            <a:xfrm>
              <a:off x="3840" y="2400"/>
              <a:ext cx="222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l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sz="1400" b="1"/>
                <a:t>N</a:t>
              </a:r>
            </a:p>
          </p:txBody>
        </p:sp>
        <p:sp>
          <p:nvSpPr>
            <p:cNvPr id="68637" name="Text Box 68"/>
            <p:cNvSpPr txBox="1">
              <a:spLocks noChangeArrowheads="1"/>
            </p:cNvSpPr>
            <p:nvPr/>
          </p:nvSpPr>
          <p:spPr bwMode="auto">
            <a:xfrm>
              <a:off x="3552" y="2160"/>
              <a:ext cx="201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l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sz="1400" b="1"/>
                <a:t>S</a:t>
              </a:r>
            </a:p>
          </p:txBody>
        </p:sp>
        <p:sp>
          <p:nvSpPr>
            <p:cNvPr id="68638" name="Text Box 69"/>
            <p:cNvSpPr txBox="1">
              <a:spLocks noChangeArrowheads="1"/>
            </p:cNvSpPr>
            <p:nvPr/>
          </p:nvSpPr>
          <p:spPr bwMode="auto">
            <a:xfrm>
              <a:off x="3840" y="1536"/>
              <a:ext cx="201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l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sz="1400" b="1"/>
                <a:t>S</a:t>
              </a:r>
            </a:p>
          </p:txBody>
        </p:sp>
        <p:sp>
          <p:nvSpPr>
            <p:cNvPr id="68639" name="Text Box 70"/>
            <p:cNvSpPr txBox="1">
              <a:spLocks noChangeArrowheads="1"/>
            </p:cNvSpPr>
            <p:nvPr/>
          </p:nvSpPr>
          <p:spPr bwMode="auto">
            <a:xfrm>
              <a:off x="4320" y="2400"/>
              <a:ext cx="201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l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sz="1400" b="1"/>
                <a:t>S</a:t>
              </a:r>
            </a:p>
          </p:txBody>
        </p:sp>
        <p:sp>
          <p:nvSpPr>
            <p:cNvPr id="68640" name="Text Box 71"/>
            <p:cNvSpPr txBox="1">
              <a:spLocks noChangeArrowheads="1"/>
            </p:cNvSpPr>
            <p:nvPr/>
          </p:nvSpPr>
          <p:spPr bwMode="auto">
            <a:xfrm>
              <a:off x="4608" y="1824"/>
              <a:ext cx="201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l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sz="1400" b="1"/>
                <a:t>S</a:t>
              </a:r>
            </a:p>
          </p:txBody>
        </p:sp>
      </p:grp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6818" name="Picture 2" descr="txp_fig">
            <a:extLst>
              <a:ext uri="{FF2B5EF4-FFF2-40B4-BE49-F238E27FC236}">
                <a16:creationId xmlns:a16="http://schemas.microsoft.com/office/drawing/2014/main" id="{02774578-6E06-0A44-AEA2-C8BDAD02E9F4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7503" y="3364326"/>
            <a:ext cx="6019800" cy="760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46819" name="Rectangle 3">
            <a:extLst>
              <a:ext uri="{FF2B5EF4-FFF2-40B4-BE49-F238E27FC236}">
                <a16:creationId xmlns:a16="http://schemas.microsoft.com/office/drawing/2014/main" id="{1573C7EB-C0A4-E54F-89AD-AF02022A156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44450"/>
            <a:ext cx="7848600" cy="609600"/>
          </a:xfrm>
        </p:spPr>
        <p:txBody>
          <a:bodyPr/>
          <a:lstStyle/>
          <a:p>
            <a:r>
              <a:rPr lang="el-GR" altLang="en-US" sz="3400" dirty="0"/>
              <a:t>Ανάπτυγμα </a:t>
            </a:r>
            <a:r>
              <a:rPr lang="en-US" sz="3400" dirty="0" err="1"/>
              <a:t>Μ</a:t>
            </a:r>
            <a:r>
              <a:rPr lang="el-GR" sz="3400" dirty="0" err="1"/>
              <a:t>αγνητικών</a:t>
            </a:r>
            <a:r>
              <a:rPr lang="el-GR" sz="3400" dirty="0"/>
              <a:t> «</a:t>
            </a:r>
            <a:r>
              <a:rPr lang="el-GR" sz="3400" dirty="0" err="1"/>
              <a:t>πολύπολων</a:t>
            </a:r>
            <a:r>
              <a:rPr lang="el-GR" sz="3400" dirty="0"/>
              <a:t>»</a:t>
            </a:r>
            <a:endParaRPr lang="en-US" altLang="en-US" sz="3400" dirty="0"/>
          </a:p>
        </p:txBody>
      </p:sp>
      <p:sp>
        <p:nvSpPr>
          <p:cNvPr id="546820" name="Rectangle 4">
            <a:extLst>
              <a:ext uri="{FF2B5EF4-FFF2-40B4-BE49-F238E27FC236}">
                <a16:creationId xmlns:a16="http://schemas.microsoft.com/office/drawing/2014/main" id="{85B4ABCB-7179-894E-A9D8-EC1E3F91DFA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79388" y="685800"/>
            <a:ext cx="8964612" cy="2671763"/>
          </a:xfrm>
        </p:spPr>
        <p:txBody>
          <a:bodyPr/>
          <a:lstStyle/>
          <a:p>
            <a:pPr>
              <a:lnSpc>
                <a:spcPct val="90000"/>
              </a:lnSpc>
              <a:spcAft>
                <a:spcPts val="500"/>
              </a:spcAft>
            </a:pPr>
            <a:r>
              <a:rPr lang="el-GR" altLang="en-US" sz="2000" dirty="0"/>
              <a:t>Από το νόμο της μαγνητοστατικής του </a:t>
            </a:r>
            <a:r>
              <a:rPr lang="en-US" altLang="en-US" sz="2000" dirty="0"/>
              <a:t>Gauss, </a:t>
            </a:r>
            <a:r>
              <a:rPr lang="el-GR" altLang="en-US" sz="2000" dirty="0"/>
              <a:t>υπάρχει ένα </a:t>
            </a:r>
            <a:r>
              <a:rPr lang="el-GR" altLang="en-US" sz="2000" b="1" dirty="0"/>
              <a:t>διανυσματικό</a:t>
            </a:r>
            <a:r>
              <a:rPr lang="el-GR" altLang="en-US" sz="2000" dirty="0"/>
              <a:t> </a:t>
            </a:r>
            <a:r>
              <a:rPr lang="el-GR" altLang="en-US" sz="2000" b="1" dirty="0"/>
              <a:t>δυναμικό</a:t>
            </a:r>
            <a:endParaRPr lang="el-GR" altLang="en-US" sz="2000" dirty="0"/>
          </a:p>
          <a:p>
            <a:pPr>
              <a:lnSpc>
                <a:spcPct val="90000"/>
              </a:lnSpc>
            </a:pPr>
            <a:r>
              <a:rPr lang="el-GR" altLang="en-US" sz="2000" dirty="0"/>
              <a:t>Υποθέτοντας ένα </a:t>
            </a:r>
            <a:r>
              <a:rPr lang="el-GR" altLang="en-US" sz="2000" b="1" dirty="0"/>
              <a:t>εγκάρσιο πεδίο </a:t>
            </a:r>
            <a:r>
              <a:rPr lang="el-GR" altLang="en-US" sz="2000" dirty="0"/>
              <a:t>2 διαστάσεων</a:t>
            </a:r>
            <a:r>
              <a:rPr lang="en-US" altLang="en-US" sz="2000" dirty="0"/>
              <a:t> </a:t>
            </a:r>
            <a:r>
              <a:rPr lang="el-GR" altLang="en-US" sz="2000" dirty="0"/>
              <a:t>(στα </a:t>
            </a:r>
            <a:r>
              <a:rPr lang="en-US" altLang="en-US" sz="2000" i="1" dirty="0"/>
              <a:t>x</a:t>
            </a:r>
            <a:r>
              <a:rPr lang="en-US" altLang="en-US" sz="2000" dirty="0"/>
              <a:t> </a:t>
            </a:r>
            <a:r>
              <a:rPr lang="el-GR" altLang="en-US" sz="2000" dirty="0"/>
              <a:t>και </a:t>
            </a:r>
            <a:r>
              <a:rPr lang="en-US" altLang="en-US" sz="2000" i="1" dirty="0"/>
              <a:t>y</a:t>
            </a:r>
            <a:r>
              <a:rPr lang="el-GR" altLang="en-US" sz="2000" i="1" dirty="0"/>
              <a:t>)</a:t>
            </a:r>
            <a:r>
              <a:rPr lang="en-US" altLang="en-US" sz="2000" dirty="0"/>
              <a:t>, </a:t>
            </a:r>
            <a:r>
              <a:rPr lang="el-GR" altLang="en-US" sz="2000" dirty="0"/>
              <a:t>το διανυσματικό δυναμικό έχει </a:t>
            </a:r>
            <a:r>
              <a:rPr lang="el-GR" altLang="en-US" sz="2000" b="1" dirty="0"/>
              <a:t>μία μόνο συνιστώσα </a:t>
            </a:r>
            <a:r>
              <a:rPr lang="en-US" altLang="en-US" sz="2000" i="1" dirty="0"/>
              <a:t>A</a:t>
            </a:r>
            <a:r>
              <a:rPr lang="en-US" altLang="en-US" sz="2000" i="1" baseline="-25000" dirty="0"/>
              <a:t>s</a:t>
            </a:r>
            <a:r>
              <a:rPr lang="en-US" altLang="en-US" sz="2000" dirty="0"/>
              <a:t>. </a:t>
            </a:r>
            <a:r>
              <a:rPr lang="el-GR" altLang="en-US" sz="2000" dirty="0"/>
              <a:t>Ο νόμος του Αμπέρ σε κενό (μέσα στο σωλήνα της δέσμης) γράφεται</a:t>
            </a:r>
          </a:p>
          <a:p>
            <a:pPr marL="0" indent="0">
              <a:lnSpc>
                <a:spcPct val="90000"/>
              </a:lnSpc>
              <a:buNone/>
            </a:pPr>
            <a:endParaRPr lang="en-US" altLang="en-US" sz="2000" baseline="-25000" dirty="0"/>
          </a:p>
          <a:p>
            <a:pPr>
              <a:lnSpc>
                <a:spcPct val="90000"/>
              </a:lnSpc>
            </a:pPr>
            <a:endParaRPr lang="en-US" altLang="en-US" sz="2000" dirty="0"/>
          </a:p>
          <a:p>
            <a:pPr>
              <a:lnSpc>
                <a:spcPct val="90000"/>
              </a:lnSpc>
            </a:pPr>
            <a:r>
              <a:rPr lang="el-GR" altLang="en-US" sz="2000" dirty="0"/>
              <a:t>Χρησιμοποιώντας τις προηγούμενες εξισώσεις, οι σχέσεις μεταξύ των συνιστωσών πεδίου και των δυναμικών είναι</a:t>
            </a:r>
            <a:endParaRPr lang="en-US" altLang="en-US" sz="2000" dirty="0"/>
          </a:p>
        </p:txBody>
      </p:sp>
      <p:pic>
        <p:nvPicPr>
          <p:cNvPr id="546821" name="Picture 5" descr="txp_fig">
            <a:extLst>
              <a:ext uri="{FF2B5EF4-FFF2-40B4-BE49-F238E27FC236}">
                <a16:creationId xmlns:a16="http://schemas.microsoft.com/office/drawing/2014/main" id="{BA017746-2C36-FC4B-8809-FA15EEB3F7AA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564" y="1048607"/>
            <a:ext cx="5562600" cy="341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46834" name="Picture 18" descr="txp_fig">
            <a:extLst>
              <a:ext uri="{FF2B5EF4-FFF2-40B4-BE49-F238E27FC236}">
                <a16:creationId xmlns:a16="http://schemas.microsoft.com/office/drawing/2014/main" id="{F98CA230-4B9A-9249-9544-C80B412D9308}"/>
              </a:ext>
            </a:extLst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669" y="2359947"/>
            <a:ext cx="5224462" cy="319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4035016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6818" name="Picture 2" descr="txp_fig">
            <a:extLst>
              <a:ext uri="{FF2B5EF4-FFF2-40B4-BE49-F238E27FC236}">
                <a16:creationId xmlns:a16="http://schemas.microsoft.com/office/drawing/2014/main" id="{02774578-6E06-0A44-AEA2-C8BDAD02E9F4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7503" y="3364326"/>
            <a:ext cx="6019800" cy="760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46819" name="Rectangle 3">
            <a:extLst>
              <a:ext uri="{FF2B5EF4-FFF2-40B4-BE49-F238E27FC236}">
                <a16:creationId xmlns:a16="http://schemas.microsoft.com/office/drawing/2014/main" id="{1573C7EB-C0A4-E54F-89AD-AF02022A156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44450"/>
            <a:ext cx="7848600" cy="609600"/>
          </a:xfrm>
        </p:spPr>
        <p:txBody>
          <a:bodyPr/>
          <a:lstStyle/>
          <a:p>
            <a:r>
              <a:rPr lang="el-GR" altLang="en-US" sz="3400" dirty="0"/>
              <a:t>Ανάπτυγμα </a:t>
            </a:r>
            <a:r>
              <a:rPr lang="en-US" sz="3400" dirty="0" err="1"/>
              <a:t>Μ</a:t>
            </a:r>
            <a:r>
              <a:rPr lang="el-GR" sz="3400" dirty="0" err="1"/>
              <a:t>αγνητικών</a:t>
            </a:r>
            <a:r>
              <a:rPr lang="el-GR" sz="3400" dirty="0"/>
              <a:t> «</a:t>
            </a:r>
            <a:r>
              <a:rPr lang="el-GR" sz="3400" dirty="0" err="1"/>
              <a:t>πολύπολων</a:t>
            </a:r>
            <a:r>
              <a:rPr lang="el-GR" sz="3400" dirty="0"/>
              <a:t>»</a:t>
            </a:r>
            <a:endParaRPr lang="en-US" altLang="en-US" sz="3400" dirty="0"/>
          </a:p>
        </p:txBody>
      </p:sp>
      <p:sp>
        <p:nvSpPr>
          <p:cNvPr id="546820" name="Rectangle 4">
            <a:extLst>
              <a:ext uri="{FF2B5EF4-FFF2-40B4-BE49-F238E27FC236}">
                <a16:creationId xmlns:a16="http://schemas.microsoft.com/office/drawing/2014/main" id="{85B4ABCB-7179-894E-A9D8-EC1E3F91DFA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79388" y="685800"/>
            <a:ext cx="8964612" cy="2671763"/>
          </a:xfrm>
        </p:spPr>
        <p:txBody>
          <a:bodyPr/>
          <a:lstStyle/>
          <a:p>
            <a:pPr>
              <a:lnSpc>
                <a:spcPct val="90000"/>
              </a:lnSpc>
              <a:spcAft>
                <a:spcPts val="500"/>
              </a:spcAft>
            </a:pPr>
            <a:r>
              <a:rPr lang="el-GR" altLang="en-US" sz="2000" dirty="0"/>
              <a:t>Από το νόμο της μαγνητοστατικής του </a:t>
            </a:r>
            <a:r>
              <a:rPr lang="en-US" altLang="en-US" sz="2000" dirty="0"/>
              <a:t>Gauss, </a:t>
            </a:r>
            <a:r>
              <a:rPr lang="el-GR" altLang="en-US" sz="2000" dirty="0"/>
              <a:t>υπάρχει ένα </a:t>
            </a:r>
            <a:r>
              <a:rPr lang="el-GR" altLang="en-US" sz="2000" b="1" dirty="0"/>
              <a:t>διανυσματικό</a:t>
            </a:r>
            <a:r>
              <a:rPr lang="el-GR" altLang="en-US" sz="2000" dirty="0"/>
              <a:t> </a:t>
            </a:r>
            <a:r>
              <a:rPr lang="el-GR" altLang="en-US" sz="2000" b="1" dirty="0"/>
              <a:t>δυναμικό</a:t>
            </a:r>
            <a:endParaRPr lang="el-GR" altLang="en-US" sz="2000" dirty="0"/>
          </a:p>
          <a:p>
            <a:pPr>
              <a:lnSpc>
                <a:spcPct val="90000"/>
              </a:lnSpc>
            </a:pPr>
            <a:r>
              <a:rPr lang="el-GR" altLang="en-US" sz="2000" dirty="0"/>
              <a:t>Υποθέτοντας ένα </a:t>
            </a:r>
            <a:r>
              <a:rPr lang="el-GR" altLang="en-US" sz="2000" b="1" dirty="0"/>
              <a:t>εγκάρσιο πεδίο </a:t>
            </a:r>
            <a:r>
              <a:rPr lang="el-GR" altLang="en-US" sz="2000" dirty="0"/>
              <a:t>2 διαστάσεων</a:t>
            </a:r>
            <a:r>
              <a:rPr lang="en-US" altLang="en-US" sz="2000" dirty="0"/>
              <a:t> </a:t>
            </a:r>
            <a:r>
              <a:rPr lang="el-GR" altLang="en-US" sz="2000" dirty="0"/>
              <a:t>(στα </a:t>
            </a:r>
            <a:r>
              <a:rPr lang="en-US" altLang="en-US" sz="2000" i="1" dirty="0"/>
              <a:t>x</a:t>
            </a:r>
            <a:r>
              <a:rPr lang="en-US" altLang="en-US" sz="2000" dirty="0"/>
              <a:t> </a:t>
            </a:r>
            <a:r>
              <a:rPr lang="el-GR" altLang="en-US" sz="2000" dirty="0"/>
              <a:t>και </a:t>
            </a:r>
            <a:r>
              <a:rPr lang="en-US" altLang="en-US" sz="2000" i="1" dirty="0"/>
              <a:t>y</a:t>
            </a:r>
            <a:r>
              <a:rPr lang="el-GR" altLang="en-US" sz="2000" i="1" dirty="0"/>
              <a:t>)</a:t>
            </a:r>
            <a:r>
              <a:rPr lang="en-US" altLang="en-US" sz="2000" dirty="0"/>
              <a:t>, </a:t>
            </a:r>
            <a:r>
              <a:rPr lang="el-GR" altLang="en-US" sz="2000" dirty="0"/>
              <a:t>το διανυσματικό δυναμικό έχει </a:t>
            </a:r>
            <a:r>
              <a:rPr lang="el-GR" altLang="en-US" sz="2000" b="1" dirty="0"/>
              <a:t>μία μόνο συνιστώσα </a:t>
            </a:r>
            <a:r>
              <a:rPr lang="en-US" altLang="en-US" sz="2000" i="1" dirty="0"/>
              <a:t>A</a:t>
            </a:r>
            <a:r>
              <a:rPr lang="en-US" altLang="en-US" sz="2000" i="1" baseline="-25000" dirty="0"/>
              <a:t>s</a:t>
            </a:r>
            <a:r>
              <a:rPr lang="en-US" altLang="en-US" sz="2000" dirty="0"/>
              <a:t>. </a:t>
            </a:r>
            <a:r>
              <a:rPr lang="el-GR" altLang="en-US" sz="2000" dirty="0"/>
              <a:t>Ο νόμος του Αμπέρ σε κενό (μέσα στο σωλήνα της δέσμης) γράφεται</a:t>
            </a:r>
          </a:p>
          <a:p>
            <a:pPr marL="0" indent="0">
              <a:lnSpc>
                <a:spcPct val="90000"/>
              </a:lnSpc>
              <a:buNone/>
            </a:pPr>
            <a:endParaRPr lang="en-US" altLang="en-US" sz="2000" baseline="-25000" dirty="0"/>
          </a:p>
          <a:p>
            <a:pPr>
              <a:lnSpc>
                <a:spcPct val="90000"/>
              </a:lnSpc>
            </a:pPr>
            <a:endParaRPr lang="en-US" altLang="en-US" sz="2000" dirty="0"/>
          </a:p>
          <a:p>
            <a:pPr>
              <a:lnSpc>
                <a:spcPct val="90000"/>
              </a:lnSpc>
            </a:pPr>
            <a:r>
              <a:rPr lang="el-GR" altLang="en-US" sz="2000" dirty="0"/>
              <a:t>Χρησιμοποιώντας τις προηγούμενες εξισώσεις, οι σχέσεις μεταξύ των συνιστωσών πεδίου και των δυναμικών είναι</a:t>
            </a:r>
            <a:endParaRPr lang="en-US" altLang="en-US" sz="2000" dirty="0"/>
          </a:p>
        </p:txBody>
      </p:sp>
      <p:pic>
        <p:nvPicPr>
          <p:cNvPr id="546821" name="Picture 5" descr="txp_fig">
            <a:extLst>
              <a:ext uri="{FF2B5EF4-FFF2-40B4-BE49-F238E27FC236}">
                <a16:creationId xmlns:a16="http://schemas.microsoft.com/office/drawing/2014/main" id="{BA017746-2C36-FC4B-8809-FA15EEB3F7AA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564" y="1048607"/>
            <a:ext cx="5562600" cy="341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46822" name="Rectangle 6">
            <a:extLst>
              <a:ext uri="{FF2B5EF4-FFF2-40B4-BE49-F238E27FC236}">
                <a16:creationId xmlns:a16="http://schemas.microsoft.com/office/drawing/2014/main" id="{C6D63023-8A10-844F-818B-41EDFED912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4005263"/>
            <a:ext cx="6601459" cy="2062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buFont typeface="Wingdings" pitchFamily="2" charset="2"/>
              <a:buNone/>
            </a:pPr>
            <a:r>
              <a:rPr lang="el-GR" altLang="en-US" sz="2000" dirty="0">
                <a:latin typeface="Times New Roman" pitchFamily="2" charset="0"/>
              </a:rPr>
              <a:t>δηλαδή </a:t>
            </a:r>
            <a:r>
              <a:rPr lang="el-GR" altLang="en-US" sz="2000" b="1" dirty="0">
                <a:latin typeface="Times New Roman" pitchFamily="2" charset="0"/>
              </a:rPr>
              <a:t>συνθήκες </a:t>
            </a:r>
            <a:r>
              <a:rPr lang="en-US" altLang="en-US" sz="2000" b="1" dirty="0">
                <a:latin typeface="Times New Roman" pitchFamily="2" charset="0"/>
              </a:rPr>
              <a:t>Riemann </a:t>
            </a:r>
            <a:r>
              <a:rPr lang="el-GR" altLang="en-US" sz="2000" dirty="0">
                <a:latin typeface="Times New Roman" pitchFamily="2" charset="0"/>
              </a:rPr>
              <a:t>μιας αναλυτικής συνάρτησης</a:t>
            </a:r>
          </a:p>
          <a:p>
            <a:pPr algn="l">
              <a:buFont typeface="Wingdings" pitchFamily="2" charset="2"/>
              <a:buNone/>
            </a:pPr>
            <a:endParaRPr lang="el-GR" altLang="en-US" sz="2000" dirty="0">
              <a:latin typeface="Times New Roman" pitchFamily="2" charset="0"/>
            </a:endParaRPr>
          </a:p>
          <a:p>
            <a:pPr algn="l">
              <a:buFont typeface="Wingdings" pitchFamily="2" charset="2"/>
              <a:buNone/>
            </a:pPr>
            <a:r>
              <a:rPr lang="el-GR" altLang="en-US" sz="2000" dirty="0">
                <a:latin typeface="Times New Roman" pitchFamily="2" charset="0"/>
              </a:rPr>
              <a:t>Υπάρχει ένα </a:t>
            </a:r>
            <a:r>
              <a:rPr lang="el-GR" altLang="en-US" sz="2000" b="1" dirty="0">
                <a:latin typeface="Times New Roman" pitchFamily="2" charset="0"/>
              </a:rPr>
              <a:t>μιγαδικό δυναμικό </a:t>
            </a:r>
            <a:r>
              <a:rPr lang="en-US" altLang="en-US" sz="2000" i="1" dirty="0">
                <a:latin typeface="Times New Roman" pitchFamily="2" charset="0"/>
              </a:rPr>
              <a:t>z = x + </a:t>
            </a:r>
            <a:r>
              <a:rPr lang="en-US" altLang="en-US" sz="2000" i="1" dirty="0" err="1">
                <a:latin typeface="Times New Roman" pitchFamily="2" charset="0"/>
              </a:rPr>
              <a:t>iy</a:t>
            </a:r>
            <a:r>
              <a:rPr lang="en-US" altLang="en-US" sz="2000" i="1" dirty="0">
                <a:latin typeface="Times New Roman" pitchFamily="2" charset="0"/>
              </a:rPr>
              <a:t> </a:t>
            </a:r>
            <a:r>
              <a:rPr lang="el-GR" altLang="en-US" sz="2000" dirty="0">
                <a:latin typeface="Times New Roman" pitchFamily="2" charset="0"/>
              </a:rPr>
              <a:t>με αναπτύσσεται σε </a:t>
            </a:r>
            <a:r>
              <a:rPr lang="el-GR" altLang="en-US" sz="2000" b="1" dirty="0" err="1">
                <a:latin typeface="Times New Roman" pitchFamily="2" charset="0"/>
              </a:rPr>
              <a:t>δυναμοσειρά</a:t>
            </a:r>
            <a:r>
              <a:rPr lang="el-GR" altLang="en-US" sz="2000" dirty="0">
                <a:latin typeface="Times New Roman" pitchFamily="2" charset="0"/>
              </a:rPr>
              <a:t>, η οποία συγκλίνει σε έναν κύκλο με ακτίνα |</a:t>
            </a:r>
            <a:r>
              <a:rPr lang="en-US" altLang="en-US" sz="2000" i="1" dirty="0">
                <a:latin typeface="Times New Roman" pitchFamily="2" charset="0"/>
              </a:rPr>
              <a:t>z</a:t>
            </a:r>
            <a:r>
              <a:rPr lang="en-US" altLang="en-US" sz="2000" dirty="0">
                <a:latin typeface="Times New Roman" pitchFamily="2" charset="0"/>
              </a:rPr>
              <a:t>|</a:t>
            </a:r>
            <a:r>
              <a:rPr lang="el-GR" altLang="en-US" sz="2000" i="1" dirty="0">
                <a:latin typeface="Times New Roman" pitchFamily="2" charset="0"/>
              </a:rPr>
              <a:t> </a:t>
            </a:r>
            <a:r>
              <a:rPr lang="en-US" altLang="en-US" sz="2000" i="1" dirty="0">
                <a:latin typeface="Times New Roman" pitchFamily="2" charset="0"/>
              </a:rPr>
              <a:t>= </a:t>
            </a:r>
            <a:r>
              <a:rPr lang="en-US" altLang="en-US" sz="2000" i="1" dirty="0" err="1">
                <a:latin typeface="Times New Roman" pitchFamily="2" charset="0"/>
              </a:rPr>
              <a:t>r</a:t>
            </a:r>
            <a:r>
              <a:rPr lang="en-US" altLang="en-US" sz="2000" i="1" baseline="-25000" dirty="0" err="1">
                <a:latin typeface="Times New Roman" pitchFamily="2" charset="0"/>
              </a:rPr>
              <a:t>c</a:t>
            </a:r>
            <a:r>
              <a:rPr lang="en-US" altLang="en-US" sz="2000" i="1" dirty="0">
                <a:latin typeface="Times New Roman" pitchFamily="2" charset="0"/>
              </a:rPr>
              <a:t> </a:t>
            </a:r>
            <a:r>
              <a:rPr lang="en-US" altLang="en-US" sz="2000" dirty="0">
                <a:latin typeface="Times New Roman" pitchFamily="2" charset="0"/>
              </a:rPr>
              <a:t>(</a:t>
            </a:r>
            <a:r>
              <a:rPr lang="el-GR" altLang="en-US" sz="2000" dirty="0">
                <a:latin typeface="Times New Roman" pitchFamily="2" charset="0"/>
              </a:rPr>
              <a:t>απόσταση από ζεύγος πηνίου-σιδήρου του μαγνήτη)</a:t>
            </a:r>
            <a:endParaRPr lang="en-US" altLang="en-US" sz="2000" dirty="0">
              <a:latin typeface="Times New Roman" pitchFamily="2" charset="0"/>
            </a:endParaRPr>
          </a:p>
        </p:txBody>
      </p:sp>
      <p:pic>
        <p:nvPicPr>
          <p:cNvPr id="546823" name="Picture 7" descr="txp_fig">
            <a:extLst>
              <a:ext uri="{FF2B5EF4-FFF2-40B4-BE49-F238E27FC236}">
                <a16:creationId xmlns:a16="http://schemas.microsoft.com/office/drawing/2014/main" id="{4F7AE661-6B02-544D-8DEF-4B82CB16A4F9}"/>
              </a:ext>
            </a:extLst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046788"/>
            <a:ext cx="8305800" cy="766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46824" name="Group 8">
            <a:extLst>
              <a:ext uri="{FF2B5EF4-FFF2-40B4-BE49-F238E27FC236}">
                <a16:creationId xmlns:a16="http://schemas.microsoft.com/office/drawing/2014/main" id="{B623095B-C27F-024C-AFBF-C09B57A34B6D}"/>
              </a:ext>
            </a:extLst>
          </p:cNvPr>
          <p:cNvGrpSpPr>
            <a:grpSpLocks/>
          </p:cNvGrpSpPr>
          <p:nvPr/>
        </p:nvGrpSpPr>
        <p:grpSpPr bwMode="auto">
          <a:xfrm>
            <a:off x="6982459" y="3798888"/>
            <a:ext cx="2172654" cy="2247900"/>
            <a:chOff x="4320" y="2256"/>
            <a:chExt cx="1323" cy="1200"/>
          </a:xfrm>
        </p:grpSpPr>
        <p:sp>
          <p:nvSpPr>
            <p:cNvPr id="546825" name="Oval 9">
              <a:extLst>
                <a:ext uri="{FF2B5EF4-FFF2-40B4-BE49-F238E27FC236}">
                  <a16:creationId xmlns:a16="http://schemas.microsoft.com/office/drawing/2014/main" id="{4A04ACE3-0439-E940-ADDE-DAE23E3BF4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4" y="2640"/>
              <a:ext cx="768" cy="768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6826" name="Line 10">
              <a:extLst>
                <a:ext uri="{FF2B5EF4-FFF2-40B4-BE49-F238E27FC236}">
                  <a16:creationId xmlns:a16="http://schemas.microsoft.com/office/drawing/2014/main" id="{84F85A7C-C7F5-5248-AEF5-B224C6776EF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848" y="2736"/>
              <a:ext cx="240" cy="288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46827" name="Line 11">
              <a:extLst>
                <a:ext uri="{FF2B5EF4-FFF2-40B4-BE49-F238E27FC236}">
                  <a16:creationId xmlns:a16="http://schemas.microsoft.com/office/drawing/2014/main" id="{BB0F3B95-1D5C-A84D-9C9D-FAE871BB982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20" y="3024"/>
              <a:ext cx="1296" cy="1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46828" name="Line 12">
              <a:extLst>
                <a:ext uri="{FF2B5EF4-FFF2-40B4-BE49-F238E27FC236}">
                  <a16:creationId xmlns:a16="http://schemas.microsoft.com/office/drawing/2014/main" id="{E389C79C-61FF-7B4F-A0C6-BDFF593E635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848" y="2400"/>
              <a:ext cx="1" cy="1056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46829" name="Rectangle 13">
              <a:extLst>
                <a:ext uri="{FF2B5EF4-FFF2-40B4-BE49-F238E27FC236}">
                  <a16:creationId xmlns:a16="http://schemas.microsoft.com/office/drawing/2014/main" id="{8BE92C8D-4618-AA4D-B07C-B3A940341A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80" y="2966"/>
              <a:ext cx="163" cy="1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buFont typeface="Wingdings" pitchFamily="2" charset="2"/>
                <a:buNone/>
              </a:pPr>
              <a:r>
                <a:rPr lang="en-US" altLang="en-US" sz="2000" b="1" i="1">
                  <a:latin typeface="Times New Roman" pitchFamily="2" charset="0"/>
                </a:rPr>
                <a:t>x</a:t>
              </a:r>
              <a:endParaRPr lang="en-GB" altLang="en-US" sz="2000" b="1" i="1">
                <a:latin typeface="Times New Roman" pitchFamily="2" charset="0"/>
              </a:endParaRPr>
            </a:p>
          </p:txBody>
        </p:sp>
        <p:sp>
          <p:nvSpPr>
            <p:cNvPr id="546830" name="Rectangle 14">
              <a:extLst>
                <a:ext uri="{FF2B5EF4-FFF2-40B4-BE49-F238E27FC236}">
                  <a16:creationId xmlns:a16="http://schemas.microsoft.com/office/drawing/2014/main" id="{19544DB9-BAE1-8645-B567-2A9B73DE6B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15" y="2256"/>
              <a:ext cx="155" cy="1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buFont typeface="Wingdings" pitchFamily="2" charset="2"/>
                <a:buNone/>
              </a:pPr>
              <a:r>
                <a:rPr lang="en-US" altLang="en-US" sz="2000" b="1" i="1">
                  <a:latin typeface="Times New Roman" pitchFamily="2" charset="0"/>
                </a:rPr>
                <a:t>y</a:t>
              </a:r>
              <a:endParaRPr lang="en-GB" altLang="en-US" sz="2000" b="1" i="1">
                <a:latin typeface="Times New Roman" pitchFamily="2" charset="0"/>
              </a:endParaRPr>
            </a:p>
          </p:txBody>
        </p:sp>
        <p:sp>
          <p:nvSpPr>
            <p:cNvPr id="546831" name="Freeform 15">
              <a:extLst>
                <a:ext uri="{FF2B5EF4-FFF2-40B4-BE49-F238E27FC236}">
                  <a16:creationId xmlns:a16="http://schemas.microsoft.com/office/drawing/2014/main" id="{ABF07933-0273-6747-96DE-C9C2CB4AF164}"/>
                </a:ext>
              </a:extLst>
            </p:cNvPr>
            <p:cNvSpPr>
              <a:spLocks/>
            </p:cNvSpPr>
            <p:nvPr/>
          </p:nvSpPr>
          <p:spPr bwMode="auto">
            <a:xfrm>
              <a:off x="4944" y="2448"/>
              <a:ext cx="528" cy="360"/>
            </a:xfrm>
            <a:custGeom>
              <a:avLst/>
              <a:gdLst>
                <a:gd name="T0" fmla="*/ 0 w 288"/>
                <a:gd name="T1" fmla="*/ 0 h 168"/>
                <a:gd name="T2" fmla="*/ 96 w 288"/>
                <a:gd name="T3" fmla="*/ 144 h 168"/>
                <a:gd name="T4" fmla="*/ 288 w 288"/>
                <a:gd name="T5" fmla="*/ 144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8" h="168">
                  <a:moveTo>
                    <a:pt x="0" y="0"/>
                  </a:moveTo>
                  <a:cubicBezTo>
                    <a:pt x="24" y="60"/>
                    <a:pt x="48" y="120"/>
                    <a:pt x="96" y="144"/>
                  </a:cubicBezTo>
                  <a:cubicBezTo>
                    <a:pt x="144" y="168"/>
                    <a:pt x="256" y="144"/>
                    <a:pt x="288" y="144"/>
                  </a:cubicBezTo>
                </a:path>
              </a:pathLst>
            </a:custGeom>
            <a:noFill/>
            <a:ln w="25400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46832" name="Rectangle 16">
              <a:extLst>
                <a:ext uri="{FF2B5EF4-FFF2-40B4-BE49-F238E27FC236}">
                  <a16:creationId xmlns:a16="http://schemas.microsoft.com/office/drawing/2014/main" id="{842594BC-F93F-194A-90E1-D610D6B60F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92" y="2448"/>
              <a:ext cx="333" cy="1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>
                <a:buFont typeface="Wingdings" pitchFamily="2" charset="2"/>
                <a:buNone/>
              </a:pPr>
              <a:r>
                <a:rPr lang="en-US" altLang="en-US" sz="2000" b="1">
                  <a:solidFill>
                    <a:srgbClr val="FF0000"/>
                  </a:solidFill>
                  <a:latin typeface="Times New Roman" pitchFamily="2" charset="0"/>
                </a:rPr>
                <a:t>iron</a:t>
              </a:r>
              <a:endParaRPr lang="en-GB" altLang="en-US" sz="2000" b="1">
                <a:solidFill>
                  <a:srgbClr val="FF0000"/>
                </a:solidFill>
                <a:latin typeface="Times New Roman" pitchFamily="2" charset="0"/>
              </a:endParaRPr>
            </a:p>
          </p:txBody>
        </p:sp>
        <p:sp>
          <p:nvSpPr>
            <p:cNvPr id="546833" name="Rectangle 17">
              <a:extLst>
                <a:ext uri="{FF2B5EF4-FFF2-40B4-BE49-F238E27FC236}">
                  <a16:creationId xmlns:a16="http://schemas.microsoft.com/office/drawing/2014/main" id="{C6879D4E-4B28-674F-8573-3387C65464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69" y="2784"/>
              <a:ext cx="186" cy="1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buFont typeface="Wingdings" pitchFamily="2" charset="2"/>
                <a:buNone/>
              </a:pPr>
              <a:r>
                <a:rPr lang="en-US" altLang="en-US" sz="2000" b="1" i="1">
                  <a:latin typeface="Times New Roman" pitchFamily="2" charset="0"/>
                </a:rPr>
                <a:t>r</a:t>
              </a:r>
              <a:r>
                <a:rPr lang="en-US" altLang="en-US" sz="2000" b="1" i="1" baseline="-25000">
                  <a:latin typeface="Times New Roman" pitchFamily="2" charset="0"/>
                </a:rPr>
                <a:t>c</a:t>
              </a:r>
              <a:endParaRPr lang="en-GB" altLang="en-US" sz="2000" b="1" i="1" baseline="-25000">
                <a:latin typeface="Times New Roman" pitchFamily="2" charset="0"/>
              </a:endParaRPr>
            </a:p>
          </p:txBody>
        </p:sp>
      </p:grpSp>
      <p:pic>
        <p:nvPicPr>
          <p:cNvPr id="546834" name="Picture 18" descr="txp_fig">
            <a:extLst>
              <a:ext uri="{FF2B5EF4-FFF2-40B4-BE49-F238E27FC236}">
                <a16:creationId xmlns:a16="http://schemas.microsoft.com/office/drawing/2014/main" id="{F98CA230-4B9A-9249-9544-C80B412D9308}"/>
              </a:ext>
            </a:extLst>
          </p:cNvPr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669" y="2359947"/>
            <a:ext cx="5224462" cy="319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46835" name="AutoShape 19">
            <a:extLst>
              <a:ext uri="{FF2B5EF4-FFF2-40B4-BE49-F238E27FC236}">
                <a16:creationId xmlns:a16="http://schemas.microsoft.com/office/drawing/2014/main" id="{1F94178E-A131-604B-8F56-0B5730F026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59832" y="4372104"/>
            <a:ext cx="431800" cy="431800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417200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843" name="Rectangle 1027">
            <a:extLst>
              <a:ext uri="{FF2B5EF4-FFF2-40B4-BE49-F238E27FC236}">
                <a16:creationId xmlns:a16="http://schemas.microsoft.com/office/drawing/2014/main" id="{8C05320D-84E1-0046-9B99-58D738611F7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25475" y="838200"/>
            <a:ext cx="8229600" cy="38862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l-GR" altLang="en-US" sz="2400" dirty="0"/>
              <a:t>Από το μιγαδικό δυναμικό, βρίσκουμε τα </a:t>
            </a:r>
            <a:r>
              <a:rPr lang="el-GR" altLang="en-US" sz="2400" b="1" dirty="0"/>
              <a:t>πεδία</a:t>
            </a:r>
            <a:endParaRPr lang="en-US" altLang="en-US" sz="2400" b="1" dirty="0"/>
          </a:p>
          <a:p>
            <a:pPr>
              <a:lnSpc>
                <a:spcPct val="90000"/>
              </a:lnSpc>
            </a:pPr>
            <a:endParaRPr lang="en-US" altLang="en-US" sz="2400" dirty="0"/>
          </a:p>
          <a:p>
            <a:pPr>
              <a:lnSpc>
                <a:spcPct val="90000"/>
              </a:lnSpc>
            </a:pPr>
            <a:endParaRPr lang="en-US" altLang="en-US" sz="2400" dirty="0"/>
          </a:p>
          <a:p>
            <a:pPr>
              <a:lnSpc>
                <a:spcPct val="90000"/>
              </a:lnSpc>
            </a:pPr>
            <a:r>
              <a:rPr lang="el-GR" altLang="en-US" sz="2400" dirty="0"/>
              <a:t>Θέτοντας</a:t>
            </a:r>
            <a:r>
              <a:rPr lang="en-US" altLang="en-US" sz="2400" dirty="0"/>
              <a:t>				</a:t>
            </a:r>
          </a:p>
          <a:p>
            <a:pPr>
              <a:lnSpc>
                <a:spcPct val="90000"/>
              </a:lnSpc>
            </a:pPr>
            <a:endParaRPr lang="en-US" altLang="en-US" sz="2400" dirty="0"/>
          </a:p>
          <a:p>
            <a:pPr>
              <a:lnSpc>
                <a:spcPct val="90000"/>
              </a:lnSpc>
            </a:pPr>
            <a:endParaRPr lang="en-US" altLang="en-US" sz="2400" dirty="0"/>
          </a:p>
          <a:p>
            <a:pPr>
              <a:lnSpc>
                <a:spcPct val="90000"/>
              </a:lnSpc>
            </a:pPr>
            <a:endParaRPr lang="en-US" altLang="en-US" sz="2400" dirty="0"/>
          </a:p>
        </p:txBody>
      </p:sp>
      <p:pic>
        <p:nvPicPr>
          <p:cNvPr id="547844" name="Picture 1028" descr="txp_fig">
            <a:extLst>
              <a:ext uri="{FF2B5EF4-FFF2-40B4-BE49-F238E27FC236}">
                <a16:creationId xmlns:a16="http://schemas.microsoft.com/office/drawing/2014/main" id="{1DACD5D6-8A56-4E46-BF2E-B7AED9B08ADB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" y="1244600"/>
            <a:ext cx="8877300" cy="81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47845" name="Picture 1029" descr="txp_fig">
            <a:extLst>
              <a:ext uri="{FF2B5EF4-FFF2-40B4-BE49-F238E27FC236}">
                <a16:creationId xmlns:a16="http://schemas.microsoft.com/office/drawing/2014/main" id="{520E6B2B-7730-DE40-9371-3935390592BB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2133773"/>
            <a:ext cx="3184525" cy="296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47846" name="Picture 1030" descr="txp_fig">
            <a:extLst>
              <a:ext uri="{FF2B5EF4-FFF2-40B4-BE49-F238E27FC236}">
                <a16:creationId xmlns:a16="http://schemas.microsoft.com/office/drawing/2014/main" id="{8FA3E40F-F5DB-FC46-9712-3A417915FAEB}"/>
              </a:ext>
            </a:extLst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505075"/>
            <a:ext cx="6669088" cy="115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ectangle 3">
            <a:extLst>
              <a:ext uri="{FF2B5EF4-FFF2-40B4-BE49-F238E27FC236}">
                <a16:creationId xmlns:a16="http://schemas.microsoft.com/office/drawing/2014/main" id="{771FCC85-6404-C74D-845A-A27EE1AB314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n-US" dirty="0"/>
              <a:t>«</a:t>
            </a:r>
            <a:r>
              <a:rPr lang="el-GR" altLang="en-US" dirty="0" err="1"/>
              <a:t>Πολυπολικό</a:t>
            </a:r>
            <a:r>
              <a:rPr lang="el-GR" altLang="en-US" dirty="0"/>
              <a:t>» ανάπτυγμα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72266991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843" name="Rectangle 1027">
            <a:extLst>
              <a:ext uri="{FF2B5EF4-FFF2-40B4-BE49-F238E27FC236}">
                <a16:creationId xmlns:a16="http://schemas.microsoft.com/office/drawing/2014/main" id="{8C05320D-84E1-0046-9B99-58D738611F7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25475" y="838200"/>
            <a:ext cx="8229600" cy="38862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l-GR" altLang="en-US" sz="2400" dirty="0"/>
              <a:t>Από το μιγαδικό δυναμικό, βρίσκουμε τα </a:t>
            </a:r>
            <a:r>
              <a:rPr lang="el-GR" altLang="en-US" sz="2400" b="1" dirty="0"/>
              <a:t>πεδία</a:t>
            </a:r>
            <a:endParaRPr lang="en-US" altLang="en-US" sz="2400" b="1" dirty="0"/>
          </a:p>
          <a:p>
            <a:pPr>
              <a:lnSpc>
                <a:spcPct val="90000"/>
              </a:lnSpc>
            </a:pPr>
            <a:endParaRPr lang="en-US" altLang="en-US" sz="2400" dirty="0"/>
          </a:p>
          <a:p>
            <a:pPr>
              <a:lnSpc>
                <a:spcPct val="90000"/>
              </a:lnSpc>
            </a:pPr>
            <a:endParaRPr lang="en-US" altLang="en-US" sz="2400" dirty="0"/>
          </a:p>
          <a:p>
            <a:pPr>
              <a:lnSpc>
                <a:spcPct val="90000"/>
              </a:lnSpc>
            </a:pPr>
            <a:r>
              <a:rPr lang="el-GR" altLang="en-US" sz="2400" dirty="0"/>
              <a:t>Θέτοντας</a:t>
            </a:r>
            <a:r>
              <a:rPr lang="en-US" altLang="en-US" sz="2400" dirty="0"/>
              <a:t>				</a:t>
            </a:r>
          </a:p>
          <a:p>
            <a:pPr>
              <a:lnSpc>
                <a:spcPct val="90000"/>
              </a:lnSpc>
            </a:pPr>
            <a:endParaRPr lang="en-US" altLang="en-US" sz="2400" dirty="0"/>
          </a:p>
          <a:p>
            <a:pPr>
              <a:lnSpc>
                <a:spcPct val="90000"/>
              </a:lnSpc>
            </a:pPr>
            <a:endParaRPr lang="en-US" altLang="en-US" sz="2400" dirty="0"/>
          </a:p>
          <a:p>
            <a:pPr>
              <a:lnSpc>
                <a:spcPct val="90000"/>
              </a:lnSpc>
            </a:pPr>
            <a:endParaRPr lang="en-US" altLang="en-US" sz="2400" dirty="0"/>
          </a:p>
          <a:p>
            <a:pPr>
              <a:lnSpc>
                <a:spcPct val="90000"/>
              </a:lnSpc>
            </a:pPr>
            <a:r>
              <a:rPr lang="el-GR" altLang="en-US" sz="2400" dirty="0"/>
              <a:t>Ορίζουμε τους </a:t>
            </a:r>
            <a:r>
              <a:rPr lang="el-GR" altLang="en-US" sz="2400" b="1" dirty="0" err="1"/>
              <a:t>κανονικοποιημένους</a:t>
            </a:r>
            <a:r>
              <a:rPr lang="el-GR" altLang="en-US" sz="2400" b="1" dirty="0"/>
              <a:t> συντελεστές</a:t>
            </a:r>
            <a:endParaRPr lang="en-US" altLang="en-US" sz="2400" b="1" dirty="0"/>
          </a:p>
          <a:p>
            <a:pPr>
              <a:lnSpc>
                <a:spcPct val="90000"/>
              </a:lnSpc>
            </a:pPr>
            <a:endParaRPr lang="el-GR" altLang="en-US" sz="2400" dirty="0"/>
          </a:p>
          <a:p>
            <a:pPr>
              <a:lnSpc>
                <a:spcPct val="90000"/>
              </a:lnSpc>
            </a:pPr>
            <a:endParaRPr lang="en-US" altLang="en-US" sz="2400" dirty="0"/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l-GR" altLang="en-US" sz="2400" dirty="0"/>
              <a:t>στην </a:t>
            </a:r>
            <a:r>
              <a:rPr lang="el-GR" altLang="en-US" sz="2400" b="1" dirty="0"/>
              <a:t>ακτίνα αναφοράς </a:t>
            </a:r>
            <a:r>
              <a:rPr lang="en-US" altLang="en-US" sz="2400" i="1" dirty="0"/>
              <a:t>r</a:t>
            </a:r>
            <a:r>
              <a:rPr lang="en-US" altLang="en-US" sz="2400" i="1" baseline="-25000" dirty="0"/>
              <a:t>0</a:t>
            </a:r>
            <a:r>
              <a:rPr lang="en-US" altLang="en-US" sz="2400" dirty="0"/>
              <a:t>, 10</a:t>
            </a:r>
            <a:r>
              <a:rPr lang="en-US" altLang="en-US" sz="2400" baseline="30000" dirty="0"/>
              <a:t>-4</a:t>
            </a:r>
            <a:r>
              <a:rPr lang="en-US" altLang="en-US" sz="2400" dirty="0"/>
              <a:t> </a:t>
            </a:r>
            <a:r>
              <a:rPr lang="el-GR" altLang="en-US" sz="2400" dirty="0"/>
              <a:t>του κυρίου πεδίου</a:t>
            </a:r>
            <a:endParaRPr lang="en-US" altLang="en-US" sz="2400" dirty="0"/>
          </a:p>
          <a:p>
            <a:pPr>
              <a:lnSpc>
                <a:spcPct val="90000"/>
              </a:lnSpc>
            </a:pPr>
            <a:endParaRPr lang="en-US" altLang="en-US" sz="2400" dirty="0"/>
          </a:p>
          <a:p>
            <a:pPr>
              <a:lnSpc>
                <a:spcPct val="90000"/>
              </a:lnSpc>
            </a:pPr>
            <a:endParaRPr lang="en-US" altLang="en-US" sz="2400" dirty="0"/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en-US" altLang="en-US" sz="2400" dirty="0"/>
          </a:p>
          <a:p>
            <a:pPr>
              <a:lnSpc>
                <a:spcPct val="90000"/>
              </a:lnSpc>
            </a:pPr>
            <a:r>
              <a:rPr lang="el-GR" altLang="en-US" sz="2400" b="1" dirty="0"/>
              <a:t>Σημείωση</a:t>
            </a:r>
            <a:r>
              <a:rPr lang="en-US" altLang="en-US" sz="2400" dirty="0"/>
              <a:t>: </a:t>
            </a:r>
            <a:r>
              <a:rPr lang="en-US" altLang="en-US" sz="2400" i="1" dirty="0"/>
              <a:t>n</a:t>
            </a:r>
            <a:r>
              <a:rPr lang="el-GR" altLang="en-US" sz="2400" i="1" dirty="0"/>
              <a:t>’</a:t>
            </a:r>
            <a:r>
              <a:rPr lang="en-US" altLang="en-US" sz="2400" i="1" dirty="0"/>
              <a:t>=n-1 </a:t>
            </a:r>
            <a:r>
              <a:rPr lang="el-GR" altLang="en-US" sz="2400" dirty="0"/>
              <a:t>είναι η σύμβαση στις ΗΠΑ</a:t>
            </a:r>
            <a:endParaRPr lang="en-US" altLang="en-US" sz="2400" dirty="0"/>
          </a:p>
        </p:txBody>
      </p:sp>
      <p:pic>
        <p:nvPicPr>
          <p:cNvPr id="547844" name="Picture 1028" descr="txp_fig">
            <a:extLst>
              <a:ext uri="{FF2B5EF4-FFF2-40B4-BE49-F238E27FC236}">
                <a16:creationId xmlns:a16="http://schemas.microsoft.com/office/drawing/2014/main" id="{1DACD5D6-8A56-4E46-BF2E-B7AED9B08ADB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" y="1244600"/>
            <a:ext cx="8877300" cy="81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47845" name="Picture 1029" descr="txp_fig">
            <a:extLst>
              <a:ext uri="{FF2B5EF4-FFF2-40B4-BE49-F238E27FC236}">
                <a16:creationId xmlns:a16="http://schemas.microsoft.com/office/drawing/2014/main" id="{520E6B2B-7730-DE40-9371-3935390592BB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2133773"/>
            <a:ext cx="3184525" cy="296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47846" name="Picture 1030" descr="txp_fig">
            <a:extLst>
              <a:ext uri="{FF2B5EF4-FFF2-40B4-BE49-F238E27FC236}">
                <a16:creationId xmlns:a16="http://schemas.microsoft.com/office/drawing/2014/main" id="{8FA3E40F-F5DB-FC46-9712-3A417915FAEB}"/>
              </a:ext>
            </a:extLst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505075"/>
            <a:ext cx="6669088" cy="115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47847" name="Picture 1031" descr="txp_fig">
            <a:extLst>
              <a:ext uri="{FF2B5EF4-FFF2-40B4-BE49-F238E27FC236}">
                <a16:creationId xmlns:a16="http://schemas.microsoft.com/office/drawing/2014/main" id="{19B9ADA4-20FD-034B-8013-57EE8B65767F}"/>
              </a:ext>
            </a:extLst>
          </p:cNvPr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" y="5301208"/>
            <a:ext cx="8191500" cy="115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47848" name="Picture 1032" descr="txp_fig">
            <a:extLst>
              <a:ext uri="{FF2B5EF4-FFF2-40B4-BE49-F238E27FC236}">
                <a16:creationId xmlns:a16="http://schemas.microsoft.com/office/drawing/2014/main" id="{060F47A9-D45A-FD41-B894-89E540A693C8}"/>
              </a:ext>
            </a:extLst>
          </p:cNvPr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4038600"/>
            <a:ext cx="4800600" cy="665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ectangle 3">
            <a:extLst>
              <a:ext uri="{FF2B5EF4-FFF2-40B4-BE49-F238E27FC236}">
                <a16:creationId xmlns:a16="http://schemas.microsoft.com/office/drawing/2014/main" id="{771FCC85-6404-C74D-845A-A27EE1AB314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n-US" dirty="0"/>
              <a:t>«</a:t>
            </a:r>
            <a:r>
              <a:rPr lang="el-GR" altLang="en-US" dirty="0" err="1"/>
              <a:t>Πολυπολικό</a:t>
            </a:r>
            <a:r>
              <a:rPr lang="el-GR" altLang="en-US" dirty="0"/>
              <a:t>» ανάπτυγμα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06178825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051"/>
          <p:cNvSpPr>
            <a:spLocks noChangeArrowheads="1"/>
          </p:cNvSpPr>
          <p:nvPr/>
        </p:nvSpPr>
        <p:spPr bwMode="auto">
          <a:xfrm>
            <a:off x="228600" y="914400"/>
            <a:ext cx="8915400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285750" indent="-285750" algn="l"/>
            <a:r>
              <a:rPr lang="el-GR" dirty="0">
                <a:solidFill>
                  <a:schemeClr val="tx2"/>
                </a:solidFill>
              </a:rPr>
              <a:t>Κύρια στοιχεία</a:t>
            </a:r>
          </a:p>
          <a:p>
            <a:pPr marL="685800" lvl="1" indent="-228600" algn="l">
              <a:buClr>
                <a:schemeClr val="accent2"/>
              </a:buClr>
              <a:buFont typeface="Wingdings" pitchFamily="-112" charset="2"/>
              <a:buChar char="¨"/>
            </a:pPr>
            <a:r>
              <a:rPr lang="el-GR" sz="2000" dirty="0">
                <a:solidFill>
                  <a:schemeClr val="tx2"/>
                </a:solidFill>
                <a:ea typeface="ＭＳ Ｐゴシック" pitchFamily="-112" charset="-128"/>
                <a:cs typeface="ＭＳ Ｐゴシック" pitchFamily="-112" charset="-128"/>
              </a:rPr>
              <a:t>Δίπολο («</a:t>
            </a:r>
            <a:r>
              <a:rPr lang="el-GR" sz="2000" dirty="0" err="1">
                <a:solidFill>
                  <a:schemeClr val="tx2"/>
                </a:solidFill>
                <a:ea typeface="ＭＳ Ｐゴシック" pitchFamily="-112" charset="-128"/>
                <a:cs typeface="ＭＳ Ｐゴシック" pitchFamily="-112" charset="-128"/>
              </a:rPr>
              <a:t>καμπτικοί</a:t>
            </a:r>
            <a:r>
              <a:rPr lang="el-GR" sz="2000" dirty="0">
                <a:solidFill>
                  <a:schemeClr val="tx2"/>
                </a:solidFill>
                <a:ea typeface="ＭＳ Ｐゴシック" pitchFamily="-112" charset="-128"/>
                <a:cs typeface="ＭＳ Ｐゴシック" pitchFamily="-112" charset="-128"/>
              </a:rPr>
              <a:t>» μαγνήτες) 		απόκλιση</a:t>
            </a:r>
          </a:p>
          <a:p>
            <a:pPr marL="685800" lvl="1" indent="-228600" algn="l">
              <a:buClr>
                <a:schemeClr val="accent2"/>
              </a:buClr>
              <a:buFont typeface="Wingdings" pitchFamily="-112" charset="2"/>
              <a:buNone/>
            </a:pPr>
            <a:endParaRPr lang="el-GR" sz="2000" dirty="0">
              <a:solidFill>
                <a:schemeClr val="tx2"/>
              </a:solidFill>
              <a:ea typeface="ＭＳ Ｐゴシック" pitchFamily="-112" charset="-128"/>
              <a:cs typeface="ＭＳ Ｐゴシック" pitchFamily="-112" charset="-128"/>
            </a:endParaRPr>
          </a:p>
          <a:p>
            <a:pPr marL="685800" lvl="1" indent="-228600" algn="l">
              <a:buClr>
                <a:schemeClr val="accent2"/>
              </a:buClr>
              <a:buFont typeface="Wingdings" pitchFamily="-112" charset="2"/>
              <a:buChar char="¨"/>
            </a:pPr>
            <a:r>
              <a:rPr lang="el-GR" sz="2000" dirty="0">
                <a:solidFill>
                  <a:schemeClr val="tx2"/>
                </a:solidFill>
                <a:ea typeface="ＭＳ Ｐゴシック" pitchFamily="-112" charset="-128"/>
                <a:cs typeface="ＭＳ Ｐゴシック" pitchFamily="-112" charset="-128"/>
              </a:rPr>
              <a:t>Τετράπολο (εστιακοί μαγνήτες)		(</a:t>
            </a:r>
            <a:r>
              <a:rPr lang="el-GR" sz="2000" dirty="0" err="1">
                <a:solidFill>
                  <a:schemeClr val="tx2"/>
                </a:solidFill>
                <a:ea typeface="ＭＳ Ｐゴシック" pitchFamily="-112" charset="-128"/>
                <a:cs typeface="ＭＳ Ｐゴシック" pitchFamily="-112" charset="-128"/>
              </a:rPr>
              <a:t>απο</a:t>
            </a:r>
            <a:r>
              <a:rPr lang="el-GR" sz="2000" dirty="0">
                <a:solidFill>
                  <a:schemeClr val="tx2"/>
                </a:solidFill>
                <a:ea typeface="ＭＳ Ｐゴシック" pitchFamily="-112" charset="-128"/>
                <a:cs typeface="ＭＳ Ｐゴシック" pitchFamily="-112" charset="-128"/>
              </a:rPr>
              <a:t>-)εστίαση</a:t>
            </a:r>
          </a:p>
          <a:p>
            <a:pPr marL="685800" lvl="1" indent="-228600" algn="l">
              <a:buClr>
                <a:schemeClr val="accent2"/>
              </a:buClr>
              <a:buFont typeface="Wingdings" pitchFamily="-112" charset="2"/>
              <a:buNone/>
            </a:pPr>
            <a:endParaRPr lang="el-GR" sz="2000" dirty="0">
              <a:solidFill>
                <a:schemeClr val="tx2"/>
              </a:solidFill>
              <a:ea typeface="ＭＳ Ｐゴシック" pitchFamily="-112" charset="-128"/>
              <a:cs typeface="ＭＳ Ｐゴシック" pitchFamily="-112" charset="-128"/>
            </a:endParaRPr>
          </a:p>
          <a:p>
            <a:pPr marL="685800" lvl="1" indent="-228600" algn="l">
              <a:buClr>
                <a:schemeClr val="accent2"/>
              </a:buClr>
              <a:buFont typeface="Wingdings" pitchFamily="-112" charset="2"/>
              <a:buChar char="¨"/>
            </a:pPr>
            <a:r>
              <a:rPr lang="el-GR" sz="2000" dirty="0" err="1">
                <a:solidFill>
                  <a:schemeClr val="tx2"/>
                </a:solidFill>
                <a:ea typeface="ＭＳ Ｐゴシック" pitchFamily="-112" charset="-128"/>
                <a:cs typeface="ＭＳ Ｐゴシック" pitchFamily="-112" charset="-128"/>
              </a:rPr>
              <a:t>Εξάπολο</a:t>
            </a:r>
            <a:r>
              <a:rPr lang="el-GR" sz="2000" dirty="0">
                <a:solidFill>
                  <a:schemeClr val="tx2"/>
                </a:solidFill>
                <a:ea typeface="ＭＳ Ｐゴシック" pitchFamily="-112" charset="-128"/>
                <a:cs typeface="ＭＳ Ｐゴシック" pitchFamily="-112" charset="-128"/>
              </a:rPr>
              <a:t> («χρωματικοί» μαγνήτες)		    «χρωματική» διόρθωση</a:t>
            </a:r>
          </a:p>
          <a:p>
            <a:pPr marL="685800" lvl="1" indent="-228600" algn="l">
              <a:buClr>
                <a:schemeClr val="accent2"/>
              </a:buClr>
              <a:buFont typeface="Wingdings" pitchFamily="-112" charset="2"/>
              <a:buChar char="¨"/>
            </a:pPr>
            <a:endParaRPr lang="el-GR" sz="2000" dirty="0">
              <a:solidFill>
                <a:schemeClr val="tx2"/>
              </a:solidFill>
              <a:ea typeface="ＭＳ Ｐゴシック" pitchFamily="-112" charset="-128"/>
              <a:cs typeface="ＭＳ Ｐゴシック" pitchFamily="-112" charset="-128"/>
            </a:endParaRPr>
          </a:p>
          <a:p>
            <a:pPr marL="685800" lvl="1" indent="-228600" algn="l">
              <a:buClr>
                <a:schemeClr val="accent2"/>
              </a:buClr>
              <a:buFont typeface="Wingdings" pitchFamily="-112" charset="2"/>
              <a:buChar char="¨"/>
            </a:pPr>
            <a:r>
              <a:rPr lang="el-GR" sz="2000" dirty="0">
                <a:solidFill>
                  <a:schemeClr val="tx2"/>
                </a:solidFill>
                <a:ea typeface="ＭＳ Ｐゴシック" pitchFamily="-112" charset="-128"/>
                <a:cs typeface="ＭＳ Ｐゴシック" pitchFamily="-112" charset="-128"/>
              </a:rPr>
              <a:t>Κοιλότητα ραδιοσυχνοτήτων		επιτάχυνση</a:t>
            </a:r>
          </a:p>
          <a:p>
            <a:pPr marL="285750" indent="-285750" algn="l"/>
            <a:r>
              <a:rPr lang="el-GR" dirty="0">
                <a:solidFill>
                  <a:schemeClr val="tx2"/>
                </a:solidFill>
              </a:rPr>
              <a:t>Βοηθητικά στοιχεία</a:t>
            </a:r>
          </a:p>
          <a:p>
            <a:pPr marL="685800" lvl="1" indent="-228600" algn="l">
              <a:buClr>
                <a:schemeClr val="accent2"/>
              </a:buClr>
              <a:buFont typeface="Wingdings" pitchFamily="-112" charset="2"/>
              <a:buChar char="¨"/>
            </a:pPr>
            <a:r>
              <a:rPr lang="el-GR" sz="2000" dirty="0" err="1">
                <a:solidFill>
                  <a:schemeClr val="tx2"/>
                </a:solidFill>
                <a:ea typeface="ＭＳ Ｐゴシック" pitchFamily="-112" charset="-128"/>
                <a:cs typeface="ＭＳ Ｐゴシック" pitchFamily="-112" charset="-128"/>
              </a:rPr>
              <a:t>Εκτροπέας</a:t>
            </a:r>
            <a:r>
              <a:rPr lang="el-GR" sz="2000" dirty="0">
                <a:solidFill>
                  <a:schemeClr val="tx2"/>
                </a:solidFill>
                <a:ea typeface="ＭＳ Ｐゴシック" pitchFamily="-112" charset="-128"/>
                <a:cs typeface="ＭＳ Ｐゴシック" pitchFamily="-112" charset="-128"/>
              </a:rPr>
              <a:t> (</a:t>
            </a:r>
            <a:r>
              <a:rPr lang="en-US" sz="2000" dirty="0">
                <a:solidFill>
                  <a:schemeClr val="tx2"/>
                </a:solidFill>
                <a:ea typeface="ＭＳ Ｐゴシック" pitchFamily="-112" charset="-128"/>
                <a:cs typeface="ＭＳ Ｐゴシック" pitchFamily="-112" charset="-128"/>
              </a:rPr>
              <a:t>kicker)</a:t>
            </a:r>
            <a:r>
              <a:rPr lang="el-GR" sz="2000" dirty="0">
                <a:solidFill>
                  <a:schemeClr val="tx2"/>
                </a:solidFill>
                <a:ea typeface="ＭＳ Ｐゴシック" pitchFamily="-112" charset="-128"/>
                <a:cs typeface="ＭＳ Ｐゴシック" pitchFamily="-112" charset="-128"/>
              </a:rPr>
              <a:t>, διαχωριστής (</a:t>
            </a:r>
            <a:r>
              <a:rPr lang="en-US" sz="2000" dirty="0">
                <a:solidFill>
                  <a:schemeClr val="tx2"/>
                </a:solidFill>
                <a:ea typeface="ＭＳ Ｐゴシック" pitchFamily="-112" charset="-128"/>
                <a:cs typeface="ＭＳ Ｐゴシック" pitchFamily="-112" charset="-128"/>
              </a:rPr>
              <a:t>septum)</a:t>
            </a:r>
            <a:r>
              <a:rPr lang="el-GR" sz="2000" dirty="0">
                <a:solidFill>
                  <a:schemeClr val="tx2"/>
                </a:solidFill>
                <a:ea typeface="ＭＳ Ｐゴシック" pitchFamily="-112" charset="-128"/>
                <a:cs typeface="ＭＳ Ｐゴシック" pitchFamily="-112" charset="-128"/>
              </a:rPr>
              <a:t> 		εισαγωγή, εξαγωγή</a:t>
            </a:r>
          </a:p>
          <a:p>
            <a:pPr marL="685800" lvl="1" indent="-228600" algn="l">
              <a:buClr>
                <a:schemeClr val="accent2"/>
              </a:buClr>
              <a:buFont typeface="Wingdings" pitchFamily="-112" charset="2"/>
              <a:buChar char="¨"/>
            </a:pPr>
            <a:r>
              <a:rPr lang="el-GR" sz="2000" dirty="0">
                <a:solidFill>
                  <a:schemeClr val="tx2"/>
                </a:solidFill>
                <a:ea typeface="ＭＳ Ｐゴシック" pitchFamily="-112" charset="-128"/>
                <a:cs typeface="ＭＳ Ｐゴシック" pitchFamily="-112" charset="-128"/>
              </a:rPr>
              <a:t>Σωληνοειδές		εστίαση (ελικοειδής τροχιά) </a:t>
            </a:r>
          </a:p>
          <a:p>
            <a:pPr marL="685800" lvl="1" indent="-228600" algn="l">
              <a:buClr>
                <a:schemeClr val="accent2"/>
              </a:buClr>
              <a:buFont typeface="Wingdings" pitchFamily="-112" charset="2"/>
              <a:buChar char="¨"/>
            </a:pPr>
            <a:r>
              <a:rPr lang="el-GR" sz="2000" dirty="0">
                <a:solidFill>
                  <a:schemeClr val="tx2"/>
                </a:solidFill>
                <a:ea typeface="ＭＳ Ｐゴシック" pitchFamily="-112" charset="-128"/>
                <a:cs typeface="ＭＳ Ｐゴシック" pitchFamily="-112" charset="-128"/>
              </a:rPr>
              <a:t>Μαγνητικός ενισχυτής (</a:t>
            </a:r>
            <a:r>
              <a:rPr lang="en-US" sz="2000" dirty="0">
                <a:solidFill>
                  <a:schemeClr val="tx2"/>
                </a:solidFill>
                <a:ea typeface="ＭＳ Ｐゴシック" pitchFamily="-112" charset="-128"/>
                <a:cs typeface="ＭＳ Ｐゴシック" pitchFamily="-112" charset="-128"/>
              </a:rPr>
              <a:t>wiggler)</a:t>
            </a:r>
            <a:r>
              <a:rPr lang="el-GR" sz="2000" dirty="0">
                <a:solidFill>
                  <a:schemeClr val="tx2"/>
                </a:solidFill>
                <a:ea typeface="ＭＳ Ｐゴシック" pitchFamily="-112" charset="-128"/>
                <a:cs typeface="ＭＳ Ｐゴシック" pitchFamily="-112" charset="-128"/>
              </a:rPr>
              <a:t>		ακτινοβολία, </a:t>
            </a:r>
          </a:p>
          <a:p>
            <a:pPr marL="685800" lvl="1" indent="-228600" algn="l">
              <a:buClr>
                <a:schemeClr val="accent2"/>
              </a:buClr>
              <a:buFont typeface="Wingdings" pitchFamily="-112" charset="2"/>
              <a:buNone/>
            </a:pPr>
            <a:r>
              <a:rPr lang="el-GR" sz="2000" dirty="0">
                <a:solidFill>
                  <a:schemeClr val="tx2"/>
                </a:solidFill>
                <a:ea typeface="ＭＳ Ｐゴシック" pitchFamily="-112" charset="-128"/>
                <a:cs typeface="ＭＳ Ｐゴシック" pitchFamily="-112" charset="-128"/>
              </a:rPr>
              <a:t>	</a:t>
            </a:r>
            <a:r>
              <a:rPr lang="el-GR" sz="2000" dirty="0" err="1">
                <a:solidFill>
                  <a:schemeClr val="tx2"/>
                </a:solidFill>
                <a:ea typeface="ＭＳ Ｐゴシック" pitchFamily="-112" charset="-128"/>
                <a:cs typeface="ＭＳ Ｐゴシック" pitchFamily="-112" charset="-128"/>
              </a:rPr>
              <a:t>κυμματιστές</a:t>
            </a:r>
            <a:r>
              <a:rPr lang="en-US" sz="2000" dirty="0">
                <a:solidFill>
                  <a:schemeClr val="tx2"/>
                </a:solidFill>
                <a:ea typeface="ＭＳ Ｐゴシック" pitchFamily="-112" charset="-128"/>
                <a:cs typeface="ＭＳ Ｐゴシック" pitchFamily="-112" charset="-128"/>
              </a:rPr>
              <a:t> (undulator)	</a:t>
            </a:r>
            <a:r>
              <a:rPr lang="el-GR" sz="2000" dirty="0">
                <a:solidFill>
                  <a:schemeClr val="tx2"/>
                </a:solidFill>
                <a:ea typeface="ＭＳ Ｐゴシック" pitchFamily="-112" charset="-128"/>
                <a:cs typeface="ＭＳ Ｐゴシック" pitchFamily="-112" charset="-128"/>
              </a:rPr>
              <a:t>		απόσβεση</a:t>
            </a:r>
          </a:p>
          <a:p>
            <a:pPr marL="685800" lvl="1" indent="-228600" algn="l">
              <a:buClr>
                <a:schemeClr val="accent2"/>
              </a:buClr>
              <a:buFont typeface="Wingdings" pitchFamily="-112" charset="2"/>
              <a:buChar char="¨"/>
            </a:pPr>
            <a:r>
              <a:rPr lang="el-GR" sz="2000" dirty="0" err="1">
                <a:solidFill>
                  <a:schemeClr val="tx2"/>
                </a:solidFill>
                <a:ea typeface="ＭＳ Ｐゴシック" pitchFamily="-112" charset="-128"/>
                <a:cs typeface="ＭＳ Ｐゴシック" pitchFamily="-112" charset="-128"/>
              </a:rPr>
              <a:t>Πολύπολα</a:t>
            </a:r>
            <a:r>
              <a:rPr lang="el-GR" sz="2000" dirty="0">
                <a:solidFill>
                  <a:schemeClr val="tx2"/>
                </a:solidFill>
                <a:ea typeface="ＭＳ Ｐゴシック" pitchFamily="-112" charset="-128"/>
                <a:cs typeface="ＭＳ Ｐゴシック" pitchFamily="-112" charset="-128"/>
              </a:rPr>
              <a:t> (</a:t>
            </a:r>
            <a:r>
              <a:rPr lang="el-GR" sz="2000" dirty="0" err="1">
                <a:solidFill>
                  <a:schemeClr val="tx2"/>
                </a:solidFill>
                <a:ea typeface="ＭＳ Ｐゴシック" pitchFamily="-112" charset="-128"/>
                <a:cs typeface="ＭＳ Ｐゴシック" pitchFamily="-112" charset="-128"/>
              </a:rPr>
              <a:t>οχτάπολο</a:t>
            </a:r>
            <a:r>
              <a:rPr lang="el-GR" sz="2000" dirty="0">
                <a:solidFill>
                  <a:schemeClr val="tx2"/>
                </a:solidFill>
                <a:ea typeface="ＭＳ Ｐゴシック" pitchFamily="-112" charset="-128"/>
                <a:cs typeface="ＭＳ Ｐゴシック" pitchFamily="-112" charset="-128"/>
              </a:rPr>
              <a:t>, </a:t>
            </a:r>
            <a:r>
              <a:rPr lang="el-GR" sz="2000" dirty="0" err="1">
                <a:solidFill>
                  <a:schemeClr val="tx2"/>
                </a:solidFill>
                <a:ea typeface="ＭＳ Ｐゴシック" pitchFamily="-112" charset="-128"/>
                <a:cs typeface="ＭＳ Ｐゴシック" pitchFamily="-112" charset="-128"/>
              </a:rPr>
              <a:t>δεκάπολο</a:t>
            </a:r>
            <a:r>
              <a:rPr lang="el-GR" sz="2000" dirty="0">
                <a:solidFill>
                  <a:schemeClr val="tx2"/>
                </a:solidFill>
                <a:ea typeface="ＭＳ Ｐゴシック" pitchFamily="-112" charset="-128"/>
                <a:cs typeface="ＭＳ Ｐゴシック" pitchFamily="-112" charset="-128"/>
              </a:rPr>
              <a:t>, </a:t>
            </a:r>
            <a:r>
              <a:rPr lang="el-GR" sz="2000" dirty="0" err="1">
                <a:solidFill>
                  <a:schemeClr val="tx2"/>
                </a:solidFill>
                <a:ea typeface="ＭＳ Ｐゴシック" pitchFamily="-112" charset="-128"/>
                <a:cs typeface="ＭＳ Ｐゴシック" pitchFamily="-112" charset="-128"/>
              </a:rPr>
              <a:t>κ.ο.κ.</a:t>
            </a:r>
            <a:r>
              <a:rPr lang="el-GR" sz="2000" dirty="0">
                <a:solidFill>
                  <a:schemeClr val="tx2"/>
                </a:solidFill>
                <a:ea typeface="ＭＳ Ｐゴシック" pitchFamily="-112" charset="-128"/>
                <a:cs typeface="ＭＳ Ｐゴシック" pitchFamily="-112" charset="-128"/>
              </a:rPr>
              <a:t>) 		διόρθωση</a:t>
            </a:r>
          </a:p>
        </p:txBody>
      </p:sp>
      <p:sp>
        <p:nvSpPr>
          <p:cNvPr id="27651" name="Rectangle 2050"/>
          <p:cNvSpPr>
            <a:spLocks noChangeArrowheads="1"/>
          </p:cNvSpPr>
          <p:nvPr/>
        </p:nvSpPr>
        <p:spPr bwMode="auto">
          <a:xfrm>
            <a:off x="683568" y="44624"/>
            <a:ext cx="8079432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l">
              <a:buFont typeface="Wingdings" pitchFamily="-112" charset="2"/>
              <a:buNone/>
            </a:pPr>
            <a:r>
              <a:rPr lang="el-GR" sz="3200" dirty="0">
                <a:solidFill>
                  <a:schemeClr val="bg2"/>
                </a:solidFill>
              </a:rPr>
              <a:t>Ηλεκτρομαγνητικά στοιχεία επιταχυντών</a:t>
            </a:r>
            <a:endParaRPr lang="en-US" sz="3200" dirty="0">
              <a:solidFill>
                <a:schemeClr val="bg2"/>
              </a:solidFill>
            </a:endParaRPr>
          </a:p>
        </p:txBody>
      </p:sp>
      <p:sp>
        <p:nvSpPr>
          <p:cNvPr id="27652" name="Line 2053"/>
          <p:cNvSpPr>
            <a:spLocks noChangeShapeType="1"/>
          </p:cNvSpPr>
          <p:nvPr/>
        </p:nvSpPr>
        <p:spPr bwMode="auto">
          <a:xfrm>
            <a:off x="4572000" y="3789040"/>
            <a:ext cx="914400" cy="0"/>
          </a:xfrm>
          <a:prstGeom prst="line">
            <a:avLst/>
          </a:prstGeom>
          <a:noFill/>
          <a:ln w="25400" cap="sq">
            <a:solidFill>
              <a:srgbClr val="FF0000"/>
            </a:solidFill>
            <a:round/>
            <a:headEnd type="none" w="sm" len="sm"/>
            <a:tailEnd type="triangle" w="lg" len="lg"/>
          </a:ln>
        </p:spPr>
        <p:txBody>
          <a:bodyPr wrap="none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653" name="Line 2054"/>
          <p:cNvSpPr>
            <a:spLocks noChangeShapeType="1"/>
          </p:cNvSpPr>
          <p:nvPr/>
        </p:nvSpPr>
        <p:spPr bwMode="auto">
          <a:xfrm>
            <a:off x="4716016" y="2276872"/>
            <a:ext cx="914400" cy="0"/>
          </a:xfrm>
          <a:prstGeom prst="line">
            <a:avLst/>
          </a:prstGeom>
          <a:noFill/>
          <a:ln w="25400" cap="sq">
            <a:solidFill>
              <a:srgbClr val="FF0000"/>
            </a:solidFill>
            <a:round/>
            <a:headEnd type="none" w="sm" len="sm"/>
            <a:tailEnd type="triangle" w="lg" len="lg"/>
          </a:ln>
        </p:spPr>
        <p:txBody>
          <a:bodyPr wrap="none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654" name="Line 2055"/>
          <p:cNvSpPr>
            <a:spLocks noChangeShapeType="1"/>
          </p:cNvSpPr>
          <p:nvPr/>
        </p:nvSpPr>
        <p:spPr bwMode="auto">
          <a:xfrm>
            <a:off x="4716016" y="1556792"/>
            <a:ext cx="914400" cy="0"/>
          </a:xfrm>
          <a:prstGeom prst="line">
            <a:avLst/>
          </a:prstGeom>
          <a:noFill/>
          <a:ln w="25400" cap="sq">
            <a:solidFill>
              <a:srgbClr val="FF0000"/>
            </a:solidFill>
            <a:round/>
            <a:headEnd type="none" w="sm" len="sm"/>
            <a:tailEnd type="triangle" w="lg" len="lg"/>
          </a:ln>
        </p:spPr>
        <p:txBody>
          <a:bodyPr wrap="none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655" name="Line 2056"/>
          <p:cNvSpPr>
            <a:spLocks noChangeShapeType="1"/>
          </p:cNvSpPr>
          <p:nvPr/>
        </p:nvSpPr>
        <p:spPr bwMode="auto">
          <a:xfrm>
            <a:off x="5097760" y="2996952"/>
            <a:ext cx="914400" cy="0"/>
          </a:xfrm>
          <a:prstGeom prst="line">
            <a:avLst/>
          </a:prstGeom>
          <a:noFill/>
          <a:ln w="25400" cap="sq">
            <a:solidFill>
              <a:srgbClr val="FF0000"/>
            </a:solidFill>
            <a:round/>
            <a:headEnd type="none" w="sm" len="sm"/>
            <a:tailEnd type="triangle" w="lg" len="lg"/>
          </a:ln>
        </p:spPr>
        <p:txBody>
          <a:bodyPr wrap="none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656" name="Line 2149"/>
          <p:cNvSpPr>
            <a:spLocks noChangeShapeType="1"/>
          </p:cNvSpPr>
          <p:nvPr/>
        </p:nvSpPr>
        <p:spPr bwMode="auto">
          <a:xfrm>
            <a:off x="5724128" y="4581128"/>
            <a:ext cx="914400" cy="0"/>
          </a:xfrm>
          <a:prstGeom prst="line">
            <a:avLst/>
          </a:prstGeom>
          <a:noFill/>
          <a:ln w="25400" cap="sq">
            <a:solidFill>
              <a:srgbClr val="FF0000"/>
            </a:solidFill>
            <a:round/>
            <a:headEnd type="none" w="sm" len="sm"/>
            <a:tailEnd type="triangle" w="lg" len="lg"/>
          </a:ln>
        </p:spPr>
        <p:txBody>
          <a:bodyPr wrap="none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657" name="Line 2150"/>
          <p:cNvSpPr>
            <a:spLocks noChangeShapeType="1"/>
          </p:cNvSpPr>
          <p:nvPr/>
        </p:nvSpPr>
        <p:spPr bwMode="auto">
          <a:xfrm>
            <a:off x="2771800" y="4941168"/>
            <a:ext cx="914400" cy="0"/>
          </a:xfrm>
          <a:prstGeom prst="line">
            <a:avLst/>
          </a:prstGeom>
          <a:noFill/>
          <a:ln w="25400" cap="sq">
            <a:solidFill>
              <a:srgbClr val="FF0000"/>
            </a:solidFill>
            <a:round/>
            <a:headEnd type="none" w="sm" len="sm"/>
            <a:tailEnd type="triangle" w="lg" len="lg"/>
          </a:ln>
        </p:spPr>
        <p:txBody>
          <a:bodyPr wrap="none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658" name="Line 2152"/>
          <p:cNvSpPr>
            <a:spLocks noChangeShapeType="1"/>
          </p:cNvSpPr>
          <p:nvPr/>
        </p:nvSpPr>
        <p:spPr bwMode="auto">
          <a:xfrm>
            <a:off x="4716016" y="5445224"/>
            <a:ext cx="914400" cy="0"/>
          </a:xfrm>
          <a:prstGeom prst="line">
            <a:avLst/>
          </a:prstGeom>
          <a:noFill/>
          <a:ln w="25400" cap="sq">
            <a:solidFill>
              <a:srgbClr val="FF0000"/>
            </a:solidFill>
            <a:round/>
            <a:headEnd type="none" w="sm" len="sm"/>
            <a:tailEnd type="triangle" w="lg" len="lg"/>
          </a:ln>
        </p:spPr>
        <p:txBody>
          <a:bodyPr wrap="none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659" name="Line 2153"/>
          <p:cNvSpPr>
            <a:spLocks noChangeShapeType="1"/>
          </p:cNvSpPr>
          <p:nvPr/>
        </p:nvSpPr>
        <p:spPr bwMode="auto">
          <a:xfrm>
            <a:off x="5630416" y="6021288"/>
            <a:ext cx="914400" cy="0"/>
          </a:xfrm>
          <a:prstGeom prst="line">
            <a:avLst/>
          </a:prstGeom>
          <a:noFill/>
          <a:ln w="25400" cap="sq">
            <a:solidFill>
              <a:srgbClr val="FF0000"/>
            </a:solidFill>
            <a:round/>
            <a:headEnd type="none" w="sm" len="sm"/>
            <a:tailEnd type="triangle" w="lg" len="lg"/>
          </a:ln>
        </p:spPr>
        <p:txBody>
          <a:bodyPr wrap="none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5" name="Picture 5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0" y="914400"/>
            <a:ext cx="3276600" cy="27590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sp>
        <p:nvSpPr>
          <p:cNvPr id="28676" name="Rectangle 2"/>
          <p:cNvSpPr>
            <a:spLocks noChangeArrowheads="1"/>
          </p:cNvSpPr>
          <p:nvPr/>
        </p:nvSpPr>
        <p:spPr bwMode="auto">
          <a:xfrm>
            <a:off x="683568" y="76200"/>
            <a:ext cx="807943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l">
              <a:buFont typeface="Wingdings" pitchFamily="-112" charset="2"/>
              <a:buNone/>
            </a:pPr>
            <a:r>
              <a:rPr lang="el-GR" sz="4800" dirty="0">
                <a:solidFill>
                  <a:schemeClr val="bg2"/>
                </a:solidFill>
              </a:rPr>
              <a:t>Ηλεκτρομαγνητικά στοιχεία</a:t>
            </a:r>
            <a:endParaRPr lang="en-US" sz="4800" dirty="0">
              <a:solidFill>
                <a:schemeClr val="bg2"/>
              </a:solidFill>
            </a:endParaRPr>
          </a:p>
        </p:txBody>
      </p:sp>
      <p:sp>
        <p:nvSpPr>
          <p:cNvPr id="28677" name="Rectangle 54"/>
          <p:cNvSpPr>
            <a:spLocks noChangeArrowheads="1"/>
          </p:cNvSpPr>
          <p:nvPr/>
        </p:nvSpPr>
        <p:spPr bwMode="auto">
          <a:xfrm>
            <a:off x="0" y="3581400"/>
            <a:ext cx="46482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285750" indent="-285750">
              <a:buFont typeface="Wingdings" pitchFamily="-112" charset="2"/>
              <a:buNone/>
            </a:pPr>
            <a:r>
              <a:rPr lang="el-GR" sz="2000">
                <a:solidFill>
                  <a:schemeClr val="tx2"/>
                </a:solidFill>
              </a:rPr>
              <a:t>	Διάταξη υμικυψέλης τουδακτυλίου του </a:t>
            </a:r>
            <a:r>
              <a:rPr lang="en-US" sz="2000">
                <a:solidFill>
                  <a:schemeClr val="tx2"/>
                </a:solidFill>
              </a:rPr>
              <a:t>SNS</a:t>
            </a:r>
            <a:endParaRPr lang="el-GR" sz="2000">
              <a:solidFill>
                <a:schemeClr val="tx2"/>
              </a:solidFill>
            </a:endParaRPr>
          </a:p>
        </p:txBody>
      </p:sp>
      <p:graphicFrame>
        <p:nvGraphicFramePr>
          <p:cNvPr id="28674" name="Object 2"/>
          <p:cNvGraphicFramePr>
            <a:graphicFrameLocks noChangeAspect="1"/>
          </p:cNvGraphicFramePr>
          <p:nvPr/>
        </p:nvGraphicFramePr>
        <p:xfrm>
          <a:off x="457200" y="4267200"/>
          <a:ext cx="3810000" cy="1863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240" name="Photo Editor Photo" r:id="rId4" imgW="2956816" imgH="1447925" progId="">
                  <p:embed/>
                </p:oleObj>
              </mc:Choice>
              <mc:Fallback>
                <p:oleObj name="Photo Editor Photo" r:id="rId4" imgW="2956816" imgH="1447925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4267200"/>
                        <a:ext cx="3810000" cy="1863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12700" cap="sq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8678" name="Picture 5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800600" y="914400"/>
            <a:ext cx="4038600" cy="309086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sp>
        <p:nvSpPr>
          <p:cNvPr id="28679" name="Rectangle 59"/>
          <p:cNvSpPr>
            <a:spLocks noChangeArrowheads="1"/>
          </p:cNvSpPr>
          <p:nvPr/>
        </p:nvSpPr>
        <p:spPr bwMode="auto">
          <a:xfrm>
            <a:off x="4800600" y="3962400"/>
            <a:ext cx="419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285750" indent="-285750">
              <a:buFont typeface="Wingdings" pitchFamily="-112" charset="2"/>
              <a:buNone/>
            </a:pPr>
            <a:r>
              <a:rPr lang="el-GR" sz="2000">
                <a:solidFill>
                  <a:schemeClr val="tx2"/>
                </a:solidFill>
              </a:rPr>
              <a:t>Υπεραγώγιμο δίπολο του </a:t>
            </a:r>
            <a:r>
              <a:rPr lang="en-US" sz="2000">
                <a:solidFill>
                  <a:schemeClr val="tx2"/>
                </a:solidFill>
              </a:rPr>
              <a:t>LHC</a:t>
            </a:r>
            <a:endParaRPr lang="el-GR" sz="2000">
              <a:solidFill>
                <a:schemeClr val="tx2"/>
              </a:solidFill>
            </a:endParaRPr>
          </a:p>
        </p:txBody>
      </p:sp>
      <p:sp>
        <p:nvSpPr>
          <p:cNvPr id="28680" name="Rectangle 60"/>
          <p:cNvSpPr>
            <a:spLocks noChangeArrowheads="1"/>
          </p:cNvSpPr>
          <p:nvPr/>
        </p:nvSpPr>
        <p:spPr bwMode="auto">
          <a:xfrm>
            <a:off x="228600" y="6096000"/>
            <a:ext cx="4343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285750" indent="-285750">
              <a:buFont typeface="Wingdings" pitchFamily="-112" charset="2"/>
              <a:buNone/>
            </a:pPr>
            <a:r>
              <a:rPr lang="el-GR" sz="2000">
                <a:solidFill>
                  <a:schemeClr val="tx2"/>
                </a:solidFill>
              </a:rPr>
              <a:t>	Υπεραγώγιμη κοιλότητα ραδιοσυχνοτήτων του </a:t>
            </a:r>
            <a:r>
              <a:rPr lang="en-US" sz="2000">
                <a:solidFill>
                  <a:schemeClr val="tx2"/>
                </a:solidFill>
              </a:rPr>
              <a:t>SNS</a:t>
            </a:r>
            <a:endParaRPr lang="el-GR" sz="2000">
              <a:solidFill>
                <a:schemeClr val="tx2"/>
              </a:solidFill>
            </a:endParaRPr>
          </a:p>
        </p:txBody>
      </p:sp>
      <p:pic>
        <p:nvPicPr>
          <p:cNvPr id="28681" name="Picture 6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334000" y="4419600"/>
            <a:ext cx="3176588" cy="198596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sp>
        <p:nvSpPr>
          <p:cNvPr id="28682" name="Rectangle 62"/>
          <p:cNvSpPr>
            <a:spLocks noChangeArrowheads="1"/>
          </p:cNvSpPr>
          <p:nvPr/>
        </p:nvSpPr>
        <p:spPr bwMode="auto">
          <a:xfrm>
            <a:off x="5257800" y="6461125"/>
            <a:ext cx="3681413" cy="3968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Font typeface="Wingdings" pitchFamily="-112" charset="2"/>
              <a:buNone/>
            </a:pPr>
            <a:r>
              <a:rPr lang="el-GR" sz="2000">
                <a:solidFill>
                  <a:schemeClr val="tx2"/>
                </a:solidFill>
              </a:rPr>
              <a:t>Δίπολο του δακτυλίου του </a:t>
            </a:r>
            <a:r>
              <a:rPr lang="en-US" sz="2000">
                <a:solidFill>
                  <a:schemeClr val="tx2"/>
                </a:solidFill>
              </a:rPr>
              <a:t>SNS</a:t>
            </a:r>
            <a:endParaRPr lang="el-GR" sz="2000">
              <a:solidFill>
                <a:schemeClr val="tx2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>
          <a:xfrm>
            <a:off x="755576" y="44624"/>
            <a:ext cx="7778824" cy="533400"/>
          </a:xfrm>
          <a:noFill/>
        </p:spPr>
        <p:txBody>
          <a:bodyPr/>
          <a:lstStyle/>
          <a:p>
            <a:pPr eaLnBrk="1" hangingPunct="1"/>
            <a:r>
              <a:rPr lang="el-GR" sz="4800" dirty="0"/>
              <a:t>Μερικές χρήσιμες εξισώσεις</a:t>
            </a:r>
            <a:endParaRPr lang="fr-FR" sz="4800" dirty="0"/>
          </a:p>
        </p:txBody>
      </p:sp>
      <p:sp>
        <p:nvSpPr>
          <p:cNvPr id="54275" name="Text Box 4"/>
          <p:cNvSpPr txBox="1">
            <a:spLocks noChangeArrowheads="1"/>
          </p:cNvSpPr>
          <p:nvPr/>
        </p:nvSpPr>
        <p:spPr bwMode="auto">
          <a:xfrm>
            <a:off x="228600" y="1143000"/>
            <a:ext cx="3429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>
              <a:spcBef>
                <a:spcPct val="0"/>
              </a:spcBef>
              <a:buSzTx/>
              <a:buNone/>
            </a:pPr>
            <a:r>
              <a:rPr lang="el-GR" sz="2800" dirty="0"/>
              <a:t>Εξίσωση </a:t>
            </a:r>
            <a:r>
              <a:rPr lang="en-GB" sz="2800" dirty="0"/>
              <a:t>Lorentz </a:t>
            </a:r>
          </a:p>
        </p:txBody>
      </p:sp>
      <p:sp>
        <p:nvSpPr>
          <p:cNvPr id="54276" name="Text Box 5"/>
          <p:cNvSpPr txBox="1">
            <a:spLocks noChangeArrowheads="1"/>
          </p:cNvSpPr>
          <p:nvPr/>
        </p:nvSpPr>
        <p:spPr bwMode="auto">
          <a:xfrm>
            <a:off x="228600" y="2291423"/>
            <a:ext cx="3551312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>
              <a:spcBef>
                <a:spcPct val="0"/>
              </a:spcBef>
              <a:buSzTx/>
              <a:buNone/>
            </a:pPr>
            <a:r>
              <a:rPr lang="en-GB" sz="2800" i="1" dirty="0" err="1"/>
              <a:t>E</a:t>
            </a:r>
            <a:r>
              <a:rPr lang="en-GB" sz="2800" i="1" baseline="-25000" dirty="0" err="1"/>
              <a:t>tot</a:t>
            </a:r>
            <a:r>
              <a:rPr lang="en-GB" sz="2800" dirty="0"/>
              <a:t>:</a:t>
            </a:r>
            <a:r>
              <a:rPr lang="el-GR" sz="2800" dirty="0"/>
              <a:t>Ολική ενέργεια</a:t>
            </a:r>
          </a:p>
          <a:p>
            <a:pPr algn="l">
              <a:spcBef>
                <a:spcPct val="0"/>
              </a:spcBef>
              <a:buSzTx/>
              <a:buNone/>
            </a:pPr>
            <a:r>
              <a:rPr lang="en-GB" sz="2800" i="1" dirty="0"/>
              <a:t>T</a:t>
            </a:r>
            <a:r>
              <a:rPr lang="en-GB" sz="2800" dirty="0"/>
              <a:t>:</a:t>
            </a:r>
            <a:r>
              <a:rPr lang="el-GR" sz="2800" dirty="0"/>
              <a:t> Κινητική ενέργεια</a:t>
            </a:r>
            <a:endParaRPr lang="en-GB" sz="2800" dirty="0"/>
          </a:p>
        </p:txBody>
      </p:sp>
      <p:sp>
        <p:nvSpPr>
          <p:cNvPr id="54277" name="Text Box 8"/>
          <p:cNvSpPr txBox="1">
            <a:spLocks noChangeArrowheads="1"/>
          </p:cNvSpPr>
          <p:nvPr/>
        </p:nvSpPr>
        <p:spPr bwMode="auto">
          <a:xfrm>
            <a:off x="228600" y="3810000"/>
            <a:ext cx="6172200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>
              <a:spcBef>
                <a:spcPct val="0"/>
              </a:spcBef>
              <a:buSzTx/>
              <a:buNone/>
            </a:pPr>
            <a:r>
              <a:rPr lang="en-GB" sz="2800" i="1" dirty="0"/>
              <a:t>β</a:t>
            </a:r>
            <a:r>
              <a:rPr lang="en-GB" sz="2800" dirty="0"/>
              <a:t>:</a:t>
            </a:r>
            <a:r>
              <a:rPr lang="el-GR" sz="2800" dirty="0"/>
              <a:t> «κανονικοποιημένη» ταχύτητα</a:t>
            </a:r>
            <a:endParaRPr lang="en-GB" sz="2800" dirty="0"/>
          </a:p>
          <a:p>
            <a:pPr algn="l">
              <a:spcBef>
                <a:spcPct val="0"/>
              </a:spcBef>
              <a:buSzTx/>
              <a:buFont typeface="Wingdings" pitchFamily="-112" charset="2"/>
              <a:buNone/>
            </a:pPr>
            <a:endParaRPr lang="el-GR" sz="2800" dirty="0"/>
          </a:p>
          <a:p>
            <a:pPr algn="l">
              <a:spcBef>
                <a:spcPct val="0"/>
              </a:spcBef>
              <a:buSzTx/>
              <a:buNone/>
            </a:pPr>
            <a:r>
              <a:rPr lang="el-GR" sz="2800" i="1" dirty="0"/>
              <a:t>γ</a:t>
            </a:r>
            <a:r>
              <a:rPr lang="en-GB" sz="2800" dirty="0"/>
              <a:t>:</a:t>
            </a:r>
            <a:r>
              <a:rPr lang="el-GR" sz="2800" dirty="0"/>
              <a:t> «</a:t>
            </a:r>
            <a:r>
              <a:rPr lang="el-GR" sz="2800" dirty="0" err="1"/>
              <a:t>κανονικοποιημένη</a:t>
            </a:r>
            <a:r>
              <a:rPr lang="el-GR" sz="2800" dirty="0"/>
              <a:t>» ενέργεια</a:t>
            </a:r>
            <a:endParaRPr lang="en-GB" sz="2800" dirty="0"/>
          </a:p>
          <a:p>
            <a:pPr algn="l">
              <a:spcBef>
                <a:spcPct val="0"/>
              </a:spcBef>
              <a:buSzTx/>
              <a:buFont typeface="Wingdings" pitchFamily="-112" charset="2"/>
              <a:buNone/>
            </a:pPr>
            <a:endParaRPr lang="el-GR" sz="2800" dirty="0"/>
          </a:p>
          <a:p>
            <a:pPr algn="l">
              <a:spcBef>
                <a:spcPct val="0"/>
              </a:spcBef>
              <a:buSzTx/>
              <a:buNone/>
            </a:pPr>
            <a:r>
              <a:rPr lang="el-GR" sz="2800" i="1" dirty="0" err="1"/>
              <a:t>βγ</a:t>
            </a:r>
            <a:r>
              <a:rPr lang="en-US" sz="2800" dirty="0"/>
              <a:t>:</a:t>
            </a:r>
            <a:r>
              <a:rPr lang="el-GR" sz="2800" dirty="0"/>
              <a:t> «</a:t>
            </a:r>
            <a:r>
              <a:rPr lang="el-GR" sz="2800" dirty="0" err="1"/>
              <a:t>κανονικοποιημένη</a:t>
            </a:r>
            <a:r>
              <a:rPr lang="el-GR" sz="2800" dirty="0"/>
              <a:t>» ορμή</a:t>
            </a:r>
            <a:endParaRPr lang="en-GB" sz="2800" dirty="0"/>
          </a:p>
        </p:txBody>
      </p:sp>
      <p:pic>
        <p:nvPicPr>
          <p:cNvPr id="54278" name="Picture 17" descr="txp_fig.bmp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7"/>
          <a:srcRect/>
          <a:stretch>
            <a:fillRect/>
          </a:stretch>
        </p:blipFill>
        <p:spPr bwMode="auto">
          <a:xfrm>
            <a:off x="4499992" y="1037979"/>
            <a:ext cx="4159250" cy="871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9" name="Picture 22" descr="txp_fig.bmp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8"/>
          <a:srcRect/>
          <a:stretch>
            <a:fillRect/>
          </a:stretch>
        </p:blipFill>
        <p:spPr bwMode="auto">
          <a:xfrm>
            <a:off x="6858000" y="4498975"/>
            <a:ext cx="1703388" cy="91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80" name="Picture 26" descr="txp_fig.bmp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9"/>
          <a:srcRect/>
          <a:stretch>
            <a:fillRect/>
          </a:stretch>
        </p:blipFill>
        <p:spPr bwMode="auto">
          <a:xfrm>
            <a:off x="6934200" y="3733800"/>
            <a:ext cx="1030288" cy="75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81" name="Picture 37" descr="txp_fig.bmp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0"/>
          <a:srcRect/>
          <a:stretch>
            <a:fillRect/>
          </a:stretch>
        </p:blipFill>
        <p:spPr bwMode="auto">
          <a:xfrm>
            <a:off x="3581400" y="2527792"/>
            <a:ext cx="5561013" cy="4813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82" name="Picture 38" descr="txp_fig.bmp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1"/>
          <a:srcRect/>
          <a:stretch>
            <a:fillRect/>
          </a:stretch>
        </p:blipFill>
        <p:spPr bwMode="auto">
          <a:xfrm>
            <a:off x="6781800" y="5495925"/>
            <a:ext cx="1584325" cy="75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7800" y="4286631"/>
            <a:ext cx="3886200" cy="2571369"/>
          </a:xfrm>
          <a:prstGeom prst="rect">
            <a:avLst/>
          </a:prstGeom>
        </p:spPr>
      </p:pic>
      <p:sp>
        <p:nvSpPr>
          <p:cNvPr id="30722" name="Rectangle 3"/>
          <p:cNvSpPr>
            <a:spLocks noGrp="1" noChangeArrowheads="1"/>
          </p:cNvSpPr>
          <p:nvPr>
            <p:ph type="ctrTitle"/>
          </p:nvPr>
        </p:nvSpPr>
        <p:spPr>
          <a:xfrm>
            <a:off x="457200" y="1371600"/>
            <a:ext cx="8458200" cy="2133600"/>
          </a:xfrm>
        </p:spPr>
        <p:txBody>
          <a:bodyPr/>
          <a:lstStyle/>
          <a:p>
            <a:pPr algn="ctr" eaLnBrk="1" hangingPunct="1"/>
            <a:r>
              <a:rPr lang="el-GR" b="1" dirty="0">
                <a:solidFill>
                  <a:schemeClr val="bg2"/>
                </a:solidFill>
              </a:rPr>
              <a:t>Ιστορική Αναδρομή</a:t>
            </a:r>
            <a:br>
              <a:rPr lang="en-US" b="1" dirty="0">
                <a:solidFill>
                  <a:schemeClr val="bg2"/>
                </a:solidFill>
              </a:rPr>
            </a:br>
            <a:endParaRPr lang="en-US" sz="2800" b="1" dirty="0">
              <a:solidFill>
                <a:schemeClr val="tx2"/>
              </a:solidFill>
            </a:endParaRPr>
          </a:p>
        </p:txBody>
      </p:sp>
      <p:sp>
        <p:nvSpPr>
          <p:cNvPr id="30723" name="Subtitle 3"/>
          <p:cNvSpPr>
            <a:spLocks noGrp="1"/>
          </p:cNvSpPr>
          <p:nvPr>
            <p:ph type="subTitle" idx="1"/>
          </p:nvPr>
        </p:nvSpPr>
        <p:spPr>
          <a:xfrm>
            <a:off x="1411288" y="2590800"/>
            <a:ext cx="6400800" cy="1752600"/>
          </a:xfrm>
        </p:spPr>
        <p:txBody>
          <a:bodyPr/>
          <a:lstStyle/>
          <a:p>
            <a:r>
              <a:rPr lang="el-GR" sz="3200" dirty="0"/>
              <a:t>Η κούρσα για υψηλότερες ενέργειες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4255654"/>
            <a:ext cx="3733800" cy="2602346"/>
          </a:xfrm>
          <a:prstGeom prst="rect">
            <a:avLst/>
          </a:prstGeom>
        </p:spPr>
      </p:pic>
      <p:pic>
        <p:nvPicPr>
          <p:cNvPr id="6" name="Picture 704">
            <a:extLst>
              <a:ext uri="{FF2B5EF4-FFF2-40B4-BE49-F238E27FC236}">
                <a16:creationId xmlns:a16="http://schemas.microsoft.com/office/drawing/2014/main" id="{5D99D5FC-6310-824E-ACF0-C3364500B3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-99392"/>
            <a:ext cx="1440160" cy="14296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755576" y="0"/>
            <a:ext cx="7704856" cy="609600"/>
          </a:xfrm>
        </p:spPr>
        <p:txBody>
          <a:bodyPr/>
          <a:lstStyle/>
          <a:p>
            <a:pPr eaLnBrk="1" hangingPunct="1"/>
            <a:r>
              <a:rPr lang="el-GR" dirty="0"/>
              <a:t>Επιταχυντές συνεχούς τάσεως</a:t>
            </a:r>
            <a:endParaRPr lang="en-US" dirty="0"/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838200"/>
            <a:ext cx="4730750" cy="3657600"/>
          </a:xfrm>
          <a:noFill/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l-GR" sz="2400" dirty="0"/>
              <a:t>Ο απλούστερος επιταχυντής </a:t>
            </a:r>
            <a:r>
              <a:rPr lang="en-US" sz="2400" dirty="0"/>
              <a:t>(</a:t>
            </a:r>
            <a:r>
              <a:rPr lang="el-GR" sz="2400" dirty="0"/>
              <a:t>καθοδικοί σωλήνες</a:t>
            </a:r>
            <a:r>
              <a:rPr lang="en-US" sz="2400" dirty="0"/>
              <a:t>, </a:t>
            </a:r>
            <a:r>
              <a:rPr lang="el-GR" sz="2400" dirty="0"/>
              <a:t>οθόνες</a:t>
            </a:r>
            <a:r>
              <a:rPr lang="en-US" sz="2400" dirty="0"/>
              <a:t>...)</a:t>
            </a:r>
          </a:p>
          <a:p>
            <a:pPr lvl="1" eaLnBrk="1" hangingPunct="1">
              <a:lnSpc>
                <a:spcPct val="90000"/>
              </a:lnSpc>
            </a:pPr>
            <a:r>
              <a:rPr lang="el-GR" sz="2000" dirty="0"/>
              <a:t>Πηγή σωματιδίων στο </a:t>
            </a:r>
            <a:r>
              <a:rPr lang="el-GR" sz="2000" dirty="0">
                <a:solidFill>
                  <a:srgbClr val="00CCFF"/>
                </a:solidFill>
              </a:rPr>
              <a:t>μπλέ </a:t>
            </a:r>
            <a:r>
              <a:rPr lang="el-GR" sz="2000" dirty="0"/>
              <a:t>ηλεκτρόδιο, επιτάχυνση σε ηλεκτρικό πεδίο και έξοδος στο </a:t>
            </a:r>
            <a:r>
              <a:rPr lang="el-GR" sz="2000" dirty="0">
                <a:solidFill>
                  <a:srgbClr val="FF0000"/>
                </a:solidFill>
              </a:rPr>
              <a:t>κόκκινο </a:t>
            </a:r>
            <a:r>
              <a:rPr lang="el-GR" sz="2000" dirty="0"/>
              <a:t>ηλεκτρόδιο</a:t>
            </a:r>
            <a:endParaRPr lang="en-US" sz="2000" dirty="0"/>
          </a:p>
          <a:p>
            <a:pPr lvl="1" eaLnBrk="1" hangingPunct="1">
              <a:lnSpc>
                <a:spcPct val="90000"/>
              </a:lnSpc>
            </a:pPr>
            <a:r>
              <a:rPr lang="el-GR" sz="2000" b="1" dirty="0"/>
              <a:t>Ενέργειες</a:t>
            </a:r>
            <a:r>
              <a:rPr lang="el-GR" sz="2000" dirty="0"/>
              <a:t> </a:t>
            </a:r>
            <a:r>
              <a:rPr lang="el-GR" sz="2000" b="1" dirty="0"/>
              <a:t>ανάλογες</a:t>
            </a:r>
            <a:r>
              <a:rPr lang="el-GR" sz="2000" dirty="0"/>
              <a:t> της εφαρμοζόμενης </a:t>
            </a:r>
            <a:r>
              <a:rPr lang="el-GR" sz="2000" b="1" dirty="0"/>
              <a:t>τάσης</a:t>
            </a:r>
            <a:endParaRPr lang="en-US" sz="1600" dirty="0"/>
          </a:p>
        </p:txBody>
      </p:sp>
      <p:pic>
        <p:nvPicPr>
          <p:cNvPr id="31748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81905" y="685800"/>
            <a:ext cx="4362094" cy="2455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rcRect l="8571" t="5714" r="8571" b="8571"/>
          <a:stretch>
            <a:fillRect/>
          </a:stretch>
        </p:blipFill>
        <p:spPr>
          <a:xfrm>
            <a:off x="1295400" y="4493172"/>
            <a:ext cx="2286000" cy="2364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95579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INIT" val=""/>
  <p:tag name="USEAMSFONTS" val="True"/>
  <p:tag name="EMBEDFONTS" val="True"/>
  <p:tag name="USEBOLDAMS" val="True"/>
  <p:tag name="DEFAULTDISPLAYSOURCE" val="\documentclass{slides}\pagestyle{empty}&#10;\begin{document}&#10;\end{document}&#10;"/>
  <p:tag name="TEX2PS" val="latex $(base).tex; dvips -D $(res) -E -o $(base).ps $(base).dvi"/>
  <p:tag name="TEX2PSBATCH" val="latex --interaction=nonstopmode $(base).tex; dvips -D $(res) -E -o $(base).ps $(base).dvi"/>
  <p:tag name="DEFAULTBITMAP" val="bmpmono"/>
  <p:tag name="DEFAULTBLEND" val="False"/>
  <p:tag name="DEFAULTTRANSPARENT" val="False"/>
  <p:tag name="DEFAULTRESOLUTION" val="300"/>
  <p:tag name="DEFAULTWIDTH" val="324"/>
  <p:tag name="DEFAULTHEIGHT" val="370"/>
  <p:tag name="DEFAULTMAGNIFICATION" val="2"/>
  <p:tag name="DEFAULTFONTSIZE" val="1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article}\pagestyle{empty}&#10;\usepackage{amsmath}&#10;\begin{document}&#10;$$&#10;\beta = \frac{v}{c} $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---"/>
  <p:tag name="BITMAPFORMAT" val="bmpmono"/>
  <p:tag name="DEBUGINTERACTIVE" val="True"/>
  <p:tag name="ORIGWIDTH" val="26"/>
  <p:tag name="PICTUREFILESIZE" val="17758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article}\pagestyle{empty}&#10;\usepackage{amsmath}&#10;\begin{document}&#10;$$&#10;(F_x,F_y)  =  k (y,-x) $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---"/>
  <p:tag name="BITMAPFORMAT" val="bmpmono"/>
  <p:tag name="DEBUGINTERACTIVE" val="True"/>
  <p:tag name="ORIGWIDTH" val="83"/>
  <p:tag name="PICTUREFILESIZE" val="32270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article}\pagestyle{empty}&#10;\usepackage{amsmath}&#10;\begin{document}&#10;$$&#10;\frac{1}{f}  =  \frac{1}{f_1} +  \frac{1}{f_2} - \frac{d}{f_1\ f_2} $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---"/>
  <p:tag name="BITMAPFORMAT" val="bmpmono"/>
  <p:tag name="DEBUGINTERACTIVE" val="True"/>
  <p:tag name="ORIGWIDTH" val="93"/>
  <p:tag name="PICTUREFILESIZE" val="78462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article}\pagestyle{empty}&#10;\usepackage{amsmath}&#10;\begin{document}&#10;$$&#10;(B_x,B_y)  =  g (y,x) $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---"/>
  <p:tag name="BITMAPFORMAT" val="bmpmono"/>
  <p:tag name="DEBUGINTERACTIVE" val="True"/>
  <p:tag name="ORIGWIDTH" val="77"/>
  <p:tag name="PICTUREFILESIZE" val="30074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article}\pagestyle{empty}&#10;\usepackage{amsmath}&#10;\begin{document}&#10;$$&#10;\frac{1}{f}  = |\frac{d}{f_1\ f_2}| $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---"/>
  <p:tag name="BITMAPFORMAT" val="bmpmono"/>
  <p:tag name="DEBUGINTERACTIVE" val="True"/>
  <p:tag name="ORIGWIDTH" val="50"/>
  <p:tag name="PICTUREFILESIZE" val="43262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article}\pagestyle{empty}&#10;\usepackage{amsmath}&#10;\begin{document}&#10;$$&#10;(F_x,F_y)  =  k (y,-x) $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---"/>
  <p:tag name="BITMAPFORMAT" val="bmpmono"/>
  <p:tag name="DEBUGINTERACTIVE" val="True"/>
  <p:tag name="ORIGWIDTH" val="83"/>
  <p:tag name="PICTUREFILESIZE" val="32270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article}\pagestyle{empty}&#13;&#10;\usepackage{amsmath}&#13;&#10;\begin{document}&#13;&#10;\begin{equation*}&#13;&#10;B_x = -\frac{\partial V}{\partial x} = \frac{\partial A_s}{\partial&#13;&#10;y}\;, \quad B_y = -\frac{\partial&#13;&#10;V}{\partial y} = -\frac{\partial A_s}{\partial x} &#13;&#10;\end{equation*}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---"/>
  <p:tag name="BITMAPFORMAT" val="bmpmono"/>
  <p:tag name="DEBUGINTERACTIVE" val="True"/>
  <p:tag name="ORIGWIDTH" val="190"/>
  <p:tag name="PICTUREFILESIZE" val="158462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article}\pagestyle{empty}&#13;&#10;\usepackage{amsmath}&#13;&#10;\begin{document}&#13;&#10;$$&#13;&#10; {\bf \nabla} \cdot {\bf B} = 0 \;\; \rightarrow \;\; \exists {\bf A} : \;\;  {\bf B}  =  {\bf \nabla} \times {\bf A} $$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---"/>
  <p:tag name="BITMAPFORMAT" val="bmpmono"/>
  <p:tag name="DEBUGINTERACTIVE" val="True"/>
  <p:tag name="ORIGWIDTH" val="147"/>
  <p:tag name="PICTUREFILESIZE" val="46262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article}\pagestyle{empty}&#13;&#10;\usepackage{amsmath}&#13;&#10;\begin{document}&#13;&#10;$$&#13;&#10; {\bf \nabla} \times {\bf B} = 0 \;\; \rightarrow \;\; \exists V : \;\;  {\bf B}  =  -{\bf \nabla} V  $$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---"/>
  <p:tag name="BITMAPFORMAT" val="bmpmono"/>
  <p:tag name="DEBUGINTERACTIVE" val="True"/>
  <p:tag name="ORIGWIDTH" val="147"/>
  <p:tag name="PICTUREFILESIZE" val="46262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article}\pagestyle{empty}&#13;&#10;\usepackage{amsmath}&#13;&#10;\begin{document}&#13;&#10;\begin{equation*}&#13;&#10;B_x = -\frac{\partial V}{\partial x} = \frac{\partial A_s}{\partial&#13;&#10;y}\;, \quad B_y = -\frac{\partial&#13;&#10;V}{\partial y} = -\frac{\partial A_s}{\partial x} &#13;&#10;\end{equation*}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---"/>
  <p:tag name="BITMAPFORMAT" val="bmpmono"/>
  <p:tag name="DEBUGINTERACTIVE" val="True"/>
  <p:tag name="ORIGWIDTH" val="190"/>
  <p:tag name="PICTUREFILESIZE" val="158462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article}\pagestyle{empty}&#13;&#10;\usepackage{amsmath}&#13;&#10;\begin{document}&#13;&#10;$$&#13;&#10; {\bf \nabla} \cdot {\bf B} = 0 \;\; \rightarrow \;\; \exists {\bf A} : \;\;  {\bf B}  =  {\bf \nabla} \times {\bf A} $$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---"/>
  <p:tag name="BITMAPFORMAT" val="bmpmono"/>
  <p:tag name="DEBUGINTERACTIVE" val="True"/>
  <p:tag name="ORIGWIDTH" val="147"/>
  <p:tag name="PICTUREFILESIZE" val="4626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article}\pagestyle{empty}&#10;\usepackage{amsmath}&#10;\begin{document}&#10;$$&#10;E_{tot}^2 = p^2c^2 + m_0^2c^4 = (T+m_0 c^2)^2$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---"/>
  <p:tag name="BITMAPFORMAT" val="bmpmono"/>
  <p:tag name="DEBUGINTERACTIVE" val="True"/>
  <p:tag name="ORIGWIDTH" val="150"/>
  <p:tag name="PICTUREFILESIZE" val="68318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article}\pagestyle{empty}&#13;&#10;\usepackage{amsmath}&#13;&#10;\begin{document}&#13;&#10;$$&#13;&#10;{\cal A}(x+iy)=A_s(x,y)+iV(x,y) =  \sum\limits_{n=1}^\infty \kappa_n z^n = \sum\limits_{n=1}^\infty (\lambda_n + i&#13;&#10;\mu_n) (x+iy)^n $$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---"/>
  <p:tag name="BITMAPFORMAT" val="bmpmono"/>
  <p:tag name="DEBUGINTERACTIVE" val="True"/>
  <p:tag name="ORIGWIDTH" val="303"/>
  <p:tag name="PICTUREFILESIZE" val="294574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article}\pagestyle{empty}&#13;&#10;\usepackage{amsmath}&#13;&#10;\begin{document}&#13;&#10;$$&#13;&#10; {\bf \nabla} \times {\bf B} = 0 \;\; \rightarrow \;\; \exists V : \;\;  {\bf B}  =  -{\bf \nabla} V  $$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---"/>
  <p:tag name="BITMAPFORMAT" val="bmpmono"/>
  <p:tag name="DEBUGINTERACTIVE" val="True"/>
  <p:tag name="ORIGWIDTH" val="147"/>
  <p:tag name="PICTUREFILESIZE" val="46262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article}\pagestyle{empty}&#13;&#10;\usepackage{amsmath}&#13;&#10;\begin{document}&#13;&#10;$$&#13;&#10;B_y + i B_x = - \frac{\partial}{\partial x}(A_s(x,y)+iV(x,y) ) = -\sum\limits_{n=1}^\infty n (\lambda_n + i&#13;&#10;\mu_n) (x+iy)^{n-1} $$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---"/>
  <p:tag name="BITMAPFORMAT" val="bmpmono"/>
  <p:tag name="DEBUGINTERACTIVE" val="True"/>
  <p:tag name="ORIGWIDTH" val="306"/>
  <p:tag name="PICTUREFILESIZE" val="298302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article}\pagestyle{empty}&#13;&#10;\usepackage{amsmath}&#13;&#10;\begin{document}&#13;&#10;$$&#13;&#10;b_n  =  -{n\lambda_n}\;,\quad a_n = {n\mu_n} $$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---"/>
  <p:tag name="BITMAPFORMAT" val="bmpmono"/>
  <p:tag name="DEBUGINTERACTIVE" val="True"/>
  <p:tag name="ORIGWIDTH" val="107"/>
  <p:tag name="PICTUREFILESIZE" val="37246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article}\pagestyle{empty}&#13;&#10;\usepackage{amsmath}&#13;&#10;\begin{document}&#13;&#10;$$&#13;&#10;B_y + i B_x = \sum\limits_{n=1}^\infty (b_n - i a_n) (x+iy)^{n-1} $$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---"/>
  <p:tag name="BITMAPFORMAT" val="bmpmono"/>
  <p:tag name="DEBUGINTERACTIVE" val="True"/>
  <p:tag name="ORIGWIDTH" val="162"/>
  <p:tag name="PICTUREFILESIZE" val="158502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article}\pagestyle{empty}&#13;&#10;\usepackage{amsmath}&#13;&#10;\begin{document}&#13;&#10;$$&#13;&#10;B_y + i B_x = - \frac{\partial}{\partial x}(A_s(x,y)+iV(x,y) ) = -\sum\limits_{n=1}^\infty n (\lambda_n + i&#13;&#10;\mu_n) (x+iy)^{n-1} $$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---"/>
  <p:tag name="BITMAPFORMAT" val="bmpmono"/>
  <p:tag name="DEBUGINTERACTIVE" val="True"/>
  <p:tag name="ORIGWIDTH" val="306"/>
  <p:tag name="PICTUREFILESIZE" val="298302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article}\pagestyle{empty}&#13;&#10;\usepackage{amsmath}&#13;&#10;\begin{document}&#13;&#10;$$&#13;&#10;b_n  =  -{n\lambda_n}\;,\quad a_n = {n\mu_n} $$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---"/>
  <p:tag name="BITMAPFORMAT" val="bmpmono"/>
  <p:tag name="DEBUGINTERACTIVE" val="True"/>
  <p:tag name="ORIGWIDTH" val="107"/>
  <p:tag name="PICTUREFILESIZE" val="37246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article}\pagestyle{empty}&#13;&#10;\usepackage{amsmath}&#13;&#10;\begin{document}&#13;&#10;$$&#13;&#10;B_y + i B_x = \sum\limits_{n=1}^\infty (b_n - i a_n) (x+iy)^{n-1} $$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---"/>
  <p:tag name="BITMAPFORMAT" val="bmpmono"/>
  <p:tag name="DEBUGINTERACTIVE" val="True"/>
  <p:tag name="ORIGWIDTH" val="162"/>
  <p:tag name="PICTUREFILESIZE" val="158502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article}\pagestyle{empty}&#13;&#10;\usepackage{amsmath}&#13;&#10;\begin{document}&#13;&#10;$$&#13;&#10;B_y + i B_x = 10^{-4} B_0\sum\limits_{n=1}^\infty (b'_n - i a'_n) (\frac{x+iy}{r_0})^{n-1} $$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---"/>
  <p:tag name="BITMAPFORMAT" val="bmpmono"/>
  <p:tag name="DEBUGINTERACTIVE" val="True"/>
  <p:tag name="ORIGWIDTH" val="199"/>
  <p:tag name="PICTUREFILESIZE" val="193918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article}\pagestyle{empty}&#13;&#10;\usepackage{amsmath}&#13;&#10;\begin{document}&#13;&#10;$$&#13;&#10;b_n'  =  \frac{b_n}{10^{-4} B_0} r_0^{n-1} \,,\; a_n = &#13;&#10;\frac{a_n}{10^{-4} B_0} r_0^{n-1} $$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---"/>
  <p:tag name="BITMAPFORMAT" val="bmpmono"/>
  <p:tag name="DEBUGINTERACTIVE" val="True"/>
  <p:tag name="ORIGWIDTH" val="166"/>
  <p:tag name="PICTUREFILESIZE" val="13334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article}\pagestyle{empty}&#10;\usepackage{amsmath}&#10;\begin{document}&#10;$$&#10;\beta \gamma = \frac{p}{m c} $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---"/>
  <p:tag name="BITMAPFORMAT" val="bmpmono"/>
  <p:tag name="DEBUGINTERACTIVE" val="True"/>
  <p:tag name="ORIGWIDTH" val="40"/>
  <p:tag name="PICTUREFILESIZE" val="2660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article}\pagestyle{empty}&#10;\usepackage{amsmath}&#10;\begin{document}&#10;$$ V = V_0 \sin(\omega t) $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---"/>
  <p:tag name="BITMAPFORMAT" val="bmpmono"/>
  <p:tag name="DEBUGINTERACTIVE" val="True"/>
  <p:tag name="ORIGWIDTH" val="63"/>
  <p:tag name="PICTUREFILESIZE" val="24218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article}\pagestyle{empty}&#10;\usepackage{amsmath}&#10;\begin{document}&#10;$$ V = V_0 \sin(\omega t) $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---"/>
  <p:tag name="BITMAPFORMAT" val="bmpmono"/>
  <p:tag name="DEBUGINTERACTIVE" val="True"/>
  <p:tag name="ORIGWIDTH" val="63"/>
  <p:tag name="PICTUREFILESIZE" val="24218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article}\pagestyle{empty}&#10;\usepackage{amsmath}&#10;\begin{document}&#10;$$ l_n = v_n T_{RF}/2$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---"/>
  <p:tag name="BITMAPFORMAT" val="bmpmono"/>
  <p:tag name="DEBUGINTERACTIVE" val="True"/>
  <p:tag name="ORIGWIDTH" val="61"/>
  <p:tag name="PICTUREFILESIZE" val="23486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article}\pagestyle{empty}&#10;\usepackage{amsmath}&#10;\begin{document}&#10;$$ E_n = n q V_0 \sin(\Psi_0) $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---"/>
  <p:tag name="BITMAPFORMAT" val="bmpmono"/>
  <p:tag name="DEBUGINTERACTIVE" val="True"/>
  <p:tag name="ORIGWIDTH" val="81"/>
  <p:tag name="PICTUREFILESIZE" val="31538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article}\pagestyle{empty}&#10;\usepackage{amsmath}&#10;\begin{document}&#10;$$ l_n = v_n T_{RF}/2$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---"/>
  <p:tag name="BITMAPFORMAT" val="bmpmono"/>
  <p:tag name="DEBUGINTERACTIVE" val="True"/>
  <p:tag name="ORIGWIDTH" val="61"/>
  <p:tag name="PICTUREFILESIZE" val="23486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article}\pagestyle{empty}&#10;\usepackage{amsmath}&#10;\begin{document}&#10;$$ E_n = n q V_0 \sin(\Psi_0) $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---"/>
  <p:tag name="BITMAPFORMAT" val="bmpmono"/>
  <p:tag name="DEBUGINTERACTIVE" val="True"/>
  <p:tag name="ORIGWIDTH" val="81"/>
  <p:tag name="PICTUREFILESIZE" val="31538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article}\pagestyle{empty}&#10;\usepackage{amsmath}&#10;\begin{document}&#10;$$ V =  V_0 \sin(2\pi\omega_{RF}t) = V_0 \sin(\phi(t)) $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---"/>
  <p:tag name="BITMAPFORMAT" val="bmpmono"/>
  <p:tag name="DEBUGINTERACTIVE" val="True"/>
  <p:tag name="ORIGWIDTH" val="149"/>
  <p:tag name="PICTUREFILESIZE" val="5715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article}\pagestyle{empty}&#10;\begin{document}&#10;$c \ p = \frac{v}{c} E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---"/>
  <p:tag name="BITMAPFORMAT" val="bmpmono"/>
  <p:tag name="DEBUGINTERACTIVE" val="True"/>
  <p:tag name="ORIGWIDTH" val="40"/>
  <p:tag name="PICTUREFILESIZE" val="16862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article}\pagestyle{empty}&#10;\usepackage{amsmath}&#10;\begin{document}&#10;$$ \Delta E =  q V_0 \sin(\phi_s) $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---"/>
  <p:tag name="BITMAPFORMAT" val="bmpmono"/>
  <p:tag name="DEBUGINTERACTIVE" val="True"/>
  <p:tag name="ORIGWIDTH" val="76"/>
  <p:tag name="PICTUREFILESIZE" val="29342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article}\pagestyle{empty}&#10;\usepackage{amsmath}&#10;\begin{document}&#10;$$&#10;{\omega_{RF}} =  (2n+1) \omega_c$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---"/>
  <p:tag name="BITMAPFORMAT" val="bmpmono"/>
  <p:tag name="DEBUGINTERACTIVE" val="True"/>
  <p:tag name="ORIGWIDTH" val="79"/>
  <p:tag name="PICTUREFILESIZE" val="30806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article}\pagestyle{empty}&#10;\usepackage{amsmath}&#10;\begin{document}&#10;$$&#10;{\omega_c} =  {q B}/m$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---"/>
  <p:tag name="BITMAPFORMAT" val="bmpmono"/>
  <p:tag name="DEBUGINTERACTIVE" val="True"/>
  <p:tag name="ORIGWIDTH" val="51"/>
  <p:tag name="PICTUREFILESIZE" val="19826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article}\pagestyle{empty}&#10;\usepackage{amsmath}&#10;\begin{document}&#10;$$&#10;{\omega_{RF}} =  (2n+1) \omega_c$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---"/>
  <p:tag name="BITMAPFORMAT" val="bmpmono"/>
  <p:tag name="DEBUGINTERACTIVE" val="True"/>
  <p:tag name="ORIGWIDTH" val="79"/>
  <p:tag name="PICTUREFILESIZE" val="30806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article}\pagestyle{empty}&#10;\usepackage{amsmath}&#10;\begin{document}&#10;$$&#10;{\omega_c} =  {q B}/m$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---"/>
  <p:tag name="BITMAPFORMAT" val="bmpmono"/>
  <p:tag name="DEBUGINTERACTIVE" val="True"/>
  <p:tag name="ORIGWIDTH" val="51"/>
  <p:tag name="PICTUREFILESIZE" val="19826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article}\pagestyle{empty}&#10;\usepackage{amsmath}&#10;\begin{document}&#10;$$&#10;{\omega_{RF}} \propto  1/\gamma$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---"/>
  <p:tag name="BITMAPFORMAT" val="bmpmono"/>
  <p:tag name="DEBUGINTERACTIVE" val="True"/>
  <p:tag name="ORIGWIDTH" val="49"/>
  <p:tag name="PICTUREFILESIZE" val="19094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article}\pagestyle{empty}&#10;\usepackage{amsmath}&#10;\begin{document}&#10;$$&#10;{\omega_{RF}} \propto  B/\gamma$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---"/>
  <p:tag name="BITMAPFORMAT" val="bmpmono"/>
  <p:tag name="DEBUGINTERACTIVE" val="True"/>
  <p:tag name="ORIGWIDTH" val="51"/>
  <p:tag name="PICTUREFILESIZE" val="19826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article}\pagestyle{empty}&#10;\usepackage{amsmath}&#10;\begin{document}&#10;$$&#10;\Delta t  = k/\nu_{RF} = \frac{2\pi}{ec^2 B} \Delta E  $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---"/>
  <p:tag name="BITMAPFORMAT" val="bmpmono"/>
  <p:tag name="DEBUGINTERACTIVE" val="True"/>
  <p:tag name="ORIGWIDTH" val="107"/>
  <p:tag name="PICTUREFILESIZE" val="78462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article}\pagestyle{empty}&#10;\usepackage{amsmath}&#10;\begin{document}&#10;$$&#10;{\bf B}(t) =  {\bf B_0} \sin(\omega t) $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---"/>
  <p:tag name="BITMAPFORMAT" val="bmpmono"/>
  <p:tag name="DEBUGINTERACTIVE" val="True"/>
  <p:tag name="ORIGWIDTH" val="77"/>
  <p:tag name="PICTUREFILESIZE" val="30074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article}\pagestyle{empty}&#10;\usepackage{amsmath}&#10;\begin{document}&#10;$$&#10;\ |{\bf  B}(t)| = \frac{1}{2} \langle {|{\bf B}(t)|} \rangle + |{\bf B_0}| $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---"/>
  <p:tag name="BITMAPFORMAT" val="bmpmono"/>
  <p:tag name="DEBUGINTERACTIVE" val="True"/>
  <p:tag name="ORIGWIDTH" val="108"/>
  <p:tag name="PICTUREFILESIZE" val="7986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article}\pagestyle{empty}&#10;\begin{document}&#10;$$E_{kin}=E-E_0\;.$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---"/>
  <p:tag name="BITMAPFORMAT" val="bmpmono"/>
  <p:tag name="DEBUGINTERACTIVE" val="True"/>
  <p:tag name="ORIGWIDTH" val="71"/>
  <p:tag name="PICTUREFILESIZE" val="24630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article}\pagestyle{empty}&#10;\usepackage{amsmath}&#10;\begin{document}&#10;$$&#10;\omega_x  = \frac{v}{R}\ \sqrt{1-n} \;\;, \;\;\omega_y  = \frac{v}{R}\ \sqrt{n}$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---"/>
  <p:tag name="BITMAPFORMAT" val="bmpmono"/>
  <p:tag name="DEBUGINTERACTIVE" val="True"/>
  <p:tag name="ORIGWIDTH" val="137"/>
  <p:tag name="PICTUREFILESIZE" val="91070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article}\pagestyle{empty}&#10;\usepackage{amsmath}&#10;\begin{document}&#10;$$&#10;0&lt;n&lt;1 $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---"/>
  <p:tag name="BITMAPFORMAT" val="bmpmono"/>
  <p:tag name="DEBUGINTERACTIVE" val="True"/>
  <p:tag name="ORIGWIDTH" val="43"/>
  <p:tag name="PICTUREFILESIZE" val="12298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article}\pagestyle{empty}&#10;\usepackage{amsmath}&#10;\begin{document}&#10;$$&#10;n  = -  \frac{r}{B_{0}} \frac{\partial B_y}{\partial x} $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---"/>
  <p:tag name="BITMAPFORMAT" val="bmpmono"/>
  <p:tag name="DEBUGINTERACTIVE" val="True"/>
  <p:tag name="ORIGWIDTH" val="62"/>
  <p:tag name="PICTUREFILESIZE" val="50618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article}\pagestyle{empty}&#10;\usepackage{amsmath}&#10;\begin{document}&#10;$$&#10;({B}_{x},B_y) = B_{0} (-n \frac{y}{r}, 1-n \frac{x}{r}) $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---"/>
  <p:tag name="BITMAPFORMAT" val="bmpmono"/>
  <p:tag name="DEBUGINTERACTIVE" val="True"/>
  <p:tag name="ORIGWIDTH" val="127"/>
  <p:tag name="PICTUREFILESIZE" val="84750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article}\pagestyle{empty}&#10;\usepackage{amsmath}&#10;\begin{document}&#10;$$&#10;B\rho = \frac{p}{q}\approx \frac{E}{c q} $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---"/>
  <p:tag name="BITMAPFORMAT" val="bmpmono"/>
  <p:tag name="DEBUGINTERACTIVE" val="True"/>
  <p:tag name="ORIGWIDTH" val="58"/>
  <p:tag name="PICTUREFILESIZE" val="49662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article}\pagestyle{empty}&#10;\usepackage{amsmath}&#10;\begin{document}&#10;$$&#10;E [GeV] \approx 0.3 B \rho [T\cdot m]$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---"/>
  <p:tag name="BITMAPFORMAT" val="bmpmono"/>
  <p:tag name="DEBUGINTERACTIVE" val="True"/>
  <p:tag name="ORIGWIDTH" val="102"/>
  <p:tag name="PICTUREFILESIZE" val="39590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article}\pagestyle{empty}&#10;\usepackage{amsmath}&#10;\begin{document}&#10;$$&#10;B\rho = \frac{p}{q}\approx \frac{E}{c q} $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---"/>
  <p:tag name="BITMAPFORMAT" val="bmpmono"/>
  <p:tag name="DEBUGINTERACTIVE" val="True"/>
  <p:tag name="ORIGWIDTH" val="58"/>
  <p:tag name="PICTUREFILESIZE" val="49662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article}\pagestyle{empty}&#10;\usepackage{amsmath}&#10;\begin{document}&#10;$$&#10;E [GeV] \approx 0.3 B \rho [T\cdot m]$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---"/>
  <p:tag name="BITMAPFORMAT" val="bmpmono"/>
  <p:tag name="DEBUGINTERACTIVE" val="True"/>
  <p:tag name="ORIGWIDTH" val="102"/>
  <p:tag name="PICTUREFILESIZE" val="39590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article}\pagestyle{empty}&#10;\usepackage{amsmath}&#10;\begin{document}&#10;$$&#10;B\rho = \frac{p}{q}\approx \frac{E}{c q} $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---"/>
  <p:tag name="BITMAPFORMAT" val="bmpmono"/>
  <p:tag name="DEBUGINTERACTIVE" val="True"/>
  <p:tag name="ORIGWIDTH" val="58"/>
  <p:tag name="PICTUREFILESIZE" val="49662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article}\pagestyle{empty}&#10;\usepackage{amsmath}&#10;\begin{document}&#10;$$&#10;E [GeV] \approx 0.3 B \rho [T\cdot m]$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---"/>
  <p:tag name="BITMAPFORMAT" val="bmpmono"/>
  <p:tag name="DEBUGINTERACTIVE" val="True"/>
  <p:tag name="ORIGWIDTH" val="102"/>
  <p:tag name="PICTUREFILESIZE" val="3959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article}\pagestyle{empty}&#10;\begin{document}&#10;$$c \ p\approx E \approx E_{{kin}}$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---"/>
  <p:tag name="BITMAPFORMAT" val="bmpmono"/>
  <p:tag name="DEBUGINTERACTIVE" val="True"/>
  <p:tag name="ORIGWIDTH" val="67"/>
  <p:tag name="PICTUREFILESIZE" val="23302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article}\pagestyle{empty}&#10;\begin{document}&#10;$$ \bar{P} = \bar{I} E = f_N N e E$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---"/>
  <p:tag name="BITMAPFORMAT" val="bmpmono"/>
  <p:tag name="DEBUGINTERACTIVE" val="True"/>
  <p:tag name="ORIGWIDTH" val="82"/>
  <p:tag name="PICTUREFILESIZE" val="31538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article}\pagestyle{empty}&#10;\begin{document}&#10;$$ \bar{P} = \bar{I} E = f_N N e E$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---"/>
  <p:tag name="BITMAPFORMAT" val="bmpmono"/>
  <p:tag name="DEBUGINTERACTIVE" val="True"/>
  <p:tag name="ORIGWIDTH" val="82"/>
  <p:tag name="PICTUREFILESIZE" val="31538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article}\pagestyle{empty}&#10;\begin{document}&#10;$$B= \frac{N_p}{4\pi^2\epsilon_x\epsilon_y}$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---"/>
  <p:tag name="BITMAPFORMAT" val="bmpmono"/>
  <p:tag name="DEBUGINTERACTIVE" val="True"/>
  <p:tag name="ORIGWIDTH" val="56"/>
  <p:tag name="PICTUREFILESIZE" val="49982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article}\pagestyle{empty}&#10;\usepackage{amsmath}&#10;\begin{document}&#10;$$&#10; {\bf \nabla} \cdot {\bf E} = \frac{\rho}{\epsilon_0} $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---"/>
  <p:tag name="BITMAPFORMAT" val="bmpmono"/>
  <p:tag name="DEBUGINTERACTIVE" val="True"/>
  <p:tag name="ORIGWIDTH" val="47"/>
  <p:tag name="PICTUREFILESIZE" val="35062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article}\pagestyle{empty}&#10;\usepackage{amsmath}&#10;\begin{document}&#10;$$&#10; {\bf \nabla} \cdot {\bf B} = 0$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---"/>
  <p:tag name="BITMAPFORMAT" val="bmpmono"/>
  <p:tag name="DEBUGINTERACTIVE" val="True"/>
  <p:tag name="ORIGWIDTH" val="42"/>
  <p:tag name="PICTUREFILESIZE" val="13262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article}\pagestyle{empty}&#10;\usepackage{amsmath}&#10;\begin{document}&#10;$$&#10; {\bf \nabla} \times {\bf E} = -\frac{\partial}{\partial t} {\bf B} $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---"/>
  <p:tag name="BITMAPFORMAT" val="bmpmono"/>
  <p:tag name="DEBUGINTERACTIVE" val="True"/>
  <p:tag name="ORIGWIDTH" val="69"/>
  <p:tag name="PICTUREFILESIZE" val="52766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article}\pagestyle{empty}&#10;\usepackage{amsmath}&#10;\begin{document}&#10;$$&#10; {\bf \nabla} \times {\bf B} = \mu_0 {\bf j} +\frac{1}{c^2}\frac{\partial}{\partial t} {\bf E} $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---"/>
  <p:tag name="BITMAPFORMAT" val="bmpmono"/>
  <p:tag name="DEBUGINTERACTIVE" val="True"/>
  <p:tag name="ORIGWIDTH" val="99"/>
  <p:tag name="PICTUREFILESIZE" val="76190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article}\pagestyle{empty}&#10;\usepackage{amsmath}&#10;\begin{document}&#10;$$&#10;{\bf F} = q ({\bf E} + {\bf v} \times {\bf B}) $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---"/>
  <p:tag name="BITMAPFORMAT" val="bmpmono"/>
  <p:tag name="DEBUGINTERACTIVE" val="True"/>
  <p:tag name="ORIGWIDTH" val="79"/>
  <p:tag name="PICTUREFILESIZE" val="30806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article}\pagestyle{empty}&#10;\usepackage{amsmath}&#10;\begin{document}&#10;$$&#10;\frac {d{\bf p}}{dt} = \frac{d}{dt}(m_0\gamma {\bf v})= q ({\bf E} + {\bf v} \times {\bf B}) $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---"/>
  <p:tag name="BITMAPFORMAT" val="bmpmono"/>
  <p:tag name="DEBUGINTERACTIVE" val="True"/>
  <p:tag name="ORIGWIDTH" val="142"/>
  <p:tag name="PICTUREFILESIZE" val="108398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article}\pagestyle{empty}&#10;\usepackage{amsmath}&#10;\begin{document}&#10;$$&#10;{\bf F} = q ({\bf E} + {\bf v} \times {\bf B}) $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---"/>
  <p:tag name="BITMAPFORMAT" val="bmpmono"/>
  <p:tag name="DEBUGINTERACTIVE" val="True"/>
  <p:tag name="ORIGWIDTH" val="79"/>
  <p:tag name="PICTUREFILESIZE" val="3080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article}\pagestyle{empty}&#10;\begin{document}&#10;$c \ p = \frac{v}{c} E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---"/>
  <p:tag name="BITMAPFORMAT" val="bmpmono"/>
  <p:tag name="DEBUGINTERACTIVE" val="True"/>
  <p:tag name="ORIGWIDTH" val="40"/>
  <p:tag name="PICTUREFILESIZE" val="16862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article}\pagestyle{empty}&#10;\usepackage{amsmath}&#10;\begin{document}&#10;$$&#10;\Delta T = \int {\bf F} d{\bf s} = q \int {\bf E} d{\bf s}  + q\int ({\bf v} \times {\bf B}) {\bf v} dt $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---"/>
  <p:tag name="BITMAPFORMAT" val="bmpmono"/>
  <p:tag name="DEBUGINTERACTIVE" val="True"/>
  <p:tag name="ORIGWIDTH" val="184"/>
  <p:tag name="PICTUREFILESIZE" val="147134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article}\pagestyle{empty}&#10;\usepackage{amsmath}&#10;\begin{document}&#10;$$&#10;\frac {d{\bf p}}{dt} = \frac{d}{dt}(m_0\gamma {\bf v})= q ({\bf E} + {\bf v} \times {\bf B}) $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---"/>
  <p:tag name="BITMAPFORMAT" val="bmpmono"/>
  <p:tag name="DEBUGINTERACTIVE" val="True"/>
  <p:tag name="ORIGWIDTH" val="142"/>
  <p:tag name="PICTUREFILESIZE" val="108398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article}\pagestyle{empty}&#10;\usepackage{amsmath}&#10;\begin{document}&#10;$$&#10;\frac{dE}{dt} = {\bf v} \cdot {\bf F}  = q {\bf v}  \cdot ({\bf E} + {\bf v} \times {\bf B})  = q {\bf v} \cdot  {\bf E} $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---"/>
  <p:tag name="BITMAPFORMAT" val="bmpmono"/>
  <p:tag name="DEBUGINTERACTIVE" val="True"/>
  <p:tag name="ORIGWIDTH" val="174"/>
  <p:tag name="PICTUREFILESIZE" val="133286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article}\pagestyle{empty}&#10;\usepackage{amsmath}&#10;\begin{document}&#10;$$&#10;{\bf F} = q ({\bf E} + {\bf v} \times {\bf B}) $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---"/>
  <p:tag name="BITMAPFORMAT" val="bmpmono"/>
  <p:tag name="DEBUGINTERACTIVE" val="True"/>
  <p:tag name="ORIGWIDTH" val="79"/>
  <p:tag name="PICTUREFILESIZE" val="30806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article}\pagestyle{empty}&#10;\usepackage{amsmath}&#10;\begin{document}&#10;$$&#10;\Delta T = \int {\bf F} d{\bf s} = q \int {\bf E} d{\bf s}  + q\int ({\bf v} \times {\bf B}) {\bf v} dt $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---"/>
  <p:tag name="BITMAPFORMAT" val="bmpmono"/>
  <p:tag name="DEBUGINTERACTIVE" val="True"/>
  <p:tag name="ORIGWIDTH" val="184"/>
  <p:tag name="PICTUREFILESIZE" val="147134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article}\pagestyle{empty}&#10;\usepackage{amsmath}&#10;\begin{document}&#10;$$&#10;\frac {d{\bf p}}{dt} = \frac{d}{dt}(m_0\gamma {\bf v})= q ({\bf E} + {\bf v} \times {\bf B}) $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---"/>
  <p:tag name="BITMAPFORMAT" val="bmpmono"/>
  <p:tag name="DEBUGINTERACTIVE" val="True"/>
  <p:tag name="ORIGWIDTH" val="142"/>
  <p:tag name="PICTUREFILESIZE" val="108398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article}\pagestyle{empty}&#10;\usepackage{amsmath}&#10;\begin{document}&#10;$$&#10;\frac{dE}{dt} = {\bf v} \cdot {\bf F}  = q {\bf v}  \cdot ({\bf E} + {\bf v} \times {\bf B})  = q {\bf v} \cdot  {\bf E} $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---"/>
  <p:tag name="BITMAPFORMAT" val="bmpmono"/>
  <p:tag name="DEBUGINTERACTIVE" val="True"/>
  <p:tag name="ORIGWIDTH" val="174"/>
  <p:tag name="PICTUREFILESIZE" val="133286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article}\pagestyle{empty}&#10;\usepackage{amsmath}&#10;\begin{document}&#10;$$&#10;{\bf F} = q ({\bf E} + {\bf v} \times {\bf B}) $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---"/>
  <p:tag name="BITMAPFORMAT" val="bmpmono"/>
  <p:tag name="DEBUGINTERACTIVE" val="True"/>
  <p:tag name="ORIGWIDTH" val="79"/>
  <p:tag name="PICTUREFILESIZE" val="30806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article}\pagestyle{empty}&#10;\usepackage{amsmath}&#10;\begin{document}&#10;$$&#10;\frac {d{\bf p}}{dt} = \frac{d}{dt}(m_0\gamma {\bf v})= q ({\bf E} + {\bf v} \times {\bf B}) $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---"/>
  <p:tag name="BITMAPFORMAT" val="bmpmono"/>
  <p:tag name="DEBUGINTERACTIVE" val="True"/>
  <p:tag name="ORIGWIDTH" val="142"/>
  <p:tag name="PICTUREFILESIZE" val="108398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article}\pagestyle{empty}&#10;\usepackage{amsmath}&#10;\begin{document}&#10;$$&#10;\frac{d{p_x}}{dt} = {\bf F_x} = q ({ E_x} - { v_z}{B_y}) $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---"/>
  <p:tag name="BITMAPFORMAT" val="bmpmono"/>
  <p:tag name="DEBUGINTERACTIVE" val="True"/>
  <p:tag name="ORIGWIDTH" val="114"/>
  <p:tag name="PICTUREFILESIZE" val="8790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article}\pagestyle{empty}&#10;\begin{document}&#10;$$E_{kin}=E-E_0\;.$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---"/>
  <p:tag name="BITMAPFORMAT" val="bmpmono"/>
  <p:tag name="DEBUGINTERACTIVE" val="True"/>
  <p:tag name="ORIGWIDTH" val="71"/>
  <p:tag name="PICTUREFILESIZE" val="24630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article}\pagestyle{empty}&#10;\usepackage{amsmath}&#10;\begin{document}&#10;$$&#10;{\bf F} = q ({\bf E} + {\bf v} \times {\bf B}) $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---"/>
  <p:tag name="BITMAPFORMAT" val="bmpmono"/>
  <p:tag name="DEBUGINTERACTIVE" val="True"/>
  <p:tag name="ORIGWIDTH" val="79"/>
  <p:tag name="PICTUREFILESIZE" val="30806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article}\pagestyle{empty}&#10;\usepackage{amsmath}&#10;\begin{document}&#10;$$&#10;\frac {d{\bf p}}{dt} = \frac{d}{dt}(m_0\gamma {\bf v})= q ({\bf E} + {\bf v} \times {\bf B}) $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---"/>
  <p:tag name="BITMAPFORMAT" val="bmpmono"/>
  <p:tag name="DEBUGINTERACTIVE" val="True"/>
  <p:tag name="ORIGWIDTH" val="142"/>
  <p:tag name="PICTUREFILESIZE" val="108398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article}\pagestyle{empty}&#10;\usepackage{amsmath}&#10;\begin{document}&#10;$$&#10;  \omega_L  =  |\frac{q c^2 }{ E_{tot}} {B}| $$&#10;\end{document}&#10;"/>
  <p:tag name="EXTERNALNAME" val="txp_fig"/>
  <p:tag name="BLEND" val="0"/>
  <p:tag name="TRANSPARENT" val="0"/>
  <p:tag name="RESOLUTION" val="1200"/>
  <p:tag name="WORKAROUNDTRANSPARENCYBUG" val="0"/>
  <p:tag name="ALLOWFONTSUBSTITUTION" val="0"/>
  <p:tag name="BITMAPFORMAT" val="bmpmono"/>
  <p:tag name="ORIGWIDTH" val="59"/>
  <p:tag name="PICTUREFILESIZE" val="51770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article}\pagestyle{empty}&#10;\usepackage{amsmath}&#10;\begin{document}&#10;$$&#10;  \frac{1}{\rho}  =|{k} |= |\frac{q}{p} {B}|=   |\frac{q}{\beta E_{tot}} {B}| $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---"/>
  <p:tag name="BITMAPFORMAT" val="bmpmono"/>
  <p:tag name="DEBUGINTERACTIVE" val="True"/>
  <p:tag name="ORIGWIDTH" val="118"/>
  <p:tag name="PICTUREFILESIZE" val="95046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article}\pagestyle{empty}&#10;\usepackage{amsmath}&#10;\begin{document}&#10;$$&#10;  \omega_L  =  |\frac{q c^2 }{ E_{tot}} {B}| $$&#10;\end{document}&#10;"/>
  <p:tag name="EXTERNALNAME" val="txp_fig"/>
  <p:tag name="BLEND" val="0"/>
  <p:tag name="TRANSPARENT" val="0"/>
  <p:tag name="RESOLUTION" val="1200"/>
  <p:tag name="WORKAROUNDTRANSPARENCYBUG" val="0"/>
  <p:tag name="ALLOWFONTSUBSTITUTION" val="0"/>
  <p:tag name="BITMAPFORMAT" val="bmpmono"/>
  <p:tag name="ORIGWIDTH" val="59"/>
  <p:tag name="PICTUREFILESIZE" val="51770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article}\pagestyle{empty}&#10;\usepackage{amsmath}&#10;\begin{document}&#10;$$&#10;|B\rho| =  \frac{p }{ q} $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---"/>
  <p:tag name="BITMAPFORMAT" val="bmpmono"/>
  <p:tag name="DEBUGINTERACTIVE" val="True"/>
  <p:tag name="ORIGWIDTH" val="38"/>
  <p:tag name="PICTUREFILESIZE" val="28062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article}\pagestyle{empty}&#10;\usepackage{amsmath}&#10;\begin{document}&#10;$$&#10;\beta E_{tot} [GeV]  = 0.2998 |B\rho| [T m] $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---"/>
  <p:tag name="BITMAPFORMAT" val="bmpmono"/>
  <p:tag name="DEBUGINTERACTIVE" val="True"/>
  <p:tag name="ORIGWIDTH" val="130"/>
  <p:tag name="PICTUREFILESIZE" val="49838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article}\pagestyle{empty}&#10;\usepackage{amsmath}&#10;\begin{document}&#10;$$&#10;\beta \bar E_{tot} [GeV/u]  = 0.2998 \frac{Z}{A}|B\rho| [T m] $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---"/>
  <p:tag name="BITMAPFORMAT" val="bmpmono"/>
  <p:tag name="DEBUGINTERACTIVE" val="True"/>
  <p:tag name="ORIGWIDTH" val="150"/>
  <p:tag name="PICTUREFILESIZE" val="115718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article}\pagestyle{empty}&#10;\usepackage{amsmath}&#10;\begin{document}&#10;$$&#10;  \frac{1}{\rho}  =|{k} |= |\frac{q}{p} {B}|=   |\frac{q}{\beta E_{tot}} {B}| $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---"/>
  <p:tag name="BITMAPFORMAT" val="bmpmono"/>
  <p:tag name="DEBUGINTERACTIVE" val="True"/>
  <p:tag name="ORIGWIDTH" val="118"/>
  <p:tag name="PICTUREFILESIZE" val="95046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article}\pagestyle{empty}&#10;\usepackage{amsmath}&#10;\begin{document}&#10;$$&#10;\theta = \frac{2\pi}{N}&#10;$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---"/>
  <p:tag name="BITMAPFORMAT" val="bmpmono"/>
  <p:tag name="DEBUGINTERACTIVE" val="True"/>
  <p:tag name="ORIGWIDTH" val="31"/>
  <p:tag name="PICTUREFILESIZE" val="2386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article}\pagestyle{empty}&#10;\begin{document}&#10;$$c \ p\approx E \approx E_{{kin}}$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---"/>
  <p:tag name="BITMAPFORMAT" val="bmpmono"/>
  <p:tag name="DEBUGINTERACTIVE" val="True"/>
  <p:tag name="ORIGWIDTH" val="67"/>
  <p:tag name="PICTUREFILESIZE" val="23302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article}\pagestyle{empty}&#10;\usepackage{amsmath}&#10;\begin{document}&#10;$$&#10;\rho = \frac{L}{\theta}&#10;$$&#10;\end{document}&#10;"/>
  <p:tag name="EXTERNALNAME" val="txp_fig"/>
  <p:tag name="BLEND" val="0"/>
  <p:tag name="TRANSPARENT" val="0"/>
  <p:tag name="RESOLUTION" val="1200"/>
  <p:tag name="WORKAROUNDTRANSPARENCYBUG" val="0"/>
  <p:tag name="ALLOWFONTSUBSTITUTION" val="0"/>
  <p:tag name="BITMAPFORMAT" val="bmpmono"/>
  <p:tag name="ORIGWIDTH" val="27"/>
  <p:tag name="PICTUREFILESIZE" val="22082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article}\pagestyle{empty}&#10;\usepackage{amsmath}&#10;\begin{document}&#10;$$&#10;B L = \frac{2\pi}{N} \frac{\beta E}{q}&#10;$$&#10;\end{document}&#10;"/>
  <p:tag name="EXTERNALNAME" val="txp_fig"/>
  <p:tag name="BLEND" val="0"/>
  <p:tag name="TRANSPARENT" val="0"/>
  <p:tag name="RESOLUTION" val="1200"/>
  <p:tag name="WORKAROUNDTRANSPARENCYBUG" val="0"/>
  <p:tag name="ALLOWFONTSUBSTITUTION" val="0"/>
  <p:tag name="BITMAPFORMAT" val="bmpmono"/>
  <p:tag name="ORIGWIDTH" val="57"/>
  <p:tag name="PICTUREFILESIZE" val="48062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article}\pagestyle{empty}&#10;\usepackage{amsmath}&#10;\begin{document}&#10;$$&#10;\theta = \frac{2\pi}{N}&#10;$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---"/>
  <p:tag name="BITMAPFORMAT" val="bmpmono"/>
  <p:tag name="DEBUGINTERACTIVE" val="True"/>
  <p:tag name="ORIGWIDTH" val="31"/>
  <p:tag name="PICTUREFILESIZE" val="23862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article}\pagestyle{empty}&#10;\usepackage{amsmath}&#10;\begin{document}&#10;$$&#10;\rho = \frac{L}{\theta}&#10;$$&#10;\end{document}&#10;"/>
  <p:tag name="EXTERNALNAME" val="txp_fig"/>
  <p:tag name="BLEND" val="0"/>
  <p:tag name="TRANSPARENT" val="0"/>
  <p:tag name="RESOLUTION" val="1200"/>
  <p:tag name="WORKAROUNDTRANSPARENCYBUG" val="0"/>
  <p:tag name="ALLOWFONTSUBSTITUTION" val="0"/>
  <p:tag name="BITMAPFORMAT" val="bmpmono"/>
  <p:tag name="ORIGWIDTH" val="27"/>
  <p:tag name="PICTUREFILESIZE" val="22082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article}\pagestyle{empty}&#10;\usepackage{amsmath}&#10;\begin{document}&#10;$$&#10;B L = \frac{2\pi}{N} \frac{\beta E}{q}&#10;$$&#10;\end{document}&#10;"/>
  <p:tag name="EXTERNALNAME" val="txp_fig"/>
  <p:tag name="BLEND" val="0"/>
  <p:tag name="TRANSPARENT" val="0"/>
  <p:tag name="RESOLUTION" val="1200"/>
  <p:tag name="WORKAROUNDTRANSPARENCYBUG" val="0"/>
  <p:tag name="ALLOWFONTSUBSTITUTION" val="0"/>
  <p:tag name="BITMAPFORMAT" val="bmpmono"/>
  <p:tag name="ORIGWIDTH" val="57"/>
  <p:tag name="PICTUREFILESIZE" val="48062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article}\pagestyle{empty}&#10;\usepackage{amsmath}&#10;\begin{document}&#10;$$&#10;  x= x_0 \cos(\omega t + \phi)  $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---"/>
  <p:tag name="BITMAPFORMAT" val="bmpmono"/>
  <p:tag name="DEBUGINTERACTIVE" val="True"/>
  <p:tag name="ORIGWIDTH" val="80"/>
  <p:tag name="PICTUREFILESIZE" val="30806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article}\pagestyle{empty}&#10;\usepackage{amsmath}&#10;\begin{document}&#10;$$&#10;  \omega  =  \frac{v_s}{\rho} $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---"/>
  <p:tag name="BITMAPFORMAT" val="bmpmono"/>
  <p:tag name="DEBUGINTERACTIVE" val="True"/>
  <p:tag name="ORIGWIDTH" val="31"/>
  <p:tag name="PICTUREFILESIZE" val="23862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article}\pagestyle{empty}&#10;\usepackage{amsmath}&#10;\begin{document}&#10;$$&#10;  \frac{d^2x}{ds^2}= \frac{d^2x}{v_s^2 dt^2} = -\frac{1}{\rho^2} x&#10;$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---"/>
  <p:tag name="BITMAPFORMAT" val="bmpmono"/>
  <p:tag name="DEBUGINTERACTIVE" val="True"/>
  <p:tag name="ORIGWIDTH" val="94"/>
  <p:tag name="PICTUREFILESIZE" val="81598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amsmath}&#10;\begin{document}&#10;$$\Delta y = \frac{1}{2} a_g \Delta t^2 $$&#10;\end{document}&#10;"/>
  <p:tag name="FILENAME" val="txp_fig"/>
  <p:tag name="FORMAT" val="bmpmono"/>
  <p:tag name="RES" val="1200"/>
  <p:tag name="BLEND" val="0"/>
  <p:tag name="TRANSPARENT" val="0"/>
  <p:tag name="TBUG" val="0"/>
  <p:tag name="ALLOWFS" val="0"/>
  <p:tag name="ORIGWIDTH" val="60"/>
  <p:tag name="PICTUREFILESIZE" val="44862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article}\pagestyle{empty}&#10;\usepackage{amsmath}&#10;\begin{document}&#10;$$&#10;  x= x_0 \cos(\omega t + \phi)  $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---"/>
  <p:tag name="BITMAPFORMAT" val="bmpmono"/>
  <p:tag name="DEBUGINTERACTIVE" val="True"/>
  <p:tag name="ORIGWIDTH" val="80"/>
  <p:tag name="PICTUREFILESIZE" val="3080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article}\pagestyle{empty}&#10;\usepackage{amsmath}&#10;\begin{document}&#10;$$&#10;\frac{d{\bf p}}{dt} = {\bf F} = q ({\bf E} + {\bf v} \times {\bf B}) $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---"/>
  <p:tag name="BITMAPFORMAT" val="bmpmono"/>
  <p:tag name="DEBUGINTERACTIVE" val="True"/>
  <p:tag name="ORIGWIDTH" val="105"/>
  <p:tag name="PICTUREFILESIZE" val="80582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article}\pagestyle{empty}&#10;\usepackage{amsmath}&#10;\begin{document}&#10;$$&#10;  \omega  =  \frac{v_s}{\rho} $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---"/>
  <p:tag name="BITMAPFORMAT" val="bmpmono"/>
  <p:tag name="DEBUGINTERACTIVE" val="True"/>
  <p:tag name="ORIGWIDTH" val="31"/>
  <p:tag name="PICTUREFILESIZE" val="23862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article}\pagestyle{empty}&#10;\usepackage{amsmath}&#10;\begin{document}&#10;$$&#10;  \frac{d^2x}{ds^2}= \frac{d^2x}{v_s^2 dt^2} = -\frac{1}{\rho^2} x&#10;$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---"/>
  <p:tag name="BITMAPFORMAT" val="bmpmono"/>
  <p:tag name="DEBUGINTERACTIVE" val="True"/>
  <p:tag name="ORIGWIDTH" val="94"/>
  <p:tag name="PICTUREFILESIZE" val="81598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amsmath}&#10;\begin{document}&#10;$$\Delta y = \frac{1}{2} a_g \Delta t^2 $$&#10;\end{document}&#10;"/>
  <p:tag name="FILENAME" val="txp_fig"/>
  <p:tag name="FORMAT" val="bmpmono"/>
  <p:tag name="RES" val="1200"/>
  <p:tag name="BLEND" val="0"/>
  <p:tag name="TRANSPARENT" val="0"/>
  <p:tag name="TBUG" val="0"/>
  <p:tag name="ALLOWFS" val="0"/>
  <p:tag name="ORIGWIDTH" val="60"/>
  <p:tag name="PICTUREFILESIZE" val="44862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article}\pagestyle{empty}&#10;\usepackage{amsmath}&#10;\begin{document}&#10;$$&#10;  x= x_0 \cos(\omega t + \phi)  $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---"/>
  <p:tag name="BITMAPFORMAT" val="bmpmono"/>
  <p:tag name="DEBUGINTERACTIVE" val="True"/>
  <p:tag name="ORIGWIDTH" val="80"/>
  <p:tag name="PICTUREFILESIZE" val="30806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article}\pagestyle{empty}&#10;\usepackage{amsmath}&#10;\begin{document}&#10;$$&#10;  \omega  =  \frac{v_s}{\rho} $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---"/>
  <p:tag name="BITMAPFORMAT" val="bmpmono"/>
  <p:tag name="DEBUGINTERACTIVE" val="True"/>
  <p:tag name="ORIGWIDTH" val="31"/>
  <p:tag name="PICTUREFILESIZE" val="23862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article}\pagestyle{empty}&#10;\usepackage{amsmath}&#10;\begin{document}&#10;$$&#10;  \frac{d^2x}{ds^2}= \frac{d^2x}{v_s^2 dt^2} = -\frac{1}{\rho^2} x&#10;$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---"/>
  <p:tag name="BITMAPFORMAT" val="bmpmono"/>
  <p:tag name="DEBUGINTERACTIVE" val="True"/>
  <p:tag name="ORIGWIDTH" val="94"/>
  <p:tag name="PICTUREFILESIZE" val="81598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article}\pagestyle{empty}&#10;\usepackage{amsmath}&#10;\begin{document}&#10;$$&#10;  \alpha  =  -\frac{y}{f} $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---"/>
  <p:tag name="BITMAPFORMAT" val="bmpmono"/>
  <p:tag name="DEBUGINTERACTIVE" val="True"/>
  <p:tag name="ORIGWIDTH" val="35"/>
  <p:tag name="PICTUREFILESIZE" val="26662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article}\pagestyle{empty}&#10;\usepackage{amsmath}&#10;\begin{document}&#10;$$&#10;B_x  =  g y $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---"/>
  <p:tag name="BITMAPFORMAT" val="bmpmono"/>
  <p:tag name="DEBUGINTERACTIVE" val="True"/>
  <p:tag name="ORIGWIDTH" val="37"/>
  <p:tag name="PICTUREFILESIZE" val="13342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article}\pagestyle{empty}&#10;\usepackage{amsmath}&#10;\begin{document}&#10;$$&#10;  \alpha  =  -\frac{l}{\rho} = - \frac{q}{\beta E} B_x l = - \frac{q}{\beta E} g l \; y  $$&#10;\end{document}&#10;"/>
  <p:tag name="EXTERNALNAME" val="txp_fig"/>
  <p:tag name="BLEND" val="0"/>
  <p:tag name="TRANSPARENT" val="0"/>
  <p:tag name="RESOLUTION" val="1200"/>
  <p:tag name="WORKAROUNDTRANSPARENCYBUG" val="0"/>
  <p:tag name="ALLOWFONTSUBSTITUTION" val="0"/>
  <p:tag name="BITMAPFORMAT" val="bmpmono"/>
  <p:tag name="ORIGWIDTH" val="143"/>
  <p:tag name="PICTUREFILESIZE" val="120062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article}\pagestyle{empty}&#10;\usepackage{amsmath}&#10;\begin{document}&#10;$$&#10;  \alpha  =  -\frac{y}{f} $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---"/>
  <p:tag name="BITMAPFORMAT" val="bmpmono"/>
  <p:tag name="DEBUGINTERACTIVE" val="True"/>
  <p:tag name="ORIGWIDTH" val="35"/>
  <p:tag name="PICTUREFILESIZE" val="2666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article}\pagestyle{empty}&#10;\usepackage{amsmath}&#10;\begin{document}&#10;$$&#10;\gamma = \frac{E}{m_0 c^2} $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---"/>
  <p:tag name="BITMAPFORMAT" val="bmpmono"/>
  <p:tag name="DEBUGINTERACTIVE" val="True"/>
  <p:tag name="ORIGWIDTH" val="43"/>
  <p:tag name="PICTUREFILESIZE" val="35298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article}\pagestyle{empty}&#10;\usepackage{amsmath}&#10;\begin{document}&#10;$$&#10;B_x  =  g y $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---"/>
  <p:tag name="BITMAPFORMAT" val="bmpmono"/>
  <p:tag name="DEBUGINTERACTIVE" val="True"/>
  <p:tag name="ORIGWIDTH" val="37"/>
  <p:tag name="PICTUREFILESIZE" val="13342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article}\pagestyle{empty}&#10;\usepackage{amsmath}&#10;\begin{document}&#10;$$&#10;  \alpha  =  -\frac{l}{\rho} = - \frac{q}{\beta E} B_x l = - \frac{q}{\beta E} g l \; y  $$&#10;\end{document}&#10;"/>
  <p:tag name="EXTERNALNAME" val="txp_fig"/>
  <p:tag name="BLEND" val="0"/>
  <p:tag name="TRANSPARENT" val="0"/>
  <p:tag name="RESOLUTION" val="1200"/>
  <p:tag name="WORKAROUNDTRANSPARENCYBUG" val="0"/>
  <p:tag name="ALLOWFONTSUBSTITUTION" val="0"/>
  <p:tag name="BITMAPFORMAT" val="bmpmono"/>
  <p:tag name="ORIGWIDTH" val="143"/>
  <p:tag name="PICTUREFILESIZE" val="120062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article}\pagestyle{empty}&#10;\usepackage{amsmath}&#10;\begin{document}&#10;$$&#10;  \alpha  =  -\frac{y}{f} $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---"/>
  <p:tag name="BITMAPFORMAT" val="bmpmono"/>
  <p:tag name="DEBUGINTERACTIVE" val="True"/>
  <p:tag name="ORIGWIDTH" val="35"/>
  <p:tag name="PICTUREFILESIZE" val="26662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article}\pagestyle{empty}&#10;\usepackage{amsmath}&#10;\begin{document}&#10;$$&#10;  k =  \frac{q g}{\beta E}  $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---"/>
  <p:tag name="BITMAPFORMAT" val="bmpmono"/>
  <p:tag name="DEBUGINTERACTIVE" val="True"/>
  <p:tag name="ORIGWIDTH" val="35"/>
  <p:tag name="PICTUREFILESIZE" val="26662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article}\pagestyle{empty}&#10;\usepackage{amsmath}&#10;\begin{document}&#10;$$&#10;  f^{-1}  = k\ l$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---"/>
  <p:tag name="BITMAPFORMAT" val="bmpmono"/>
  <p:tag name="DEBUGINTERACTIVE" val="True"/>
  <p:tag name="ORIGWIDTH" val="41"/>
  <p:tag name="PICTUREFILESIZE" val="17662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article}\pagestyle{empty}&#10;\usepackage{amsmath}&#10;\begin{document}&#10;$$&#10;\alpha = - k\ y\ l$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---"/>
  <p:tag name="BITMAPFORMAT" val="bmpmono"/>
  <p:tag name="DEBUGINTERACTIVE" val="True"/>
  <p:tag name="ORIGWIDTH" val="48"/>
  <p:tag name="PICTUREFILESIZE" val="16662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article}\pagestyle{empty}&#10;\usepackage{amsmath}&#10;\begin{document}&#10;$$&#10;B_x  =  g y $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---"/>
  <p:tag name="BITMAPFORMAT" val="bmpmono"/>
  <p:tag name="DEBUGINTERACTIVE" val="True"/>
  <p:tag name="ORIGWIDTH" val="37"/>
  <p:tag name="PICTUREFILESIZE" val="13342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article}\pagestyle{empty}&#10;\usepackage{amsmath}&#10;\begin{document}&#10;$$&#10;  k [m^{-2}] = 0.2998 \frac{g [T/m]}{\beta E [GeV]} $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---"/>
  <p:tag name="BITMAPFORMAT" val="bmpmono"/>
  <p:tag name="DEBUGINTERACTIVE" val="True"/>
  <p:tag name="ORIGWIDTH" val="113"/>
  <p:tag name="PICTUREFILESIZE" val="98238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article}\pagestyle{empty}&#10;\usepackage{amsmath}&#10;\begin{document}&#10;$$&#10;  \alpha  =  -\frac{l}{\rho} = - \frac{q}{\beta E} B_x l = - \frac{q}{\beta E} g l \; y  $$&#10;\end{document}&#10;"/>
  <p:tag name="EXTERNALNAME" val="txp_fig"/>
  <p:tag name="BLEND" val="0"/>
  <p:tag name="TRANSPARENT" val="0"/>
  <p:tag name="RESOLUTION" val="1200"/>
  <p:tag name="WORKAROUNDTRANSPARENCYBUG" val="0"/>
  <p:tag name="ALLOWFONTSUBSTITUTION" val="0"/>
  <p:tag name="BITMAPFORMAT" val="bmpmono"/>
  <p:tag name="ORIGWIDTH" val="143"/>
  <p:tag name="PICTUREFILESIZE" val="120062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article}\pagestyle{empty}&#10;\usepackage{amsmath}&#10;\begin{document}&#10;$$&#10;(B_x,B_y)  =  g (y,x) $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---"/>
  <p:tag name="BITMAPFORMAT" val="bmpmono"/>
  <p:tag name="DEBUGINTERACTIVE" val="True"/>
  <p:tag name="ORIGWIDTH" val="77"/>
  <p:tag name="PICTUREFILESIZE" val="30074"/>
</p:tagLst>
</file>

<file path=ppt/theme/theme1.xml><?xml version="1.0" encoding="utf-8"?>
<a:theme xmlns:a="http://schemas.openxmlformats.org/drawingml/2006/main" name="Pixel">
  <a:themeElements>
    <a:clrScheme name="Pixel 12">
      <a:dk1>
        <a:srgbClr val="000000"/>
      </a:dk1>
      <a:lt1>
        <a:srgbClr val="FFFFFF"/>
      </a:lt1>
      <a:dk2>
        <a:srgbClr val="000000"/>
      </a:dk2>
      <a:lt2>
        <a:srgbClr val="00007D"/>
      </a:lt2>
      <a:accent1>
        <a:srgbClr val="9999FF"/>
      </a:accent1>
      <a:accent2>
        <a:srgbClr val="9999CC"/>
      </a:accent2>
      <a:accent3>
        <a:srgbClr val="FFFFFF"/>
      </a:accent3>
      <a:accent4>
        <a:srgbClr val="000000"/>
      </a:accent4>
      <a:accent5>
        <a:srgbClr val="CACAFF"/>
      </a:accent5>
      <a:accent6>
        <a:srgbClr val="8A8AB9"/>
      </a:accent6>
      <a:hlink>
        <a:srgbClr val="666699"/>
      </a:hlink>
      <a:folHlink>
        <a:srgbClr val="CCCCE6"/>
      </a:folHlink>
    </a:clrScheme>
    <a:fontScheme name="Pixel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ct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chemeClr val="bg2"/>
          </a:buClr>
          <a:buSzPct val="75000"/>
          <a:buFont typeface="Wingdings" pitchFamily="-112" charset="2"/>
          <a:buChar char="n"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ct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chemeClr val="bg2"/>
          </a:buClr>
          <a:buSzPct val="75000"/>
          <a:buFont typeface="Wingdings" pitchFamily="-112" charset="2"/>
          <a:buChar char="n"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2" charset="0"/>
          </a:defRPr>
        </a:defPPr>
      </a:lstStyle>
    </a:lnDef>
  </a:objectDefaults>
  <a:extraClrSchemeLst>
    <a:extraClrScheme>
      <a:clrScheme name="Pixel 1">
        <a:dk1>
          <a:srgbClr val="0066FF"/>
        </a:dk1>
        <a:lt1>
          <a:srgbClr val="FFFFFF"/>
        </a:lt1>
        <a:dk2>
          <a:srgbClr val="000066"/>
        </a:dk2>
        <a:lt2>
          <a:srgbClr val="FFFFFF"/>
        </a:lt2>
        <a:accent1>
          <a:srgbClr val="6699FF"/>
        </a:accent1>
        <a:accent2>
          <a:srgbClr val="3333FF"/>
        </a:accent2>
        <a:accent3>
          <a:srgbClr val="AAAAB8"/>
        </a:accent3>
        <a:accent4>
          <a:srgbClr val="DADADA"/>
        </a:accent4>
        <a:accent5>
          <a:srgbClr val="B8CAFF"/>
        </a:accent5>
        <a:accent6>
          <a:srgbClr val="2D2DE7"/>
        </a:accent6>
        <a:hlink>
          <a:srgbClr val="FFCC00"/>
        </a:hlink>
        <a:folHlink>
          <a:srgbClr val="00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2">
        <a:dk1>
          <a:srgbClr val="009999"/>
        </a:dk1>
        <a:lt1>
          <a:srgbClr val="FFFFFF"/>
        </a:lt1>
        <a:dk2>
          <a:srgbClr val="334B49"/>
        </a:dk2>
        <a:lt2>
          <a:srgbClr val="FFFFFF"/>
        </a:lt2>
        <a:accent1>
          <a:srgbClr val="33CCCC"/>
        </a:accent1>
        <a:accent2>
          <a:srgbClr val="008080"/>
        </a:accent2>
        <a:accent3>
          <a:srgbClr val="ADB1B1"/>
        </a:accent3>
        <a:accent4>
          <a:srgbClr val="DADADA"/>
        </a:accent4>
        <a:accent5>
          <a:srgbClr val="ADE2E2"/>
        </a:accent5>
        <a:accent6>
          <a:srgbClr val="007373"/>
        </a:accent6>
        <a:hlink>
          <a:srgbClr val="FFCC00"/>
        </a:hlink>
        <a:folHlink>
          <a:srgbClr val="0066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3">
        <a:dk1>
          <a:srgbClr val="006699"/>
        </a:dk1>
        <a:lt1>
          <a:srgbClr val="FFFFFF"/>
        </a:lt1>
        <a:dk2>
          <a:srgbClr val="333399"/>
        </a:dk2>
        <a:lt2>
          <a:srgbClr val="FFFFFF"/>
        </a:lt2>
        <a:accent1>
          <a:srgbClr val="0099CC"/>
        </a:accent1>
        <a:accent2>
          <a:srgbClr val="0386AF"/>
        </a:accent2>
        <a:accent3>
          <a:srgbClr val="ADADCA"/>
        </a:accent3>
        <a:accent4>
          <a:srgbClr val="DADADA"/>
        </a:accent4>
        <a:accent5>
          <a:srgbClr val="AACAE2"/>
        </a:accent5>
        <a:accent6>
          <a:srgbClr val="02799E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4">
        <a:dk1>
          <a:srgbClr val="008080"/>
        </a:dk1>
        <a:lt1>
          <a:srgbClr val="FFFFFF"/>
        </a:lt1>
        <a:dk2>
          <a:srgbClr val="2F978D"/>
        </a:dk2>
        <a:lt2>
          <a:srgbClr val="FFFFFF"/>
        </a:lt2>
        <a:accent1>
          <a:srgbClr val="0099FF"/>
        </a:accent1>
        <a:accent2>
          <a:srgbClr val="009999"/>
        </a:accent2>
        <a:accent3>
          <a:srgbClr val="ADC9C5"/>
        </a:accent3>
        <a:accent4>
          <a:srgbClr val="DADADA"/>
        </a:accent4>
        <a:accent5>
          <a:srgbClr val="AACAFF"/>
        </a:accent5>
        <a:accent6>
          <a:srgbClr val="008A8A"/>
        </a:accent6>
        <a:hlink>
          <a:srgbClr val="FFFFCC"/>
        </a:hlink>
        <a:folHlink>
          <a:srgbClr val="70CAC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5">
        <a:dk1>
          <a:srgbClr val="822504"/>
        </a:dk1>
        <a:lt1>
          <a:srgbClr val="FFFFFF"/>
        </a:lt1>
        <a:dk2>
          <a:srgbClr val="330000"/>
        </a:dk2>
        <a:lt2>
          <a:srgbClr val="FFFFFF"/>
        </a:lt2>
        <a:accent1>
          <a:srgbClr val="FF9900"/>
        </a:accent1>
        <a:accent2>
          <a:srgbClr val="9E2A06"/>
        </a:accent2>
        <a:accent3>
          <a:srgbClr val="ADAAAA"/>
        </a:accent3>
        <a:accent4>
          <a:srgbClr val="DADADA"/>
        </a:accent4>
        <a:accent5>
          <a:srgbClr val="FFCAAA"/>
        </a:accent5>
        <a:accent6>
          <a:srgbClr val="8F2505"/>
        </a:accent6>
        <a:hlink>
          <a:srgbClr val="FF3300"/>
        </a:hlink>
        <a:folHlink>
          <a:srgbClr val="7C070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6">
        <a:dk1>
          <a:srgbClr val="336600"/>
        </a:dk1>
        <a:lt1>
          <a:srgbClr val="FFFFFF"/>
        </a:lt1>
        <a:dk2>
          <a:srgbClr val="4A7911"/>
        </a:dk2>
        <a:lt2>
          <a:srgbClr val="FFFFFF"/>
        </a:lt2>
        <a:accent1>
          <a:srgbClr val="666633"/>
        </a:accent1>
        <a:accent2>
          <a:srgbClr val="669900"/>
        </a:accent2>
        <a:accent3>
          <a:srgbClr val="B1BEAA"/>
        </a:accent3>
        <a:accent4>
          <a:srgbClr val="DADADA"/>
        </a:accent4>
        <a:accent5>
          <a:srgbClr val="B8B8AD"/>
        </a:accent5>
        <a:accent6>
          <a:srgbClr val="5C8A00"/>
        </a:accent6>
        <a:hlink>
          <a:srgbClr val="FFCC00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7">
        <a:dk1>
          <a:srgbClr val="000000"/>
        </a:dk1>
        <a:lt1>
          <a:srgbClr val="FFFFFF"/>
        </a:lt1>
        <a:dk2>
          <a:srgbClr val="000000"/>
        </a:dk2>
        <a:lt2>
          <a:srgbClr val="CC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8">
        <a:dk1>
          <a:srgbClr val="003300"/>
        </a:dk1>
        <a:lt1>
          <a:srgbClr val="FFFFFF"/>
        </a:lt1>
        <a:dk2>
          <a:srgbClr val="000000"/>
        </a:dk2>
        <a:lt2>
          <a:srgbClr val="336600"/>
        </a:lt2>
        <a:accent1>
          <a:srgbClr val="CCCC00"/>
        </a:accent1>
        <a:accent2>
          <a:srgbClr val="669900"/>
        </a:accent2>
        <a:accent3>
          <a:srgbClr val="FFFFFF"/>
        </a:accent3>
        <a:accent4>
          <a:srgbClr val="002A00"/>
        </a:accent4>
        <a:accent5>
          <a:srgbClr val="E2E2AA"/>
        </a:accent5>
        <a:accent6>
          <a:srgbClr val="5C8A00"/>
        </a:accent6>
        <a:hlink>
          <a:srgbClr val="3333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9">
        <a:dk1>
          <a:srgbClr val="000000"/>
        </a:dk1>
        <a:lt1>
          <a:srgbClr val="FFFFFF"/>
        </a:lt1>
        <a:dk2>
          <a:srgbClr val="000000"/>
        </a:dk2>
        <a:lt2>
          <a:srgbClr val="440044"/>
        </a:lt2>
        <a:accent1>
          <a:srgbClr val="FFCCCC"/>
        </a:accent1>
        <a:accent2>
          <a:srgbClr val="790571"/>
        </a:accent2>
        <a:accent3>
          <a:srgbClr val="FFFFFF"/>
        </a:accent3>
        <a:accent4>
          <a:srgbClr val="000000"/>
        </a:accent4>
        <a:accent5>
          <a:srgbClr val="FFE2E2"/>
        </a:accent5>
        <a:accent6>
          <a:srgbClr val="6D0466"/>
        </a:accent6>
        <a:hlink>
          <a:srgbClr val="993366"/>
        </a:hlink>
        <a:folHlink>
          <a:srgbClr val="9F839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0">
        <a:dk1>
          <a:srgbClr val="000000"/>
        </a:dk1>
        <a:lt1>
          <a:srgbClr val="FFFFFF"/>
        </a:lt1>
        <a:dk2>
          <a:srgbClr val="000000"/>
        </a:dk2>
        <a:lt2>
          <a:srgbClr val="FF9900"/>
        </a:lt2>
        <a:accent1>
          <a:srgbClr val="FFCC99"/>
        </a:accent1>
        <a:accent2>
          <a:srgbClr val="FBA313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E39310"/>
        </a:accent6>
        <a:hlink>
          <a:srgbClr val="CC3300"/>
        </a:hlink>
        <a:folHlink>
          <a:srgbClr val="FCC6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1">
        <a:dk1>
          <a:srgbClr val="000000"/>
        </a:dk1>
        <a:lt1>
          <a:srgbClr val="FFFFFF"/>
        </a:lt1>
        <a:dk2>
          <a:srgbClr val="000000"/>
        </a:dk2>
        <a:lt2>
          <a:srgbClr val="779F92"/>
        </a:lt2>
        <a:accent1>
          <a:srgbClr val="33CCCC"/>
        </a:accent1>
        <a:accent2>
          <a:srgbClr val="9DC2D7"/>
        </a:accent2>
        <a:accent3>
          <a:srgbClr val="FFFFFF"/>
        </a:accent3>
        <a:accent4>
          <a:srgbClr val="000000"/>
        </a:accent4>
        <a:accent5>
          <a:srgbClr val="ADE2E2"/>
        </a:accent5>
        <a:accent6>
          <a:srgbClr val="8EB0C3"/>
        </a:accent6>
        <a:hlink>
          <a:srgbClr val="006666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2">
        <a:dk1>
          <a:srgbClr val="000000"/>
        </a:dk1>
        <a:lt1>
          <a:srgbClr val="FFFFFF"/>
        </a:lt1>
        <a:dk2>
          <a:srgbClr val="000000"/>
        </a:dk2>
        <a:lt2>
          <a:srgbClr val="00007D"/>
        </a:lt2>
        <a:accent1>
          <a:srgbClr val="9999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CACAFF"/>
        </a:accent5>
        <a:accent6>
          <a:srgbClr val="8A8AB9"/>
        </a:accent6>
        <a:hlink>
          <a:srgbClr val="666699"/>
        </a:hlink>
        <a:folHlink>
          <a:srgbClr val="CCCCE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Pixel</Template>
  <TotalTime>29511</TotalTime>
  <Words>3460</Words>
  <Application>Microsoft Macintosh PowerPoint</Application>
  <PresentationFormat>On-screen Show (4:3)</PresentationFormat>
  <Paragraphs>677</Paragraphs>
  <Slides>68</Slides>
  <Notes>25</Notes>
  <HiddenSlides>0</HiddenSlides>
  <MMClips>0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68</vt:i4>
      </vt:variant>
    </vt:vector>
  </HeadingPairs>
  <TitlesOfParts>
    <vt:vector size="81" baseType="lpstr">
      <vt:lpstr>ＭＳ Ｐゴシック</vt:lpstr>
      <vt:lpstr>Arial</vt:lpstr>
      <vt:lpstr>Bookman Old Style</vt:lpstr>
      <vt:lpstr>Calibri</vt:lpstr>
      <vt:lpstr>Helvetica</vt:lpstr>
      <vt:lpstr>Lucida Grande</vt:lpstr>
      <vt:lpstr>Palatino</vt:lpstr>
      <vt:lpstr>Symbol</vt:lpstr>
      <vt:lpstr>Tahoma</vt:lpstr>
      <vt:lpstr>Times New Roman</vt:lpstr>
      <vt:lpstr>Wingdings</vt:lpstr>
      <vt:lpstr>Pixel</vt:lpstr>
      <vt:lpstr>Photo Editor Photo</vt:lpstr>
      <vt:lpstr>Εισαγωγή στη Φυσική των Επιταχυντών Δρ. Γιάννης ΠΑΠΑΦΙΛΙΠΠΟΥ Τμήμα Δεσμών – Ομάδα Φυσικής Επιταχυντών CERN</vt:lpstr>
      <vt:lpstr>Γιατί επιταχυντές</vt:lpstr>
      <vt:lpstr>Γιατί επιταχυντές</vt:lpstr>
      <vt:lpstr>Οι επιταχυντές στο CERN</vt:lpstr>
      <vt:lpstr>Μονάδες και μεγέθη επιταχυντών</vt:lpstr>
      <vt:lpstr>Μονάδες και μεγέθη επιταχυντών</vt:lpstr>
      <vt:lpstr>Μερικές χρήσιμες εξισώσεις</vt:lpstr>
      <vt:lpstr>Ιστορική Αναδρομή </vt:lpstr>
      <vt:lpstr>Επιταχυντές συνεχούς τάσεως</vt:lpstr>
      <vt:lpstr>Επιταχυντές συνεχούς τάσεως</vt:lpstr>
      <vt:lpstr>Πολλαπλασιαστής τάσης</vt:lpstr>
      <vt:lpstr>Πολλαπλασιαστής τάσης</vt:lpstr>
      <vt:lpstr>Γεννήτρια Van der Graaff (1930)</vt:lpstr>
      <vt:lpstr>Γεννήτρια Van der Graaff (1930)</vt:lpstr>
      <vt:lpstr>Γραμμικοί επιταχυντές (linacs)</vt:lpstr>
      <vt:lpstr>Γραμμικοί επιταχυντές (linacs)</vt:lpstr>
      <vt:lpstr>Εστίαση Φάσης</vt:lpstr>
      <vt:lpstr>Κύκλοτρο</vt:lpstr>
      <vt:lpstr>Κύκλοτρο</vt:lpstr>
      <vt:lpstr>Μίκροτρον</vt:lpstr>
      <vt:lpstr>Βήτατρο</vt:lpstr>
      <vt:lpstr>Ασθενής εστίαση</vt:lpstr>
      <vt:lpstr>Ασθενής εστίαση</vt:lpstr>
      <vt:lpstr>Ισχυρή εστίαση: Αρχή εναλλασσόμενης απόκλισης</vt:lpstr>
      <vt:lpstr>Ισχυρή εστίαση: Αρχή εναλλασσόμενης απόκλισης</vt:lpstr>
      <vt:lpstr>Σύγχροτρο</vt:lpstr>
      <vt:lpstr>Σύγχροτρο</vt:lpstr>
      <vt:lpstr>Σύγχροτρο</vt:lpstr>
      <vt:lpstr>Περίληψη κυκλικών επιταχυντών</vt:lpstr>
      <vt:lpstr>Εξέλιξη της ενεργειας των επιταχυντών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CLIC</vt:lpstr>
      <vt:lpstr>Μελλοντικός Κυκλικός Συγκρουστήρας</vt:lpstr>
      <vt:lpstr>Βασικές αρχές δυναμικής των επιταχυντών</vt:lpstr>
      <vt:lpstr>Εξισώσεις Maxwell</vt:lpstr>
      <vt:lpstr>Δύναμη Lorentz</vt:lpstr>
      <vt:lpstr>Δύναμη Lorentz και επιτάχυνση</vt:lpstr>
      <vt:lpstr>Δύναμη Lorentz και επιτάχυνση</vt:lpstr>
      <vt:lpstr>Δύναμη Lorentz και καθοδήγηση</vt:lpstr>
      <vt:lpstr>Δύναμη Lorentz και καθοδήγηση</vt:lpstr>
      <vt:lpstr>Καθοδήγηση δέσμης</vt:lpstr>
      <vt:lpstr>Καθοδήγηση δέσμης</vt:lpstr>
      <vt:lpstr>Δίπολα</vt:lpstr>
      <vt:lpstr>Δίπολα</vt:lpstr>
      <vt:lpstr>Εστίαση δέσμης</vt:lpstr>
      <vt:lpstr>Εστίαση δέσμης</vt:lpstr>
      <vt:lpstr>Εστίαση δέσμης</vt:lpstr>
      <vt:lpstr>Στοιχεία εστίασης</vt:lpstr>
      <vt:lpstr>Στοιχεία εστίασης</vt:lpstr>
      <vt:lpstr>Στοιχεία εστίασης</vt:lpstr>
      <vt:lpstr>Τετράπολα</vt:lpstr>
      <vt:lpstr>Τετράπολα</vt:lpstr>
      <vt:lpstr>Μαγνητικά «πολύπολα»</vt:lpstr>
      <vt:lpstr>Ανάπτυγμα Μαγνητικών «πολύπολων»</vt:lpstr>
      <vt:lpstr>Ανάπτυγμα Μαγνητικών «πολύπολων»</vt:lpstr>
      <vt:lpstr>«Πολυπολικό» ανάπτυγμα</vt:lpstr>
      <vt:lpstr>«Πολυπολικό» ανάπτυγμα</vt:lpstr>
      <vt:lpstr>PowerPoint Presentation</vt:lpstr>
      <vt:lpstr>PowerPoint Presentation</vt:lpstr>
    </vt:vector>
  </TitlesOfParts>
  <Company>SNS</Company>
  <LinksUpToDate>false</LinksUpToDate>
  <SharedDoc>false</SharedDoc>
  <HyperlinksChanged>false</HyperlinksChanged>
  <AppVersion>16.0012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EXPERIMENTAL FACILITIES OVERVIEW</dc:title>
  <dc:creator>Yannis Papaphilippou</dc:creator>
  <cp:lastModifiedBy>Yannis Papaphilippou</cp:lastModifiedBy>
  <cp:revision>2296</cp:revision>
  <cp:lastPrinted>2018-04-18T06:23:10Z</cp:lastPrinted>
  <dcterms:created xsi:type="dcterms:W3CDTF">2010-08-23T08:06:50Z</dcterms:created>
  <dcterms:modified xsi:type="dcterms:W3CDTF">2018-04-18T11:44:45Z</dcterms:modified>
</cp:coreProperties>
</file>