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6.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14.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17.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notesSlides/notesSlide18.xml" ContentType="application/vnd.openxmlformats-officedocument.presentationml.notesSlide+xml"/>
  <Override PartName="/ppt/tags/tag66.xml" ContentType="application/vnd.openxmlformats-officedocument.presentationml.tags+xml"/>
  <Override PartName="/ppt/tags/tag67.xml" ContentType="application/vnd.openxmlformats-officedocument.presentationml.tags+xml"/>
  <Override PartName="/ppt/notesSlides/notesSlide19.xml" ContentType="application/vnd.openxmlformats-officedocument.presentationml.notesSlide+xml"/>
  <Override PartName="/ppt/tags/tag68.xml" ContentType="application/vnd.openxmlformats-officedocument.presentationml.tags+xml"/>
  <Override PartName="/ppt/notesSlides/notesSlide20.xml" ContentType="application/vnd.openxmlformats-officedocument.presentationml.notesSlide+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notesSlides/notesSlide21.xml" ContentType="application/vnd.openxmlformats-officedocument.presentationml.notesSlide+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notesSlides/notesSlide22.xml" ContentType="application/vnd.openxmlformats-officedocument.presentationml.notesSlide+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notesSlides/notesSlide23.xml" ContentType="application/vnd.openxmlformats-officedocument.presentationml.notesSlide+xml"/>
  <Override PartName="/ppt/tags/tag82.xml" ContentType="application/vnd.openxmlformats-officedocument.presentationml.tags+xml"/>
  <Override PartName="/ppt/tags/tag83.xml" ContentType="application/vnd.openxmlformats-officedocument.presentationml.tags+xml"/>
  <Override PartName="/ppt/notesSlides/notesSlide24.xml" ContentType="application/vnd.openxmlformats-officedocument.presentationml.notesSlide+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notesSlides/notesSlide27.xml" ContentType="application/vnd.openxmlformats-officedocument.presentationml.notesSlide+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notesSlides/notesSlide30.xml" ContentType="application/vnd.openxmlformats-officedocument.presentationml.notesSlide+xml"/>
  <Override PartName="/ppt/tags/tag113.xml" ContentType="application/vnd.openxmlformats-officedocument.presentationml.tags+xml"/>
  <Override PartName="/ppt/notesSlides/notesSlide31.xml" ContentType="application/vnd.openxmlformats-officedocument.presentationml.notesSlide+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notesSlides/notesSlide32.xml" ContentType="application/vnd.openxmlformats-officedocument.presentationml.notesSlide+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1" r:id="rId1"/>
  </p:sldMasterIdLst>
  <p:notesMasterIdLst>
    <p:notesMasterId r:id="rId59"/>
  </p:notesMasterIdLst>
  <p:handoutMasterIdLst>
    <p:handoutMasterId r:id="rId60"/>
  </p:handoutMasterIdLst>
  <p:sldIdLst>
    <p:sldId id="387" r:id="rId2"/>
    <p:sldId id="735" r:id="rId3"/>
    <p:sldId id="719" r:id="rId4"/>
    <p:sldId id="720" r:id="rId5"/>
    <p:sldId id="721" r:id="rId6"/>
    <p:sldId id="722" r:id="rId7"/>
    <p:sldId id="723" r:id="rId8"/>
    <p:sldId id="724" r:id="rId9"/>
    <p:sldId id="725" r:id="rId10"/>
    <p:sldId id="726" r:id="rId11"/>
    <p:sldId id="727" r:id="rId12"/>
    <p:sldId id="728" r:id="rId13"/>
    <p:sldId id="729" r:id="rId14"/>
    <p:sldId id="730" r:id="rId15"/>
    <p:sldId id="731" r:id="rId16"/>
    <p:sldId id="732" r:id="rId17"/>
    <p:sldId id="733" r:id="rId18"/>
    <p:sldId id="734" r:id="rId19"/>
    <p:sldId id="736" r:id="rId20"/>
    <p:sldId id="737" r:id="rId21"/>
    <p:sldId id="738" r:id="rId22"/>
    <p:sldId id="739" r:id="rId23"/>
    <p:sldId id="740" r:id="rId24"/>
    <p:sldId id="741" r:id="rId25"/>
    <p:sldId id="742" r:id="rId26"/>
    <p:sldId id="743" r:id="rId27"/>
    <p:sldId id="744" r:id="rId28"/>
    <p:sldId id="745" r:id="rId29"/>
    <p:sldId id="746" r:id="rId30"/>
    <p:sldId id="623" r:id="rId31"/>
    <p:sldId id="747" r:id="rId32"/>
    <p:sldId id="692" r:id="rId33"/>
    <p:sldId id="693" r:id="rId34"/>
    <p:sldId id="695" r:id="rId35"/>
    <p:sldId id="748" r:id="rId36"/>
    <p:sldId id="611" r:id="rId37"/>
    <p:sldId id="749" r:id="rId38"/>
    <p:sldId id="616" r:id="rId39"/>
    <p:sldId id="617" r:id="rId40"/>
    <p:sldId id="614" r:id="rId41"/>
    <p:sldId id="750" r:id="rId42"/>
    <p:sldId id="618" r:id="rId43"/>
    <p:sldId id="619" r:id="rId44"/>
    <p:sldId id="620" r:id="rId45"/>
    <p:sldId id="613" r:id="rId46"/>
    <p:sldId id="751" r:id="rId47"/>
    <p:sldId id="752" r:id="rId48"/>
    <p:sldId id="753" r:id="rId49"/>
    <p:sldId id="754" r:id="rId50"/>
    <p:sldId id="755" r:id="rId51"/>
    <p:sldId id="756" r:id="rId52"/>
    <p:sldId id="621" r:id="rId53"/>
    <p:sldId id="757" r:id="rId54"/>
    <p:sldId id="622" r:id="rId55"/>
    <p:sldId id="758" r:id="rId56"/>
    <p:sldId id="718" r:id="rId57"/>
    <p:sldId id="612" r:id="rId58"/>
  </p:sldIdLst>
  <p:sldSz cx="9144000" cy="6858000" type="screen4x3"/>
  <p:notesSz cx="6729413" cy="9861550"/>
  <p:custDataLst>
    <p:tags r:id="rId61"/>
  </p:custDataLst>
  <p:defaultTextStyle>
    <a:defPPr>
      <a:defRPr lang="en-US"/>
    </a:defPPr>
    <a:lvl1pPr algn="ctr" rtl="0" fontAlgn="base">
      <a:spcBef>
        <a:spcPct val="20000"/>
      </a:spcBef>
      <a:spcAft>
        <a:spcPct val="0"/>
      </a:spcAft>
      <a:buClr>
        <a:schemeClr val="bg2"/>
      </a:buClr>
      <a:buSzPct val="75000"/>
      <a:buFont typeface="Wingdings" pitchFamily="-112" charset="2"/>
      <a:buChar char="n"/>
      <a:defRPr sz="2400" kern="1200">
        <a:solidFill>
          <a:schemeClr val="tx1"/>
        </a:solidFill>
        <a:latin typeface="Times New Roman" pitchFamily="-112" charset="0"/>
        <a:ea typeface="+mn-ea"/>
        <a:cs typeface="+mn-cs"/>
      </a:defRPr>
    </a:lvl1pPr>
    <a:lvl2pPr marL="457200" algn="ctr" rtl="0" fontAlgn="base">
      <a:spcBef>
        <a:spcPct val="20000"/>
      </a:spcBef>
      <a:spcAft>
        <a:spcPct val="0"/>
      </a:spcAft>
      <a:buClr>
        <a:schemeClr val="bg2"/>
      </a:buClr>
      <a:buSzPct val="75000"/>
      <a:buFont typeface="Wingdings" pitchFamily="-112" charset="2"/>
      <a:buChar char="n"/>
      <a:defRPr sz="2400" kern="1200">
        <a:solidFill>
          <a:schemeClr val="tx1"/>
        </a:solidFill>
        <a:latin typeface="Times New Roman" pitchFamily="-112" charset="0"/>
        <a:ea typeface="+mn-ea"/>
        <a:cs typeface="+mn-cs"/>
      </a:defRPr>
    </a:lvl2pPr>
    <a:lvl3pPr marL="914400" algn="ctr" rtl="0" fontAlgn="base">
      <a:spcBef>
        <a:spcPct val="20000"/>
      </a:spcBef>
      <a:spcAft>
        <a:spcPct val="0"/>
      </a:spcAft>
      <a:buClr>
        <a:schemeClr val="bg2"/>
      </a:buClr>
      <a:buSzPct val="75000"/>
      <a:buFont typeface="Wingdings" pitchFamily="-112" charset="2"/>
      <a:buChar char="n"/>
      <a:defRPr sz="2400" kern="1200">
        <a:solidFill>
          <a:schemeClr val="tx1"/>
        </a:solidFill>
        <a:latin typeface="Times New Roman" pitchFamily="-112" charset="0"/>
        <a:ea typeface="+mn-ea"/>
        <a:cs typeface="+mn-cs"/>
      </a:defRPr>
    </a:lvl3pPr>
    <a:lvl4pPr marL="1371600" algn="ctr" rtl="0" fontAlgn="base">
      <a:spcBef>
        <a:spcPct val="20000"/>
      </a:spcBef>
      <a:spcAft>
        <a:spcPct val="0"/>
      </a:spcAft>
      <a:buClr>
        <a:schemeClr val="bg2"/>
      </a:buClr>
      <a:buSzPct val="75000"/>
      <a:buFont typeface="Wingdings" pitchFamily="-112" charset="2"/>
      <a:buChar char="n"/>
      <a:defRPr sz="2400" kern="1200">
        <a:solidFill>
          <a:schemeClr val="tx1"/>
        </a:solidFill>
        <a:latin typeface="Times New Roman" pitchFamily="-112" charset="0"/>
        <a:ea typeface="+mn-ea"/>
        <a:cs typeface="+mn-cs"/>
      </a:defRPr>
    </a:lvl4pPr>
    <a:lvl5pPr marL="1828800" algn="ctr" rtl="0" fontAlgn="base">
      <a:spcBef>
        <a:spcPct val="20000"/>
      </a:spcBef>
      <a:spcAft>
        <a:spcPct val="0"/>
      </a:spcAft>
      <a:buClr>
        <a:schemeClr val="bg2"/>
      </a:buClr>
      <a:buSzPct val="75000"/>
      <a:buFont typeface="Wingdings" pitchFamily="-112" charset="2"/>
      <a:buChar char="n"/>
      <a:defRPr sz="2400" kern="1200">
        <a:solidFill>
          <a:schemeClr val="tx1"/>
        </a:solidFill>
        <a:latin typeface="Times New Roman" pitchFamily="-112" charset="0"/>
        <a:ea typeface="+mn-ea"/>
        <a:cs typeface="+mn-cs"/>
      </a:defRPr>
    </a:lvl5pPr>
    <a:lvl6pPr marL="2286000" algn="l" defTabSz="457200" rtl="0" eaLnBrk="1" latinLnBrk="0" hangingPunct="1">
      <a:defRPr sz="2400" kern="1200">
        <a:solidFill>
          <a:schemeClr val="tx1"/>
        </a:solidFill>
        <a:latin typeface="Times New Roman" pitchFamily="-112" charset="0"/>
        <a:ea typeface="+mn-ea"/>
        <a:cs typeface="+mn-cs"/>
      </a:defRPr>
    </a:lvl6pPr>
    <a:lvl7pPr marL="2743200" algn="l" defTabSz="457200" rtl="0" eaLnBrk="1" latinLnBrk="0" hangingPunct="1">
      <a:defRPr sz="2400" kern="1200">
        <a:solidFill>
          <a:schemeClr val="tx1"/>
        </a:solidFill>
        <a:latin typeface="Times New Roman" pitchFamily="-112" charset="0"/>
        <a:ea typeface="+mn-ea"/>
        <a:cs typeface="+mn-cs"/>
      </a:defRPr>
    </a:lvl7pPr>
    <a:lvl8pPr marL="3200400" algn="l" defTabSz="457200" rtl="0" eaLnBrk="1" latinLnBrk="0" hangingPunct="1">
      <a:defRPr sz="2400" kern="1200">
        <a:solidFill>
          <a:schemeClr val="tx1"/>
        </a:solidFill>
        <a:latin typeface="Times New Roman" pitchFamily="-112" charset="0"/>
        <a:ea typeface="+mn-ea"/>
        <a:cs typeface="+mn-cs"/>
      </a:defRPr>
    </a:lvl8pPr>
    <a:lvl9pPr marL="3657600" algn="l" defTabSz="457200" rtl="0" eaLnBrk="1" latinLnBrk="0" hangingPunct="1">
      <a:defRPr sz="2400" kern="1200">
        <a:solidFill>
          <a:schemeClr val="tx1"/>
        </a:solidFill>
        <a:latin typeface="Times New Roman" pitchFamily="-112"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05">
          <p15:clr>
            <a:srgbClr val="A4A3A4"/>
          </p15:clr>
        </p15:guide>
        <p15:guide id="2" pos="211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CCFF"/>
    <a:srgbClr val="008000"/>
    <a:srgbClr val="800080"/>
    <a:srgbClr val="66FF33"/>
    <a:srgbClr val="FF00FF"/>
    <a:srgbClr val="0033CC"/>
    <a:srgbClr val="660033"/>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379"/>
    <p:restoredTop sz="91211" autoAdjust="0"/>
  </p:normalViewPr>
  <p:slideViewPr>
    <p:cSldViewPr>
      <p:cViewPr varScale="1">
        <p:scale>
          <a:sx n="134" d="100"/>
          <a:sy n="134" d="100"/>
        </p:scale>
        <p:origin x="1560" y="368"/>
      </p:cViewPr>
      <p:guideLst>
        <p:guide orient="horz" pos="2160"/>
        <p:guide pos="2880"/>
      </p:guideLst>
    </p:cSldViewPr>
  </p:slideViewPr>
  <p:outlineViewPr>
    <p:cViewPr>
      <p:scale>
        <a:sx n="33" d="100"/>
        <a:sy n="33" d="100"/>
      </p:scale>
      <p:origin x="0" y="6056"/>
    </p:cViewPr>
    <p:sldLst>
      <p:sld r:id="rId1" collapse="1"/>
      <p:sld r:id="rId2" collapse="1"/>
      <p:sld r:id="rId3" collapse="1"/>
    </p:sldLst>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0" d="100"/>
          <a:sy n="60" d="100"/>
        </p:scale>
        <p:origin x="-1692" y="-66"/>
      </p:cViewPr>
      <p:guideLst>
        <p:guide orient="horz" pos="3105"/>
        <p:guide pos="2119"/>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tags" Target="tags/tag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handoutMaster" Target="handoutMasters/handoutMaster1.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_rels/viewProps.xml.rels><?xml version="1.0" encoding="UTF-8" standalone="yes"?>
<Relationships xmlns="http://schemas.openxmlformats.org/package/2006/relationships"><Relationship Id="rId3" Type="http://schemas.openxmlformats.org/officeDocument/2006/relationships/slide" Target="slides/slide20.xml"/><Relationship Id="rId2" Type="http://schemas.openxmlformats.org/officeDocument/2006/relationships/slide" Target="slides/slide10.xml"/><Relationship Id="rId1" Type="http://schemas.openxmlformats.org/officeDocument/2006/relationships/slide" Target="slides/slide9.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54.emf"/><Relationship Id="rId2" Type="http://schemas.openxmlformats.org/officeDocument/2006/relationships/image" Target="../media/image53.emf"/><Relationship Id="rId1" Type="http://schemas.openxmlformats.org/officeDocument/2006/relationships/image" Target="../media/image52.emf"/><Relationship Id="rId5" Type="http://schemas.openxmlformats.org/officeDocument/2006/relationships/image" Target="../media/image56.emf"/><Relationship Id="rId4" Type="http://schemas.openxmlformats.org/officeDocument/2006/relationships/image" Target="../media/image55.emf"/></Relationships>
</file>

<file path=ppt/drawings/_rels/vmlDrawing11.vml.rels><?xml version="1.0" encoding="UTF-8" standalone="yes"?>
<Relationships xmlns="http://schemas.openxmlformats.org/package/2006/relationships"><Relationship Id="rId8" Type="http://schemas.openxmlformats.org/officeDocument/2006/relationships/image" Target="../media/image149.wmf"/><Relationship Id="rId3" Type="http://schemas.openxmlformats.org/officeDocument/2006/relationships/image" Target="../media/image144.emf"/><Relationship Id="rId7" Type="http://schemas.openxmlformats.org/officeDocument/2006/relationships/image" Target="../media/image148.emf"/><Relationship Id="rId2" Type="http://schemas.openxmlformats.org/officeDocument/2006/relationships/image" Target="../media/image143.emf"/><Relationship Id="rId1" Type="http://schemas.openxmlformats.org/officeDocument/2006/relationships/image" Target="../media/image142.wmf"/><Relationship Id="rId6" Type="http://schemas.openxmlformats.org/officeDocument/2006/relationships/image" Target="../media/image147.emf"/><Relationship Id="rId11" Type="http://schemas.openxmlformats.org/officeDocument/2006/relationships/image" Target="../media/image152.emf"/><Relationship Id="rId5" Type="http://schemas.openxmlformats.org/officeDocument/2006/relationships/image" Target="../media/image146.emf"/><Relationship Id="rId10" Type="http://schemas.openxmlformats.org/officeDocument/2006/relationships/image" Target="../media/image151.emf"/><Relationship Id="rId4" Type="http://schemas.openxmlformats.org/officeDocument/2006/relationships/image" Target="../media/image145.emf"/><Relationship Id="rId9" Type="http://schemas.openxmlformats.org/officeDocument/2006/relationships/image" Target="../media/image150.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79.e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182.wmf"/><Relationship Id="rId2" Type="http://schemas.openxmlformats.org/officeDocument/2006/relationships/image" Target="../media/image181.emf"/><Relationship Id="rId1" Type="http://schemas.openxmlformats.org/officeDocument/2006/relationships/image" Target="../media/image180.e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184.emf"/><Relationship Id="rId1" Type="http://schemas.openxmlformats.org/officeDocument/2006/relationships/image" Target="../media/image183.e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187.emf"/><Relationship Id="rId2" Type="http://schemas.openxmlformats.org/officeDocument/2006/relationships/image" Target="../media/image186.wmf"/><Relationship Id="rId1" Type="http://schemas.openxmlformats.org/officeDocument/2006/relationships/image" Target="../media/image185.wmf"/><Relationship Id="rId4" Type="http://schemas.openxmlformats.org/officeDocument/2006/relationships/image" Target="../media/image188.e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190.emf"/><Relationship Id="rId1" Type="http://schemas.openxmlformats.org/officeDocument/2006/relationships/image" Target="../media/image189.wmf"/></Relationships>
</file>

<file path=ppt/drawings/_rels/vmlDrawing17.vml.rels><?xml version="1.0" encoding="UTF-8" standalone="yes"?>
<Relationships xmlns="http://schemas.openxmlformats.org/package/2006/relationships"><Relationship Id="rId2" Type="http://schemas.openxmlformats.org/officeDocument/2006/relationships/image" Target="../media/image201.emf"/><Relationship Id="rId1" Type="http://schemas.openxmlformats.org/officeDocument/2006/relationships/image" Target="../media/image200.e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209.emf"/><Relationship Id="rId2" Type="http://schemas.openxmlformats.org/officeDocument/2006/relationships/image" Target="../media/image208.emf"/><Relationship Id="rId1" Type="http://schemas.openxmlformats.org/officeDocument/2006/relationships/image" Target="../media/image207.emf"/></Relationships>
</file>

<file path=ppt/drawings/_rels/vmlDrawing19.vml.rels><?xml version="1.0" encoding="UTF-8" standalone="yes"?>
<Relationships xmlns="http://schemas.openxmlformats.org/package/2006/relationships"><Relationship Id="rId2" Type="http://schemas.openxmlformats.org/officeDocument/2006/relationships/image" Target="../media/image210.wmf"/><Relationship Id="rId1" Type="http://schemas.openxmlformats.org/officeDocument/2006/relationships/image" Target="../media/image189.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image" Target="../media/image6.emf"/><Relationship Id="rId6" Type="http://schemas.openxmlformats.org/officeDocument/2006/relationships/image" Target="../media/image11.emf"/><Relationship Id="rId5" Type="http://schemas.openxmlformats.org/officeDocument/2006/relationships/image" Target="../media/image10.emf"/><Relationship Id="rId4" Type="http://schemas.openxmlformats.org/officeDocument/2006/relationships/image" Target="../media/image9.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image" Target="../media/image13.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8.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image" Target="../media/image42.emf"/><Relationship Id="rId1" Type="http://schemas.openxmlformats.org/officeDocument/2006/relationships/image" Target="../media/image41.emf"/><Relationship Id="rId4" Type="http://schemas.openxmlformats.org/officeDocument/2006/relationships/image" Target="../media/image44.e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image" Target="../media/image46.emf"/><Relationship Id="rId1" Type="http://schemas.openxmlformats.org/officeDocument/2006/relationships/image" Target="../media/image45.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48.e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51.emf"/><Relationship Id="rId1" Type="http://schemas.openxmlformats.org/officeDocument/2006/relationships/image" Target="../media/image5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14650" cy="492125"/>
          </a:xfrm>
          <a:prstGeom prst="rect">
            <a:avLst/>
          </a:prstGeom>
          <a:noFill/>
          <a:ln w="9525">
            <a:noFill/>
            <a:miter lim="800000"/>
            <a:headEnd/>
            <a:tailEnd/>
          </a:ln>
          <a:effectLst/>
        </p:spPr>
        <p:txBody>
          <a:bodyPr vert="horz" wrap="square" lIns="92862" tIns="46432" rIns="92862" bIns="46432" numCol="1" anchor="t" anchorCtr="0" compatLnSpc="1">
            <a:prstTxWarp prst="textNoShape">
              <a:avLst/>
            </a:prstTxWarp>
          </a:bodyPr>
          <a:lstStyle>
            <a:lvl1pPr algn="l" defTabSz="927100">
              <a:spcBef>
                <a:spcPct val="0"/>
              </a:spcBef>
              <a:buClrTx/>
              <a:buSzTx/>
              <a:buFontTx/>
              <a:buNone/>
              <a:defRPr sz="1200">
                <a:latin typeface="Helvetica" pitchFamily="-112" charset="0"/>
              </a:defRPr>
            </a:lvl1pPr>
          </a:lstStyle>
          <a:p>
            <a:pPr>
              <a:defRPr/>
            </a:pPr>
            <a:endParaRPr lang="en-US"/>
          </a:p>
        </p:txBody>
      </p:sp>
      <p:sp>
        <p:nvSpPr>
          <p:cNvPr id="8195" name="Rectangle 3"/>
          <p:cNvSpPr>
            <a:spLocks noGrp="1" noChangeArrowheads="1"/>
          </p:cNvSpPr>
          <p:nvPr>
            <p:ph type="dt" sz="quarter" idx="1"/>
          </p:nvPr>
        </p:nvSpPr>
        <p:spPr bwMode="auto">
          <a:xfrm>
            <a:off x="3814763" y="0"/>
            <a:ext cx="2914650" cy="492125"/>
          </a:xfrm>
          <a:prstGeom prst="rect">
            <a:avLst/>
          </a:prstGeom>
          <a:noFill/>
          <a:ln w="9525">
            <a:noFill/>
            <a:miter lim="800000"/>
            <a:headEnd/>
            <a:tailEnd/>
          </a:ln>
          <a:effectLst/>
        </p:spPr>
        <p:txBody>
          <a:bodyPr vert="horz" wrap="square" lIns="92862" tIns="46432" rIns="92862" bIns="46432" numCol="1" anchor="t" anchorCtr="0" compatLnSpc="1">
            <a:prstTxWarp prst="textNoShape">
              <a:avLst/>
            </a:prstTxWarp>
          </a:bodyPr>
          <a:lstStyle>
            <a:lvl1pPr algn="r" defTabSz="927100">
              <a:spcBef>
                <a:spcPct val="0"/>
              </a:spcBef>
              <a:buClrTx/>
              <a:buSzTx/>
              <a:buFontTx/>
              <a:buNone/>
              <a:defRPr sz="1200">
                <a:latin typeface="Helvetica" pitchFamily="-112" charset="0"/>
              </a:defRPr>
            </a:lvl1pPr>
          </a:lstStyle>
          <a:p>
            <a:pPr>
              <a:defRPr/>
            </a:pPr>
            <a:endParaRPr lang="en-US"/>
          </a:p>
        </p:txBody>
      </p:sp>
      <p:sp>
        <p:nvSpPr>
          <p:cNvPr id="8196" name="Rectangle 4"/>
          <p:cNvSpPr>
            <a:spLocks noGrp="1" noChangeArrowheads="1"/>
          </p:cNvSpPr>
          <p:nvPr>
            <p:ph type="ftr" sz="quarter" idx="2"/>
          </p:nvPr>
        </p:nvSpPr>
        <p:spPr bwMode="auto">
          <a:xfrm>
            <a:off x="0" y="9369425"/>
            <a:ext cx="2914650" cy="492125"/>
          </a:xfrm>
          <a:prstGeom prst="rect">
            <a:avLst/>
          </a:prstGeom>
          <a:noFill/>
          <a:ln w="9525">
            <a:noFill/>
            <a:miter lim="800000"/>
            <a:headEnd/>
            <a:tailEnd/>
          </a:ln>
          <a:effectLst/>
        </p:spPr>
        <p:txBody>
          <a:bodyPr vert="horz" wrap="square" lIns="92862" tIns="46432" rIns="92862" bIns="46432" numCol="1" anchor="b" anchorCtr="0" compatLnSpc="1">
            <a:prstTxWarp prst="textNoShape">
              <a:avLst/>
            </a:prstTxWarp>
          </a:bodyPr>
          <a:lstStyle>
            <a:lvl1pPr algn="l" defTabSz="927100">
              <a:spcBef>
                <a:spcPct val="0"/>
              </a:spcBef>
              <a:buClrTx/>
              <a:buSzTx/>
              <a:buFontTx/>
              <a:buNone/>
              <a:defRPr sz="1200">
                <a:latin typeface="Helvetica" pitchFamily="-112" charset="0"/>
              </a:defRPr>
            </a:lvl1pPr>
          </a:lstStyle>
          <a:p>
            <a:pPr>
              <a:defRPr/>
            </a:pPr>
            <a:endParaRPr lang="en-US"/>
          </a:p>
        </p:txBody>
      </p:sp>
      <p:sp>
        <p:nvSpPr>
          <p:cNvPr id="8197" name="Rectangle 5"/>
          <p:cNvSpPr>
            <a:spLocks noGrp="1" noChangeArrowheads="1"/>
          </p:cNvSpPr>
          <p:nvPr>
            <p:ph type="sldNum" sz="quarter" idx="3"/>
          </p:nvPr>
        </p:nvSpPr>
        <p:spPr bwMode="auto">
          <a:xfrm>
            <a:off x="3814763" y="9369425"/>
            <a:ext cx="2914650" cy="492125"/>
          </a:xfrm>
          <a:prstGeom prst="rect">
            <a:avLst/>
          </a:prstGeom>
          <a:noFill/>
          <a:ln w="9525">
            <a:noFill/>
            <a:miter lim="800000"/>
            <a:headEnd/>
            <a:tailEnd/>
          </a:ln>
          <a:effectLst/>
        </p:spPr>
        <p:txBody>
          <a:bodyPr vert="horz" wrap="square" lIns="92862" tIns="46432" rIns="92862" bIns="46432" numCol="1" anchor="b" anchorCtr="0" compatLnSpc="1">
            <a:prstTxWarp prst="textNoShape">
              <a:avLst/>
            </a:prstTxWarp>
          </a:bodyPr>
          <a:lstStyle>
            <a:lvl1pPr algn="r" defTabSz="927100">
              <a:spcBef>
                <a:spcPct val="0"/>
              </a:spcBef>
              <a:buClrTx/>
              <a:buSzTx/>
              <a:buFontTx/>
              <a:buNone/>
              <a:defRPr sz="1200">
                <a:latin typeface="Helvetica" pitchFamily="-112" charset="0"/>
              </a:defRPr>
            </a:lvl1pPr>
          </a:lstStyle>
          <a:p>
            <a:pPr>
              <a:defRPr/>
            </a:pPr>
            <a:fld id="{3C8991AD-F050-B049-AA48-3DF16382D9E6}" type="slidenum">
              <a:rPr lang="en-US"/>
              <a:pPr>
                <a:defRPr/>
              </a:pPr>
              <a:t>‹#›</a:t>
            </a:fld>
            <a:endParaRPr lang="en-US"/>
          </a:p>
        </p:txBody>
      </p:sp>
    </p:spTree>
    <p:extLst>
      <p:ext uri="{BB962C8B-B14F-4D97-AF65-F5344CB8AC3E}">
        <p14:creationId xmlns:p14="http://schemas.microsoft.com/office/powerpoint/2010/main" val="35934329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bwMode="auto">
          <a:xfrm>
            <a:off x="0" y="0"/>
            <a:ext cx="2932113" cy="485775"/>
          </a:xfrm>
          <a:prstGeom prst="rect">
            <a:avLst/>
          </a:prstGeom>
          <a:noFill/>
          <a:ln w="9525">
            <a:noFill/>
            <a:miter lim="800000"/>
            <a:headEnd/>
            <a:tailEnd/>
          </a:ln>
          <a:effectLst/>
        </p:spPr>
        <p:txBody>
          <a:bodyPr vert="horz" wrap="square" lIns="91331" tIns="45665" rIns="91331" bIns="45665" numCol="1" anchor="t" anchorCtr="0" compatLnSpc="1">
            <a:prstTxWarp prst="textNoShape">
              <a:avLst/>
            </a:prstTxWarp>
          </a:bodyPr>
          <a:lstStyle>
            <a:lvl1pPr algn="l" defTabSz="912813">
              <a:spcBef>
                <a:spcPct val="0"/>
              </a:spcBef>
              <a:buClrTx/>
              <a:buSzTx/>
              <a:buFontTx/>
              <a:buNone/>
              <a:defRPr sz="1200">
                <a:latin typeface="Helvetica" pitchFamily="-112" charset="0"/>
              </a:defRPr>
            </a:lvl1pPr>
          </a:lstStyle>
          <a:p>
            <a:pPr>
              <a:defRPr/>
            </a:pPr>
            <a:endParaRPr lang="en-US"/>
          </a:p>
        </p:txBody>
      </p:sp>
      <p:sp>
        <p:nvSpPr>
          <p:cNvPr id="23555" name="Rectangle 3"/>
          <p:cNvSpPr>
            <a:spLocks noGrp="1" noChangeArrowheads="1"/>
          </p:cNvSpPr>
          <p:nvPr>
            <p:ph type="dt" idx="1"/>
          </p:nvPr>
        </p:nvSpPr>
        <p:spPr bwMode="auto">
          <a:xfrm>
            <a:off x="3813175" y="0"/>
            <a:ext cx="2932113" cy="485775"/>
          </a:xfrm>
          <a:prstGeom prst="rect">
            <a:avLst/>
          </a:prstGeom>
          <a:noFill/>
          <a:ln w="9525">
            <a:noFill/>
            <a:miter lim="800000"/>
            <a:headEnd/>
            <a:tailEnd/>
          </a:ln>
          <a:effectLst/>
        </p:spPr>
        <p:txBody>
          <a:bodyPr vert="horz" wrap="square" lIns="91331" tIns="45665" rIns="91331" bIns="45665" numCol="1" anchor="t" anchorCtr="0" compatLnSpc="1">
            <a:prstTxWarp prst="textNoShape">
              <a:avLst/>
            </a:prstTxWarp>
          </a:bodyPr>
          <a:lstStyle>
            <a:lvl1pPr algn="r" defTabSz="912813">
              <a:spcBef>
                <a:spcPct val="0"/>
              </a:spcBef>
              <a:buClrTx/>
              <a:buSzTx/>
              <a:buFontTx/>
              <a:buNone/>
              <a:defRPr sz="1200">
                <a:latin typeface="Helvetica" pitchFamily="-112" charset="0"/>
              </a:defRPr>
            </a:lvl1pPr>
          </a:lstStyle>
          <a:p>
            <a:pPr>
              <a:defRPr/>
            </a:pPr>
            <a:endParaRPr lang="en-US"/>
          </a:p>
        </p:txBody>
      </p:sp>
      <p:sp>
        <p:nvSpPr>
          <p:cNvPr id="18436" name="Rectangle 4"/>
          <p:cNvSpPr>
            <a:spLocks noGrp="1" noRot="1" noChangeAspect="1" noChangeArrowheads="1" noTextEdit="1"/>
          </p:cNvSpPr>
          <p:nvPr>
            <p:ph type="sldImg" idx="2"/>
          </p:nvPr>
        </p:nvSpPr>
        <p:spPr bwMode="auto">
          <a:xfrm>
            <a:off x="890588" y="727075"/>
            <a:ext cx="4967287" cy="3725863"/>
          </a:xfrm>
          <a:prstGeom prst="rect">
            <a:avLst/>
          </a:prstGeom>
          <a:noFill/>
          <a:ln w="9525">
            <a:solidFill>
              <a:srgbClr val="000000"/>
            </a:solidFill>
            <a:miter lim="800000"/>
            <a:headEnd/>
            <a:tailEnd/>
          </a:ln>
        </p:spPr>
      </p:sp>
      <p:sp>
        <p:nvSpPr>
          <p:cNvPr id="23557" name="Rectangle 5"/>
          <p:cNvSpPr>
            <a:spLocks noGrp="1" noChangeArrowheads="1"/>
          </p:cNvSpPr>
          <p:nvPr>
            <p:ph type="body" sz="quarter" idx="3"/>
          </p:nvPr>
        </p:nvSpPr>
        <p:spPr bwMode="auto">
          <a:xfrm>
            <a:off x="879475" y="4695825"/>
            <a:ext cx="4986338" cy="4456113"/>
          </a:xfrm>
          <a:prstGeom prst="rect">
            <a:avLst/>
          </a:prstGeom>
          <a:noFill/>
          <a:ln w="9525">
            <a:noFill/>
            <a:miter lim="800000"/>
            <a:headEnd/>
            <a:tailEnd/>
          </a:ln>
          <a:effectLst/>
        </p:spPr>
        <p:txBody>
          <a:bodyPr vert="horz" wrap="square" lIns="91331" tIns="45665" rIns="91331" bIns="4566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3558" name="Rectangle 6"/>
          <p:cNvSpPr>
            <a:spLocks noGrp="1" noChangeArrowheads="1"/>
          </p:cNvSpPr>
          <p:nvPr>
            <p:ph type="ftr" sz="quarter" idx="4"/>
          </p:nvPr>
        </p:nvSpPr>
        <p:spPr bwMode="auto">
          <a:xfrm>
            <a:off x="0" y="9394825"/>
            <a:ext cx="2932113" cy="485775"/>
          </a:xfrm>
          <a:prstGeom prst="rect">
            <a:avLst/>
          </a:prstGeom>
          <a:noFill/>
          <a:ln w="9525">
            <a:noFill/>
            <a:miter lim="800000"/>
            <a:headEnd/>
            <a:tailEnd/>
          </a:ln>
          <a:effectLst/>
        </p:spPr>
        <p:txBody>
          <a:bodyPr vert="horz" wrap="square" lIns="91331" tIns="45665" rIns="91331" bIns="45665" numCol="1" anchor="b" anchorCtr="0" compatLnSpc="1">
            <a:prstTxWarp prst="textNoShape">
              <a:avLst/>
            </a:prstTxWarp>
          </a:bodyPr>
          <a:lstStyle>
            <a:lvl1pPr algn="l" defTabSz="912813">
              <a:spcBef>
                <a:spcPct val="0"/>
              </a:spcBef>
              <a:buClrTx/>
              <a:buSzTx/>
              <a:buFontTx/>
              <a:buNone/>
              <a:defRPr sz="1200">
                <a:latin typeface="Helvetica" pitchFamily="-112" charset="0"/>
              </a:defRPr>
            </a:lvl1pPr>
          </a:lstStyle>
          <a:p>
            <a:pPr>
              <a:defRPr/>
            </a:pPr>
            <a:endParaRPr lang="en-US"/>
          </a:p>
        </p:txBody>
      </p:sp>
      <p:sp>
        <p:nvSpPr>
          <p:cNvPr id="23559" name="Rectangle 7"/>
          <p:cNvSpPr>
            <a:spLocks noGrp="1" noChangeArrowheads="1"/>
          </p:cNvSpPr>
          <p:nvPr>
            <p:ph type="sldNum" sz="quarter" idx="5"/>
          </p:nvPr>
        </p:nvSpPr>
        <p:spPr bwMode="auto">
          <a:xfrm>
            <a:off x="3813175" y="9394825"/>
            <a:ext cx="2932113" cy="485775"/>
          </a:xfrm>
          <a:prstGeom prst="rect">
            <a:avLst/>
          </a:prstGeom>
          <a:noFill/>
          <a:ln w="9525">
            <a:noFill/>
            <a:miter lim="800000"/>
            <a:headEnd/>
            <a:tailEnd/>
          </a:ln>
          <a:effectLst/>
        </p:spPr>
        <p:txBody>
          <a:bodyPr vert="horz" wrap="square" lIns="91331" tIns="45665" rIns="91331" bIns="45665" numCol="1" anchor="b" anchorCtr="0" compatLnSpc="1">
            <a:prstTxWarp prst="textNoShape">
              <a:avLst/>
            </a:prstTxWarp>
          </a:bodyPr>
          <a:lstStyle>
            <a:lvl1pPr algn="r" defTabSz="912813">
              <a:spcBef>
                <a:spcPct val="0"/>
              </a:spcBef>
              <a:buClrTx/>
              <a:buSzTx/>
              <a:buFontTx/>
              <a:buNone/>
              <a:defRPr sz="1200">
                <a:latin typeface="Helvetica" pitchFamily="-112" charset="0"/>
              </a:defRPr>
            </a:lvl1pPr>
          </a:lstStyle>
          <a:p>
            <a:pPr>
              <a:defRPr/>
            </a:pPr>
            <a:fld id="{DD1D1FB9-8418-4448-AFAD-82EB960D6FF6}" type="slidenum">
              <a:rPr lang="en-US"/>
              <a:pPr>
                <a:defRPr/>
              </a:pPr>
              <a:t>‹#›</a:t>
            </a:fld>
            <a:endParaRPr lang="en-US"/>
          </a:p>
        </p:txBody>
      </p:sp>
    </p:spTree>
    <p:extLst>
      <p:ext uri="{BB962C8B-B14F-4D97-AF65-F5344CB8AC3E}">
        <p14:creationId xmlns:p14="http://schemas.microsoft.com/office/powerpoint/2010/main" val="412130715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12" charset="0"/>
        <a:ea typeface="ＭＳ Ｐゴシック" pitchFamily="-112" charset="-128"/>
        <a:cs typeface="ＭＳ Ｐゴシック" pitchFamily="-112" charset="-128"/>
      </a:defRPr>
    </a:lvl1pPr>
    <a:lvl2pPr marL="457200" algn="l" rtl="0" eaLnBrk="0" fontAlgn="base" hangingPunct="0">
      <a:spcBef>
        <a:spcPct val="30000"/>
      </a:spcBef>
      <a:spcAft>
        <a:spcPct val="0"/>
      </a:spcAft>
      <a:defRPr sz="1200" kern="1200">
        <a:solidFill>
          <a:schemeClr val="tx1"/>
        </a:solidFill>
        <a:latin typeface="Times New Roman" pitchFamily="-112" charset="0"/>
        <a:ea typeface="ＭＳ Ｐゴシック" pitchFamily="-112"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12" charset="0"/>
        <a:ea typeface="ＭＳ Ｐゴシック" pitchFamily="-112"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12" charset="0"/>
        <a:ea typeface="ＭＳ Ｐゴシック" pitchFamily="-112"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12" charset="0"/>
        <a:ea typeface="ＭＳ Ｐゴシック" pitchFamily="-112"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DD42B80-6290-6649-B3C8-61621235BAD5}" type="slidenum">
              <a:rPr lang="en-US"/>
              <a:pPr/>
              <a:t>2</a:t>
            </a:fld>
            <a:endParaRPr lang="en-US"/>
          </a:p>
        </p:txBody>
      </p:sp>
      <p:sp>
        <p:nvSpPr>
          <p:cNvPr id="549890"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54989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6608930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02C1C92-9352-3A43-9BB2-977F339CA5F2}" type="slidenum">
              <a:rPr lang="en-US"/>
              <a:pPr/>
              <a:t>11</a:t>
            </a:fld>
            <a:endParaRPr lang="en-US"/>
          </a:p>
        </p:txBody>
      </p:sp>
      <p:sp>
        <p:nvSpPr>
          <p:cNvPr id="870402"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8704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5647908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6238F93-28E9-FB43-8D36-BF7A86E01730}" type="slidenum">
              <a:rPr lang="en-US"/>
              <a:pPr/>
              <a:t>12</a:t>
            </a:fld>
            <a:endParaRPr lang="en-US"/>
          </a:p>
        </p:txBody>
      </p:sp>
      <p:sp>
        <p:nvSpPr>
          <p:cNvPr id="871426"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87142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8828665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47407E2-27A4-AC47-9BF3-F343A52DDAD3}" type="slidenum">
              <a:rPr lang="en-US"/>
              <a:pPr/>
              <a:t>13</a:t>
            </a:fld>
            <a:endParaRPr lang="en-US"/>
          </a:p>
        </p:txBody>
      </p:sp>
      <p:sp>
        <p:nvSpPr>
          <p:cNvPr id="872450"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87245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9309716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618808A-519C-194E-8D76-EF375EA86BCA}" type="slidenum">
              <a:rPr lang="en-US"/>
              <a:pPr/>
              <a:t>14</a:t>
            </a:fld>
            <a:endParaRPr lang="en-US"/>
          </a:p>
        </p:txBody>
      </p:sp>
      <p:sp>
        <p:nvSpPr>
          <p:cNvPr id="873474"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87347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6132872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EDB5FC6-2D4F-E347-AB94-779A806D5D62}" type="slidenum">
              <a:rPr lang="en-US"/>
              <a:pPr/>
              <a:t>15</a:t>
            </a:fld>
            <a:endParaRPr lang="en-US"/>
          </a:p>
        </p:txBody>
      </p:sp>
      <p:sp>
        <p:nvSpPr>
          <p:cNvPr id="874498"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87449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9446815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A039878-F316-9D4A-883B-C9FA6EA7129D}" type="slidenum">
              <a:rPr lang="en-US"/>
              <a:pPr/>
              <a:t>16</a:t>
            </a:fld>
            <a:endParaRPr lang="en-US"/>
          </a:p>
        </p:txBody>
      </p:sp>
      <p:sp>
        <p:nvSpPr>
          <p:cNvPr id="875522"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87552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1068553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0013055-8AD4-DC48-8296-B6B3F7EC671A}" type="slidenum">
              <a:rPr lang="en-US"/>
              <a:pPr/>
              <a:t>17</a:t>
            </a:fld>
            <a:endParaRPr lang="en-US"/>
          </a:p>
        </p:txBody>
      </p:sp>
      <p:sp>
        <p:nvSpPr>
          <p:cNvPr id="876546"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87654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9328415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CC81292-6C31-0448-81C5-938D7F1D9AC2}" type="slidenum">
              <a:rPr lang="en-US"/>
              <a:pPr/>
              <a:t>18</a:t>
            </a:fld>
            <a:endParaRPr lang="en-US"/>
          </a:p>
        </p:txBody>
      </p:sp>
      <p:sp>
        <p:nvSpPr>
          <p:cNvPr id="877570"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87757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7256830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B144FCBA-0683-004A-B283-110D79087E62}" type="slidenum">
              <a:rPr lang="en-US"/>
              <a:pPr/>
              <a:t>32</a:t>
            </a:fld>
            <a:endParaRPr lang="en-US"/>
          </a:p>
        </p:txBody>
      </p:sp>
      <p:sp>
        <p:nvSpPr>
          <p:cNvPr id="811010" name="Rectangle 2"/>
          <p:cNvSpPr>
            <a:spLocks noGrp="1" noRot="1" noChangeAspect="1" noChangeArrowheads="1"/>
          </p:cNvSpPr>
          <p:nvPr>
            <p:ph type="sldImg"/>
          </p:nvPr>
        </p:nvSpPr>
        <p:spPr bwMode="auto">
          <a:xfrm>
            <a:off x="890588" y="727075"/>
            <a:ext cx="4967287" cy="3725863"/>
          </a:xfrm>
          <a:prstGeom prst="rect">
            <a:avLst/>
          </a:prstGeom>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sp>
      <p:sp>
        <p:nvSpPr>
          <p:cNvPr id="811011" name="Rectangle 3"/>
          <p:cNvSpPr>
            <a:spLocks noGrp="1" noChangeArrowheads="1"/>
          </p:cNvSpPr>
          <p:nvPr>
            <p:ph type="body" idx="1"/>
          </p:nvPr>
        </p:nvSpPr>
        <p:spPr bwMode="auto">
          <a:xfrm>
            <a:off x="879475" y="4695825"/>
            <a:ext cx="4986338" cy="4456113"/>
          </a:xfrm>
          <a:prstGeom prst="rect">
            <a:avLst/>
          </a:prstGeom>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txBody>
          <a:bodyPr/>
          <a:lstStyle/>
          <a:p>
            <a:endParaRPr lang="en-US"/>
          </a:p>
        </p:txBody>
      </p:sp>
    </p:spTree>
    <p:extLst>
      <p:ext uri="{BB962C8B-B14F-4D97-AF65-F5344CB8AC3E}">
        <p14:creationId xmlns:p14="http://schemas.microsoft.com/office/powerpoint/2010/main" val="24139460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2592BB8A-7095-754A-9AEF-573D9519609A}" type="slidenum">
              <a:rPr lang="en-US"/>
              <a:pPr/>
              <a:t>34</a:t>
            </a:fld>
            <a:endParaRPr lang="en-US"/>
          </a:p>
        </p:txBody>
      </p:sp>
      <p:sp>
        <p:nvSpPr>
          <p:cNvPr id="813058" name="Rectangle 2"/>
          <p:cNvSpPr>
            <a:spLocks noGrp="1" noRot="1" noChangeAspect="1" noChangeArrowheads="1"/>
          </p:cNvSpPr>
          <p:nvPr>
            <p:ph type="sldImg"/>
          </p:nvPr>
        </p:nvSpPr>
        <p:spPr bwMode="auto">
          <a:xfrm>
            <a:off x="890588" y="727075"/>
            <a:ext cx="4967287" cy="3725863"/>
          </a:xfrm>
          <a:prstGeom prst="rect">
            <a:avLst/>
          </a:prstGeom>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sp>
      <p:sp>
        <p:nvSpPr>
          <p:cNvPr id="813059" name="Rectangle 3"/>
          <p:cNvSpPr>
            <a:spLocks noGrp="1" noChangeArrowheads="1"/>
          </p:cNvSpPr>
          <p:nvPr>
            <p:ph type="body" idx="1"/>
          </p:nvPr>
        </p:nvSpPr>
        <p:spPr bwMode="auto">
          <a:xfrm>
            <a:off x="879475" y="4695825"/>
            <a:ext cx="4986338" cy="4456113"/>
          </a:xfrm>
          <a:prstGeom prst="rect">
            <a:avLst/>
          </a:prstGeom>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txBody>
          <a:bodyPr/>
          <a:lstStyle/>
          <a:p>
            <a:endParaRPr lang="en-US"/>
          </a:p>
        </p:txBody>
      </p:sp>
    </p:spTree>
    <p:extLst>
      <p:ext uri="{BB962C8B-B14F-4D97-AF65-F5344CB8AC3E}">
        <p14:creationId xmlns:p14="http://schemas.microsoft.com/office/powerpoint/2010/main" val="9138596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FB4390F-18BD-2848-AF2E-A8B0130B2AAD}" type="slidenum">
              <a:rPr lang="en-US"/>
              <a:pPr/>
              <a:t>3</a:t>
            </a:fld>
            <a:endParaRPr lang="en-US"/>
          </a:p>
        </p:txBody>
      </p:sp>
      <p:sp>
        <p:nvSpPr>
          <p:cNvPr id="857090"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85709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811945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47AF91F-0B1D-7348-91D0-7D01695D2024}" type="slidenum">
              <a:rPr lang="en-US"/>
              <a:pPr/>
              <a:t>36</a:t>
            </a:fld>
            <a:endParaRPr lang="en-US"/>
          </a:p>
        </p:txBody>
      </p:sp>
      <p:sp>
        <p:nvSpPr>
          <p:cNvPr id="806914"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806915"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5739047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47AF91F-0B1D-7348-91D0-7D01695D2024}" type="slidenum">
              <a:rPr lang="en-US"/>
              <a:pPr/>
              <a:t>37</a:t>
            </a:fld>
            <a:endParaRPr lang="en-US"/>
          </a:p>
        </p:txBody>
      </p:sp>
      <p:sp>
        <p:nvSpPr>
          <p:cNvPr id="806914"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80691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6743098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8AA866D-393E-AC4A-8BE3-05A6BD45DD04}" type="slidenum">
              <a:rPr lang="en-US"/>
              <a:pPr/>
              <a:t>38</a:t>
            </a:fld>
            <a:endParaRPr lang="en-US"/>
          </a:p>
        </p:txBody>
      </p:sp>
      <p:sp>
        <p:nvSpPr>
          <p:cNvPr id="837634" name="Rectangle 2"/>
          <p:cNvSpPr>
            <a:spLocks noGrp="1" noRot="1" noChangeAspect="1" noChangeArrowheads="1"/>
          </p:cNvSpPr>
          <p:nvPr>
            <p:ph type="sldImg"/>
          </p:nvPr>
        </p:nvSpPr>
        <p:spPr bwMode="auto">
          <a:xfrm>
            <a:off x="890588" y="727075"/>
            <a:ext cx="4967287" cy="3725863"/>
          </a:xfrm>
          <a:prstGeom prst="rect">
            <a:avLst/>
          </a:prstGeom>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sp>
      <p:sp>
        <p:nvSpPr>
          <p:cNvPr id="837635" name="Rectangle 3"/>
          <p:cNvSpPr>
            <a:spLocks noGrp="1" noChangeArrowheads="1"/>
          </p:cNvSpPr>
          <p:nvPr>
            <p:ph type="body" idx="1"/>
          </p:nvPr>
        </p:nvSpPr>
        <p:spPr bwMode="auto">
          <a:xfrm>
            <a:off x="879475" y="4695825"/>
            <a:ext cx="4986338" cy="4456113"/>
          </a:xfrm>
          <a:prstGeom prst="rect">
            <a:avLst/>
          </a:prstGeom>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txBody>
          <a:bodyPr/>
          <a:lstStyle/>
          <a:p>
            <a:endParaRPr lang="en-US"/>
          </a:p>
        </p:txBody>
      </p:sp>
    </p:spTree>
    <p:extLst>
      <p:ext uri="{BB962C8B-B14F-4D97-AF65-F5344CB8AC3E}">
        <p14:creationId xmlns:p14="http://schemas.microsoft.com/office/powerpoint/2010/main" val="41163307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893961B-C069-6447-93D7-F9C53243302F}" type="slidenum">
              <a:rPr lang="en-US"/>
              <a:pPr/>
              <a:t>39</a:t>
            </a:fld>
            <a:endParaRPr lang="en-US"/>
          </a:p>
        </p:txBody>
      </p:sp>
      <p:sp>
        <p:nvSpPr>
          <p:cNvPr id="839682" name="Rectangle 2"/>
          <p:cNvSpPr>
            <a:spLocks noGrp="1" noRot="1" noChangeAspect="1" noChangeArrowheads="1"/>
          </p:cNvSpPr>
          <p:nvPr>
            <p:ph type="sldImg"/>
          </p:nvPr>
        </p:nvSpPr>
        <p:spPr bwMode="auto">
          <a:xfrm>
            <a:off x="890588" y="727075"/>
            <a:ext cx="4967287" cy="3725863"/>
          </a:xfrm>
          <a:prstGeom prst="rect">
            <a:avLst/>
          </a:prstGeom>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sp>
      <p:sp>
        <p:nvSpPr>
          <p:cNvPr id="839683" name="Rectangle 3"/>
          <p:cNvSpPr>
            <a:spLocks noGrp="1" noChangeArrowheads="1"/>
          </p:cNvSpPr>
          <p:nvPr>
            <p:ph type="body" idx="1"/>
          </p:nvPr>
        </p:nvSpPr>
        <p:spPr bwMode="auto">
          <a:xfrm>
            <a:off x="879475" y="4695825"/>
            <a:ext cx="4986338" cy="4456113"/>
          </a:xfrm>
          <a:prstGeom prst="rect">
            <a:avLst/>
          </a:prstGeom>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txBody>
          <a:bodyPr/>
          <a:lstStyle/>
          <a:p>
            <a:endParaRPr lang="en-US"/>
          </a:p>
        </p:txBody>
      </p:sp>
    </p:spTree>
    <p:extLst>
      <p:ext uri="{BB962C8B-B14F-4D97-AF65-F5344CB8AC3E}">
        <p14:creationId xmlns:p14="http://schemas.microsoft.com/office/powerpoint/2010/main" val="41732289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FA2783F-0094-3C4D-A946-BF0B2DA27B06}" type="slidenum">
              <a:rPr lang="en-US"/>
              <a:pPr/>
              <a:t>40</a:t>
            </a:fld>
            <a:endParaRPr lang="en-US"/>
          </a:p>
        </p:txBody>
      </p:sp>
      <p:sp>
        <p:nvSpPr>
          <p:cNvPr id="833538" name="Rectangle 2"/>
          <p:cNvSpPr>
            <a:spLocks noGrp="1" noRot="1" noChangeAspect="1" noChangeArrowheads="1"/>
          </p:cNvSpPr>
          <p:nvPr>
            <p:ph type="sldImg"/>
          </p:nvPr>
        </p:nvSpPr>
        <p:spPr bwMode="auto">
          <a:xfrm>
            <a:off x="890588" y="727075"/>
            <a:ext cx="4967287" cy="3725863"/>
          </a:xfrm>
          <a:prstGeom prst="rect">
            <a:avLst/>
          </a:prstGeom>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sp>
      <p:sp>
        <p:nvSpPr>
          <p:cNvPr id="833539" name="Rectangle 3"/>
          <p:cNvSpPr>
            <a:spLocks noGrp="1" noChangeArrowheads="1"/>
          </p:cNvSpPr>
          <p:nvPr>
            <p:ph type="body" idx="1"/>
          </p:nvPr>
        </p:nvSpPr>
        <p:spPr bwMode="auto">
          <a:xfrm>
            <a:off x="879475" y="4695825"/>
            <a:ext cx="4986338" cy="4456113"/>
          </a:xfrm>
          <a:prstGeom prst="rect">
            <a:avLst/>
          </a:prstGeom>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txBody>
          <a:bodyPr/>
          <a:lstStyle/>
          <a:p>
            <a:endParaRPr lang="en-US"/>
          </a:p>
        </p:txBody>
      </p:sp>
    </p:spTree>
    <p:extLst>
      <p:ext uri="{BB962C8B-B14F-4D97-AF65-F5344CB8AC3E}">
        <p14:creationId xmlns:p14="http://schemas.microsoft.com/office/powerpoint/2010/main" val="10127242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FA2783F-0094-3C4D-A946-BF0B2DA27B06}" type="slidenum">
              <a:rPr lang="en-US"/>
              <a:pPr/>
              <a:t>41</a:t>
            </a:fld>
            <a:endParaRPr lang="en-US"/>
          </a:p>
        </p:txBody>
      </p:sp>
      <p:sp>
        <p:nvSpPr>
          <p:cNvPr id="833538" name="Rectangle 2"/>
          <p:cNvSpPr>
            <a:spLocks noGrp="1" noRot="1" noChangeAspect="1" noChangeArrowheads="1"/>
          </p:cNvSpPr>
          <p:nvPr>
            <p:ph type="sldImg"/>
          </p:nvPr>
        </p:nvSpPr>
        <p:spPr bwMode="auto">
          <a:xfrm>
            <a:off x="890588" y="727075"/>
            <a:ext cx="4967287" cy="3725863"/>
          </a:xfrm>
          <a:prstGeom prst="rect">
            <a:avLst/>
          </a:prstGeom>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sp>
      <p:sp>
        <p:nvSpPr>
          <p:cNvPr id="833539" name="Rectangle 3"/>
          <p:cNvSpPr>
            <a:spLocks noGrp="1" noChangeArrowheads="1"/>
          </p:cNvSpPr>
          <p:nvPr>
            <p:ph type="body" idx="1"/>
          </p:nvPr>
        </p:nvSpPr>
        <p:spPr bwMode="auto">
          <a:xfrm>
            <a:off x="879475" y="4695825"/>
            <a:ext cx="4986338" cy="4456113"/>
          </a:xfrm>
          <a:prstGeom prst="rect">
            <a:avLst/>
          </a:prstGeom>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txBody>
          <a:bodyPr/>
          <a:lstStyle/>
          <a:p>
            <a:endParaRPr lang="en-US"/>
          </a:p>
        </p:txBody>
      </p:sp>
    </p:spTree>
    <p:extLst>
      <p:ext uri="{BB962C8B-B14F-4D97-AF65-F5344CB8AC3E}">
        <p14:creationId xmlns:p14="http://schemas.microsoft.com/office/powerpoint/2010/main" val="33985156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997CBEA-1C96-464B-B713-E4FD7B08FED9}" type="slidenum">
              <a:rPr lang="en-US"/>
              <a:pPr/>
              <a:t>42</a:t>
            </a:fld>
            <a:endParaRPr lang="en-US"/>
          </a:p>
        </p:txBody>
      </p:sp>
      <p:sp>
        <p:nvSpPr>
          <p:cNvPr id="841730" name="Rectangle 2"/>
          <p:cNvSpPr>
            <a:spLocks noGrp="1" noRot="1" noChangeAspect="1" noChangeArrowheads="1"/>
          </p:cNvSpPr>
          <p:nvPr>
            <p:ph type="sldImg"/>
          </p:nvPr>
        </p:nvSpPr>
        <p:spPr bwMode="auto">
          <a:xfrm>
            <a:off x="890588" y="727075"/>
            <a:ext cx="4967287" cy="3725863"/>
          </a:xfrm>
          <a:prstGeom prst="rect">
            <a:avLst/>
          </a:prstGeom>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sp>
      <p:sp>
        <p:nvSpPr>
          <p:cNvPr id="841731" name="Rectangle 3"/>
          <p:cNvSpPr>
            <a:spLocks noGrp="1" noChangeArrowheads="1"/>
          </p:cNvSpPr>
          <p:nvPr>
            <p:ph type="body" idx="1"/>
          </p:nvPr>
        </p:nvSpPr>
        <p:spPr bwMode="auto">
          <a:xfrm>
            <a:off x="879475" y="4695825"/>
            <a:ext cx="4986338" cy="4456113"/>
          </a:xfrm>
          <a:prstGeom prst="rect">
            <a:avLst/>
          </a:prstGeom>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txBody>
          <a:bodyPr/>
          <a:lstStyle/>
          <a:p>
            <a:endParaRPr lang="en-US"/>
          </a:p>
        </p:txBody>
      </p:sp>
    </p:spTree>
    <p:extLst>
      <p:ext uri="{BB962C8B-B14F-4D97-AF65-F5344CB8AC3E}">
        <p14:creationId xmlns:p14="http://schemas.microsoft.com/office/powerpoint/2010/main" val="426820393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8842CDF-C6C4-E54E-B25D-09CA9C22658C}" type="slidenum">
              <a:rPr lang="en-US"/>
              <a:pPr/>
              <a:t>43</a:t>
            </a:fld>
            <a:endParaRPr lang="en-US"/>
          </a:p>
        </p:txBody>
      </p:sp>
      <p:sp>
        <p:nvSpPr>
          <p:cNvPr id="843778" name="Rectangle 2"/>
          <p:cNvSpPr>
            <a:spLocks noGrp="1" noRot="1" noChangeAspect="1" noChangeArrowheads="1"/>
          </p:cNvSpPr>
          <p:nvPr>
            <p:ph type="sldImg"/>
          </p:nvPr>
        </p:nvSpPr>
        <p:spPr bwMode="auto">
          <a:xfrm>
            <a:off x="890588" y="727075"/>
            <a:ext cx="4967287" cy="3725863"/>
          </a:xfrm>
          <a:prstGeom prst="rect">
            <a:avLst/>
          </a:prstGeom>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sp>
      <p:sp>
        <p:nvSpPr>
          <p:cNvPr id="843779" name="Rectangle 3"/>
          <p:cNvSpPr>
            <a:spLocks noGrp="1" noChangeArrowheads="1"/>
          </p:cNvSpPr>
          <p:nvPr>
            <p:ph type="body" idx="1"/>
          </p:nvPr>
        </p:nvSpPr>
        <p:spPr bwMode="auto">
          <a:xfrm>
            <a:off x="879475" y="4695825"/>
            <a:ext cx="4986338" cy="4456113"/>
          </a:xfrm>
          <a:prstGeom prst="rect">
            <a:avLst/>
          </a:prstGeom>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txBody>
          <a:bodyPr/>
          <a:lstStyle/>
          <a:p>
            <a:endParaRPr lang="en-US"/>
          </a:p>
        </p:txBody>
      </p:sp>
    </p:spTree>
    <p:extLst>
      <p:ext uri="{BB962C8B-B14F-4D97-AF65-F5344CB8AC3E}">
        <p14:creationId xmlns:p14="http://schemas.microsoft.com/office/powerpoint/2010/main" val="412466591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D1F7AF-4E48-A740-9D6F-B540C6B5CA65}" type="slidenum">
              <a:rPr lang="en-US"/>
              <a:pPr/>
              <a:t>44</a:t>
            </a:fld>
            <a:endParaRPr lang="en-US"/>
          </a:p>
        </p:txBody>
      </p:sp>
      <p:sp>
        <p:nvSpPr>
          <p:cNvPr id="845826" name="Rectangle 2"/>
          <p:cNvSpPr>
            <a:spLocks noGrp="1" noRot="1" noChangeAspect="1" noChangeArrowheads="1"/>
          </p:cNvSpPr>
          <p:nvPr>
            <p:ph type="sldImg"/>
          </p:nvPr>
        </p:nvSpPr>
        <p:spPr bwMode="auto">
          <a:xfrm>
            <a:off x="890588" y="727075"/>
            <a:ext cx="4967287" cy="3725863"/>
          </a:xfrm>
          <a:prstGeom prst="rect">
            <a:avLst/>
          </a:prstGeom>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sp>
      <p:sp>
        <p:nvSpPr>
          <p:cNvPr id="845827" name="Rectangle 3"/>
          <p:cNvSpPr>
            <a:spLocks noGrp="1" noChangeArrowheads="1"/>
          </p:cNvSpPr>
          <p:nvPr>
            <p:ph type="body" idx="1"/>
          </p:nvPr>
        </p:nvSpPr>
        <p:spPr bwMode="auto">
          <a:xfrm>
            <a:off x="879475" y="4695825"/>
            <a:ext cx="4986338" cy="4456113"/>
          </a:xfrm>
          <a:prstGeom prst="rect">
            <a:avLst/>
          </a:prstGeom>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txBody>
          <a:bodyPr/>
          <a:lstStyle/>
          <a:p>
            <a:endParaRPr lang="en-US"/>
          </a:p>
        </p:txBody>
      </p:sp>
    </p:spTree>
    <p:extLst>
      <p:ext uri="{BB962C8B-B14F-4D97-AF65-F5344CB8AC3E}">
        <p14:creationId xmlns:p14="http://schemas.microsoft.com/office/powerpoint/2010/main" val="244968202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3CF2B50-4F6B-EE48-8A84-15E1EA009BD2}" type="slidenum">
              <a:rPr lang="en-US"/>
              <a:pPr/>
              <a:t>45</a:t>
            </a:fld>
            <a:endParaRPr lang="en-US"/>
          </a:p>
        </p:txBody>
      </p:sp>
      <p:sp>
        <p:nvSpPr>
          <p:cNvPr id="850946"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85094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110545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A8356DF-E02D-FC43-BCEC-C3E85079E525}" type="slidenum">
              <a:rPr lang="en-US"/>
              <a:pPr/>
              <a:t>4</a:t>
            </a:fld>
            <a:endParaRPr lang="en-US"/>
          </a:p>
        </p:txBody>
      </p:sp>
      <p:sp>
        <p:nvSpPr>
          <p:cNvPr id="863234"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86323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88224998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650FBC3-606D-A741-86BC-A12D7F692F0F}" type="slidenum">
              <a:rPr lang="en-US"/>
              <a:pPr/>
              <a:t>52</a:t>
            </a:fld>
            <a:endParaRPr lang="en-US"/>
          </a:p>
        </p:txBody>
      </p:sp>
      <p:sp>
        <p:nvSpPr>
          <p:cNvPr id="851970"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85197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53173492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650FBC3-606D-A741-86BC-A12D7F692F0F}" type="slidenum">
              <a:rPr lang="en-US"/>
              <a:pPr/>
              <a:t>53</a:t>
            </a:fld>
            <a:endParaRPr lang="en-US"/>
          </a:p>
        </p:txBody>
      </p:sp>
      <p:sp>
        <p:nvSpPr>
          <p:cNvPr id="851970"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85197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63735713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6DE5B95-6B17-6548-8F0F-FD916CF10EF1}" type="slidenum">
              <a:rPr lang="en-US"/>
              <a:pPr/>
              <a:t>54</a:t>
            </a:fld>
            <a:endParaRPr lang="en-US"/>
          </a:p>
        </p:txBody>
      </p:sp>
      <p:sp>
        <p:nvSpPr>
          <p:cNvPr id="852994"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85299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21153482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917617C-AD2D-9842-BC9B-782CCA50040A}" type="slidenum">
              <a:rPr lang="en-US"/>
              <a:pPr/>
              <a:t>57</a:t>
            </a:fld>
            <a:endParaRPr lang="en-US"/>
          </a:p>
        </p:txBody>
      </p:sp>
      <p:sp>
        <p:nvSpPr>
          <p:cNvPr id="854018"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85401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8915277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4BB2C3C-C110-F34C-9197-95395A03B487}" type="slidenum">
              <a:rPr lang="en-US"/>
              <a:pPr/>
              <a:t>5</a:t>
            </a:fld>
            <a:endParaRPr lang="en-US"/>
          </a:p>
        </p:txBody>
      </p:sp>
      <p:sp>
        <p:nvSpPr>
          <p:cNvPr id="864258"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86425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9107921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6212AF9-16D3-C848-81F6-931BA4BCD407}" type="slidenum">
              <a:rPr lang="en-US"/>
              <a:pPr/>
              <a:t>6</a:t>
            </a:fld>
            <a:endParaRPr lang="en-US"/>
          </a:p>
        </p:txBody>
      </p:sp>
      <p:sp>
        <p:nvSpPr>
          <p:cNvPr id="865282"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86528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6011738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B4A9CD-4CE3-9C4B-9B10-5C263A2AC8FD}" type="slidenum">
              <a:rPr lang="en-US"/>
              <a:pPr/>
              <a:t>7</a:t>
            </a:fld>
            <a:endParaRPr lang="en-US"/>
          </a:p>
        </p:txBody>
      </p:sp>
      <p:sp>
        <p:nvSpPr>
          <p:cNvPr id="866306"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86630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7115904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90ABAAB-D890-A04C-85BA-A1B443D41841}" type="slidenum">
              <a:rPr lang="en-US"/>
              <a:pPr/>
              <a:t>8</a:t>
            </a:fld>
            <a:endParaRPr lang="en-US"/>
          </a:p>
        </p:txBody>
      </p:sp>
      <p:sp>
        <p:nvSpPr>
          <p:cNvPr id="867330"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86733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734411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27AE9FF-62D3-F446-BE9C-7C310494F712}" type="slidenum">
              <a:rPr lang="en-US"/>
              <a:pPr/>
              <a:t>9</a:t>
            </a:fld>
            <a:endParaRPr lang="en-US"/>
          </a:p>
        </p:txBody>
      </p:sp>
      <p:sp>
        <p:nvSpPr>
          <p:cNvPr id="868354"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86835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6036287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EDFC5B7-AEDC-1144-BE3D-F9C74957424B}" type="slidenum">
              <a:rPr lang="en-US"/>
              <a:pPr/>
              <a:t>10</a:t>
            </a:fld>
            <a:endParaRPr lang="en-US"/>
          </a:p>
        </p:txBody>
      </p:sp>
      <p:sp>
        <p:nvSpPr>
          <p:cNvPr id="869378"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86937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60695658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082"/>
          <p:cNvSpPr>
            <a:spLocks noChangeArrowheads="1"/>
          </p:cNvSpPr>
          <p:nvPr userDrawn="1"/>
        </p:nvSpPr>
        <p:spPr bwMode="auto">
          <a:xfrm>
            <a:off x="4060825" y="3017838"/>
            <a:ext cx="9144000" cy="0"/>
          </a:xfrm>
          <a:prstGeom prst="rect">
            <a:avLst/>
          </a:prstGeom>
          <a:noFill/>
          <a:ln w="9525">
            <a:noFill/>
            <a:miter lim="800000"/>
            <a:headEnd/>
            <a:tailEnd/>
          </a:ln>
          <a:effectLst/>
        </p:spPr>
        <p:txBody>
          <a:bodyPr>
            <a:prstTxWarp prst="textNoShape">
              <a:avLst/>
            </a:prstTxWarp>
            <a:spAutoFit/>
          </a:bodyPr>
          <a:lstStyle/>
          <a:p>
            <a:pPr>
              <a:defRPr/>
            </a:pPr>
            <a:endParaRPr lang="en-US"/>
          </a:p>
        </p:txBody>
      </p:sp>
      <p:sp>
        <p:nvSpPr>
          <p:cNvPr id="5" name="Rectangle 1083"/>
          <p:cNvSpPr>
            <a:spLocks noChangeArrowheads="1"/>
          </p:cNvSpPr>
          <p:nvPr userDrawn="1"/>
        </p:nvSpPr>
        <p:spPr bwMode="auto">
          <a:xfrm>
            <a:off x="3678238" y="2630488"/>
            <a:ext cx="9144000" cy="0"/>
          </a:xfrm>
          <a:prstGeom prst="rect">
            <a:avLst/>
          </a:prstGeom>
          <a:noFill/>
          <a:ln w="9525">
            <a:noFill/>
            <a:miter lim="800000"/>
            <a:headEnd/>
            <a:tailEnd/>
          </a:ln>
          <a:effectLst/>
        </p:spPr>
        <p:txBody>
          <a:bodyPr>
            <a:prstTxWarp prst="textNoShape">
              <a:avLst/>
            </a:prstTxWarp>
            <a:spAutoFit/>
          </a:bodyPr>
          <a:lstStyle/>
          <a:p>
            <a:pPr>
              <a:defRPr/>
            </a:pPr>
            <a:endParaRPr lang="en-US"/>
          </a:p>
        </p:txBody>
      </p:sp>
      <p:sp>
        <p:nvSpPr>
          <p:cNvPr id="6" name="Rectangle 1087"/>
          <p:cNvSpPr>
            <a:spLocks noChangeArrowheads="1"/>
          </p:cNvSpPr>
          <p:nvPr userDrawn="1"/>
        </p:nvSpPr>
        <p:spPr bwMode="auto">
          <a:xfrm>
            <a:off x="0" y="685800"/>
            <a:ext cx="228600" cy="6172200"/>
          </a:xfrm>
          <a:prstGeom prst="rect">
            <a:avLst/>
          </a:prstGeom>
          <a:solidFill>
            <a:srgbClr val="DDDDDD"/>
          </a:solidFill>
          <a:ln w="9525">
            <a:noFill/>
            <a:miter lim="800000"/>
            <a:headEnd/>
            <a:tailEnd/>
          </a:ln>
          <a:effectLst/>
        </p:spPr>
        <p:txBody>
          <a:bodyPr wrap="none" anchor="ctr">
            <a:prstTxWarp prst="textNoShape">
              <a:avLst/>
            </a:prstTxWarp>
          </a:bodyPr>
          <a:lstStyle/>
          <a:p>
            <a:pPr>
              <a:defRPr/>
            </a:pPr>
            <a:endParaRPr lang="en-US"/>
          </a:p>
        </p:txBody>
      </p:sp>
      <p:sp>
        <p:nvSpPr>
          <p:cNvPr id="7" name="Rectangle 1088"/>
          <p:cNvSpPr>
            <a:spLocks noChangeArrowheads="1"/>
          </p:cNvSpPr>
          <p:nvPr userDrawn="1"/>
        </p:nvSpPr>
        <p:spPr bwMode="auto">
          <a:xfrm>
            <a:off x="0" y="0"/>
            <a:ext cx="9144000" cy="685800"/>
          </a:xfrm>
          <a:prstGeom prst="rect">
            <a:avLst/>
          </a:prstGeom>
          <a:gradFill rotWithShape="1">
            <a:gsLst>
              <a:gs pos="0">
                <a:srgbClr val="003368">
                  <a:alpha val="67999"/>
                </a:srgbClr>
              </a:gs>
              <a:gs pos="100000">
                <a:srgbClr val="003368">
                  <a:gamma/>
                  <a:tint val="15686"/>
                  <a:invGamma/>
                </a:srgbClr>
              </a:gs>
            </a:gsLst>
            <a:lin ang="0" scaled="1"/>
          </a:gradFill>
          <a:ln w="9525">
            <a:noFill/>
            <a:miter lim="800000"/>
            <a:headEnd/>
            <a:tailEnd/>
          </a:ln>
          <a:effectLst/>
        </p:spPr>
        <p:txBody>
          <a:bodyPr wrap="none" lIns="91435" tIns="45718" rIns="91435" bIns="45718" anchor="ctr">
            <a:prstTxWarp prst="textNoShape">
              <a:avLst/>
            </a:prstTxWarp>
          </a:bodyPr>
          <a:lstStyle/>
          <a:p>
            <a:pPr algn="l">
              <a:spcBef>
                <a:spcPct val="0"/>
              </a:spcBef>
              <a:buClrTx/>
              <a:buSzTx/>
              <a:buFontTx/>
              <a:buNone/>
              <a:defRPr/>
            </a:pPr>
            <a:endParaRPr lang="en-GB">
              <a:solidFill>
                <a:schemeClr val="bg1"/>
              </a:solidFill>
            </a:endParaRPr>
          </a:p>
        </p:txBody>
      </p:sp>
      <p:pic>
        <p:nvPicPr>
          <p:cNvPr id="8" name="Picture 1091" descr="Logo CERN width=144,      height=144"/>
          <p:cNvPicPr>
            <a:picLocks noChangeAspect="1" noChangeArrowheads="1"/>
          </p:cNvPicPr>
          <p:nvPr userDrawn="1"/>
        </p:nvPicPr>
        <p:blipFill>
          <a:blip r:embed="rId2"/>
          <a:srcRect/>
          <a:stretch>
            <a:fillRect/>
          </a:stretch>
        </p:blipFill>
        <p:spPr bwMode="auto">
          <a:xfrm>
            <a:off x="7812088" y="0"/>
            <a:ext cx="1331912" cy="1331913"/>
          </a:xfrm>
          <a:prstGeom prst="rect">
            <a:avLst/>
          </a:prstGeom>
          <a:noFill/>
          <a:ln w="9525">
            <a:noFill/>
            <a:miter lim="800000"/>
            <a:headEnd/>
            <a:tailEnd/>
          </a:ln>
        </p:spPr>
      </p:pic>
      <p:sp>
        <p:nvSpPr>
          <p:cNvPr id="9" name="Rectangle 1092"/>
          <p:cNvSpPr>
            <a:spLocks noChangeArrowheads="1"/>
          </p:cNvSpPr>
          <p:nvPr userDrawn="1"/>
        </p:nvSpPr>
        <p:spPr bwMode="auto">
          <a:xfrm rot="16200000">
            <a:off x="-2831306" y="3593306"/>
            <a:ext cx="5943600" cy="280988"/>
          </a:xfrm>
          <a:prstGeom prst="rect">
            <a:avLst/>
          </a:prstGeom>
          <a:noFill/>
          <a:ln w="9525">
            <a:noFill/>
            <a:miter lim="800000"/>
            <a:headEnd/>
            <a:tailEnd/>
          </a:ln>
          <a:effectLst/>
        </p:spPr>
        <p:txBody>
          <a:bodyPr wrap="none" lIns="91435" tIns="45718" rIns="91435" bIns="45718" anchor="ctr">
            <a:prstTxWarp prst="textNoShape">
              <a:avLst/>
            </a:prstTxWarp>
          </a:bodyPr>
          <a:lstStyle/>
          <a:p>
            <a:pPr algn="l" eaLnBrk="0" hangingPunct="0">
              <a:spcBef>
                <a:spcPct val="0"/>
              </a:spcBef>
              <a:buClrTx/>
              <a:buSzTx/>
              <a:buFontTx/>
              <a:buNone/>
              <a:defRPr/>
            </a:pPr>
            <a:r>
              <a:rPr lang="el-GR" sz="1100" dirty="0">
                <a:solidFill>
                  <a:schemeClr val="bg2"/>
                </a:solidFill>
                <a:latin typeface="Arial" pitchFamily="-112" charset="0"/>
              </a:rPr>
              <a:t>Εισαγωγή στη Φυσική των Επιταχυντών</a:t>
            </a:r>
            <a:endParaRPr lang="en-US" sz="1200" dirty="0">
              <a:solidFill>
                <a:schemeClr val="bg2"/>
              </a:solidFill>
              <a:latin typeface="Arial" pitchFamily="-112" charset="0"/>
            </a:endParaRPr>
          </a:p>
        </p:txBody>
      </p:sp>
      <p:sp>
        <p:nvSpPr>
          <p:cNvPr id="10" name="Rectangle 1093"/>
          <p:cNvSpPr>
            <a:spLocks noChangeArrowheads="1"/>
          </p:cNvSpPr>
          <p:nvPr userDrawn="1"/>
        </p:nvSpPr>
        <p:spPr bwMode="auto">
          <a:xfrm>
            <a:off x="8116888" y="6477000"/>
            <a:ext cx="1020762" cy="265113"/>
          </a:xfrm>
          <a:prstGeom prst="rect">
            <a:avLst/>
          </a:prstGeom>
          <a:noFill/>
          <a:ln w="9525">
            <a:noFill/>
            <a:miter lim="800000"/>
            <a:headEnd/>
            <a:tailEnd/>
          </a:ln>
          <a:effectLst/>
        </p:spPr>
        <p:txBody>
          <a:bodyPr lIns="96223" tIns="48111" rIns="96223" bIns="48111">
            <a:prstTxWarp prst="textNoShape">
              <a:avLst/>
            </a:prstTxWarp>
          </a:bodyPr>
          <a:lstStyle/>
          <a:p>
            <a:pPr algn="r" defTabSz="962025" eaLnBrk="0" hangingPunct="0">
              <a:spcBef>
                <a:spcPct val="0"/>
              </a:spcBef>
              <a:buClrTx/>
              <a:buSzTx/>
              <a:buFontTx/>
              <a:buNone/>
              <a:defRPr/>
            </a:pPr>
            <a:fld id="{ECBF4954-44D7-594C-BBBD-133F896475B2}" type="slidenum">
              <a:rPr lang="de-DE" sz="1200">
                <a:solidFill>
                  <a:srgbClr val="808080"/>
                </a:solidFill>
                <a:latin typeface="Arial" pitchFamily="-112" charset="0"/>
              </a:rPr>
              <a:pPr algn="r" defTabSz="962025" eaLnBrk="0" hangingPunct="0">
                <a:spcBef>
                  <a:spcPct val="0"/>
                </a:spcBef>
                <a:buClrTx/>
                <a:buSzTx/>
                <a:buFontTx/>
                <a:buNone/>
                <a:defRPr/>
              </a:pPr>
              <a:t>‹#›</a:t>
            </a:fld>
            <a:endParaRPr lang="de-DE" sz="1200">
              <a:solidFill>
                <a:srgbClr val="808080"/>
              </a:solidFill>
              <a:latin typeface="Arial" pitchFamily="-112" charset="0"/>
            </a:endParaRPr>
          </a:p>
        </p:txBody>
      </p:sp>
      <p:sp>
        <p:nvSpPr>
          <p:cNvPr id="278593" name="Rectangle 1089"/>
          <p:cNvSpPr>
            <a:spLocks noGrp="1" noChangeArrowheads="1"/>
          </p:cNvSpPr>
          <p:nvPr>
            <p:ph type="ctrTitle"/>
          </p:nvPr>
        </p:nvSpPr>
        <p:spPr>
          <a:xfrm>
            <a:off x="725488" y="2286000"/>
            <a:ext cx="7772400" cy="1143000"/>
          </a:xfrm>
        </p:spPr>
        <p:txBody>
          <a:bodyPr/>
          <a:lstStyle>
            <a:lvl1pPr>
              <a:defRPr sz="4400">
                <a:solidFill>
                  <a:srgbClr val="FFFFFF"/>
                </a:solidFill>
              </a:defRPr>
            </a:lvl1pPr>
          </a:lstStyle>
          <a:p>
            <a:r>
              <a:rPr lang="en-GB"/>
              <a:t>Click to edit Master title style</a:t>
            </a:r>
          </a:p>
        </p:txBody>
      </p:sp>
      <p:sp>
        <p:nvSpPr>
          <p:cNvPr id="278594" name="Rectangle 1090"/>
          <p:cNvSpPr>
            <a:spLocks noGrp="1" noChangeArrowheads="1"/>
          </p:cNvSpPr>
          <p:nvPr>
            <p:ph type="subTitle" idx="1"/>
          </p:nvPr>
        </p:nvSpPr>
        <p:spPr>
          <a:xfrm>
            <a:off x="1411288" y="3886200"/>
            <a:ext cx="6400800" cy="1752600"/>
          </a:xfrm>
        </p:spPr>
        <p:txBody>
          <a:bodyPr/>
          <a:lstStyle>
            <a:lvl1pPr marL="0" indent="0" algn="ctr">
              <a:buFontTx/>
              <a:buNone/>
              <a:defRPr sz="2000"/>
            </a:lvl1pPr>
          </a:lstStyle>
          <a:p>
            <a:r>
              <a:rPr lang="en-GB"/>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11950" y="0"/>
            <a:ext cx="2090738" cy="62785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34975" y="0"/>
            <a:ext cx="6124575" cy="62785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34975" y="0"/>
            <a:ext cx="6919913" cy="685800"/>
          </a:xfrm>
        </p:spPr>
        <p:txBody>
          <a:bodyPr/>
          <a:lstStyle/>
          <a:p>
            <a:r>
              <a:rPr lang="en-US"/>
              <a:t>Click to edit Master title style</a:t>
            </a:r>
          </a:p>
        </p:txBody>
      </p:sp>
      <p:sp>
        <p:nvSpPr>
          <p:cNvPr id="3" name="Table Placeholder 2"/>
          <p:cNvSpPr>
            <a:spLocks noGrp="1"/>
          </p:cNvSpPr>
          <p:nvPr>
            <p:ph type="tbl" idx="1"/>
          </p:nvPr>
        </p:nvSpPr>
        <p:spPr>
          <a:xfrm>
            <a:off x="573088" y="1143000"/>
            <a:ext cx="8229600" cy="5135563"/>
          </a:xfrm>
        </p:spPr>
        <p:txBody>
          <a:bodyPr/>
          <a:lstStyle/>
          <a:p>
            <a:pPr lvl="0"/>
            <a:endParaRPr lang="en-US" noProof="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34975" y="0"/>
            <a:ext cx="6919913" cy="685800"/>
          </a:xfrm>
        </p:spPr>
        <p:txBody>
          <a:bodyPr/>
          <a:lstStyle/>
          <a:p>
            <a:r>
              <a:rPr lang="en-US"/>
              <a:t>Click to edit Master title style</a:t>
            </a:r>
          </a:p>
        </p:txBody>
      </p:sp>
      <p:sp>
        <p:nvSpPr>
          <p:cNvPr id="3" name="Text Placeholder 2"/>
          <p:cNvSpPr>
            <a:spLocks noGrp="1"/>
          </p:cNvSpPr>
          <p:nvPr>
            <p:ph type="body" sz="half" idx="1"/>
          </p:nvPr>
        </p:nvSpPr>
        <p:spPr>
          <a:xfrm>
            <a:off x="573088" y="1143000"/>
            <a:ext cx="4038600" cy="5135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764088" y="1143000"/>
            <a:ext cx="4038600" cy="24907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764088" y="3786188"/>
            <a:ext cx="4038600" cy="2492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34975" y="0"/>
            <a:ext cx="6919913" cy="685800"/>
          </a:xfrm>
        </p:spPr>
        <p:txBody>
          <a:bodyPr/>
          <a:lstStyle/>
          <a:p>
            <a:r>
              <a:rPr lang="en-US"/>
              <a:t>Click to edit Master title style</a:t>
            </a:r>
          </a:p>
        </p:txBody>
      </p:sp>
      <p:sp>
        <p:nvSpPr>
          <p:cNvPr id="3" name="Text Placeholder 2"/>
          <p:cNvSpPr>
            <a:spLocks noGrp="1"/>
          </p:cNvSpPr>
          <p:nvPr>
            <p:ph type="body" sz="half" idx="1"/>
          </p:nvPr>
        </p:nvSpPr>
        <p:spPr>
          <a:xfrm>
            <a:off x="573088" y="1143000"/>
            <a:ext cx="4038600" cy="5135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64088" y="1143000"/>
            <a:ext cx="4038600" cy="5135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34975" y="0"/>
            <a:ext cx="6919913" cy="685800"/>
          </a:xfrm>
        </p:spPr>
        <p:txBody>
          <a:bodyPr/>
          <a:lstStyle/>
          <a:p>
            <a:r>
              <a:rPr lang="en-US"/>
              <a:t>Click to edit Master title style</a:t>
            </a:r>
          </a:p>
        </p:txBody>
      </p:sp>
      <p:sp>
        <p:nvSpPr>
          <p:cNvPr id="3" name="Content Placeholder 2"/>
          <p:cNvSpPr>
            <a:spLocks noGrp="1"/>
          </p:cNvSpPr>
          <p:nvPr>
            <p:ph sz="half" idx="1"/>
          </p:nvPr>
        </p:nvSpPr>
        <p:spPr>
          <a:xfrm>
            <a:off x="573088" y="1143000"/>
            <a:ext cx="4038600" cy="5135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764088" y="1143000"/>
            <a:ext cx="4038600" cy="5135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OverTx">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1233488" y="0"/>
            <a:ext cx="6919912" cy="685800"/>
          </a:xfrm>
        </p:spPr>
        <p:txBody>
          <a:bodyPr/>
          <a:lstStyle/>
          <a:p>
            <a:r>
              <a:rPr lang="en-US"/>
              <a:t>Click to edit Master title style</a:t>
            </a:r>
          </a:p>
        </p:txBody>
      </p:sp>
      <p:sp>
        <p:nvSpPr>
          <p:cNvPr id="3" name="Content Placeholder 2"/>
          <p:cNvSpPr>
            <a:spLocks noGrp="1"/>
          </p:cNvSpPr>
          <p:nvPr>
            <p:ph sz="quarter" idx="1"/>
          </p:nvPr>
        </p:nvSpPr>
        <p:spPr>
          <a:xfrm>
            <a:off x="573088" y="1143000"/>
            <a:ext cx="4038600" cy="24907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764088" y="1143000"/>
            <a:ext cx="4038600" cy="24907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half" idx="3"/>
          </p:nvPr>
        </p:nvSpPr>
        <p:spPr>
          <a:xfrm>
            <a:off x="573088" y="3786188"/>
            <a:ext cx="8229600" cy="2492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769662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73088" y="1143000"/>
            <a:ext cx="4038600" cy="5135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64088" y="1143000"/>
            <a:ext cx="4038600" cy="5135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7558" name="Rectangle 54"/>
          <p:cNvSpPr>
            <a:spLocks noChangeArrowheads="1"/>
          </p:cNvSpPr>
          <p:nvPr userDrawn="1"/>
        </p:nvSpPr>
        <p:spPr bwMode="auto">
          <a:xfrm>
            <a:off x="4060825" y="3017838"/>
            <a:ext cx="9144000" cy="0"/>
          </a:xfrm>
          <a:prstGeom prst="rect">
            <a:avLst/>
          </a:prstGeom>
          <a:noFill/>
          <a:ln w="9525">
            <a:noFill/>
            <a:miter lim="800000"/>
            <a:headEnd/>
            <a:tailEnd/>
          </a:ln>
          <a:effectLst/>
        </p:spPr>
        <p:txBody>
          <a:bodyPr>
            <a:prstTxWarp prst="textNoShape">
              <a:avLst/>
            </a:prstTxWarp>
            <a:spAutoFit/>
          </a:bodyPr>
          <a:lstStyle/>
          <a:p>
            <a:pPr>
              <a:defRPr/>
            </a:pPr>
            <a:endParaRPr lang="en-US"/>
          </a:p>
        </p:txBody>
      </p:sp>
      <p:sp>
        <p:nvSpPr>
          <p:cNvPr id="277559" name="Rectangle 55"/>
          <p:cNvSpPr>
            <a:spLocks noChangeArrowheads="1"/>
          </p:cNvSpPr>
          <p:nvPr userDrawn="1"/>
        </p:nvSpPr>
        <p:spPr bwMode="auto">
          <a:xfrm>
            <a:off x="3678238" y="2630488"/>
            <a:ext cx="9144000" cy="0"/>
          </a:xfrm>
          <a:prstGeom prst="rect">
            <a:avLst/>
          </a:prstGeom>
          <a:noFill/>
          <a:ln w="9525">
            <a:noFill/>
            <a:miter lim="800000"/>
            <a:headEnd/>
            <a:tailEnd/>
          </a:ln>
          <a:effectLst/>
        </p:spPr>
        <p:txBody>
          <a:bodyPr>
            <a:prstTxWarp prst="textNoShape">
              <a:avLst/>
            </a:prstTxWarp>
            <a:spAutoFit/>
          </a:bodyPr>
          <a:lstStyle/>
          <a:p>
            <a:pPr>
              <a:defRPr/>
            </a:pPr>
            <a:endParaRPr lang="en-US"/>
          </a:p>
        </p:txBody>
      </p:sp>
      <p:sp>
        <p:nvSpPr>
          <p:cNvPr id="277564" name="Rectangle 60"/>
          <p:cNvSpPr>
            <a:spLocks noChangeArrowheads="1"/>
          </p:cNvSpPr>
          <p:nvPr userDrawn="1"/>
        </p:nvSpPr>
        <p:spPr bwMode="auto">
          <a:xfrm>
            <a:off x="0" y="685800"/>
            <a:ext cx="228600" cy="6172200"/>
          </a:xfrm>
          <a:prstGeom prst="rect">
            <a:avLst/>
          </a:prstGeom>
          <a:solidFill>
            <a:srgbClr val="DDDDDD"/>
          </a:solidFill>
          <a:ln w="9525">
            <a:noFill/>
            <a:miter lim="800000"/>
            <a:headEnd/>
            <a:tailEnd/>
          </a:ln>
          <a:effectLst/>
        </p:spPr>
        <p:txBody>
          <a:bodyPr wrap="none" anchor="ctr">
            <a:prstTxWarp prst="textNoShape">
              <a:avLst/>
            </a:prstTxWarp>
          </a:bodyPr>
          <a:lstStyle/>
          <a:p>
            <a:pPr>
              <a:defRPr/>
            </a:pPr>
            <a:endParaRPr lang="en-US"/>
          </a:p>
        </p:txBody>
      </p:sp>
      <p:sp>
        <p:nvSpPr>
          <p:cNvPr id="277565" name="Rectangle 61"/>
          <p:cNvSpPr>
            <a:spLocks noChangeArrowheads="1"/>
          </p:cNvSpPr>
          <p:nvPr userDrawn="1"/>
        </p:nvSpPr>
        <p:spPr bwMode="auto">
          <a:xfrm>
            <a:off x="0" y="0"/>
            <a:ext cx="9144000" cy="685800"/>
          </a:xfrm>
          <a:prstGeom prst="rect">
            <a:avLst/>
          </a:prstGeom>
          <a:gradFill rotWithShape="1">
            <a:gsLst>
              <a:gs pos="0">
                <a:srgbClr val="003368">
                  <a:alpha val="67999"/>
                </a:srgbClr>
              </a:gs>
              <a:gs pos="100000">
                <a:srgbClr val="003368">
                  <a:gamma/>
                  <a:tint val="15686"/>
                  <a:invGamma/>
                </a:srgbClr>
              </a:gs>
            </a:gsLst>
            <a:lin ang="0" scaled="1"/>
          </a:gradFill>
          <a:ln w="9525">
            <a:noFill/>
            <a:miter lim="800000"/>
            <a:headEnd/>
            <a:tailEnd/>
          </a:ln>
          <a:effectLst/>
        </p:spPr>
        <p:txBody>
          <a:bodyPr wrap="none" lIns="91435" tIns="45718" rIns="91435" bIns="45718" anchor="ctr">
            <a:prstTxWarp prst="textNoShape">
              <a:avLst/>
            </a:prstTxWarp>
          </a:bodyPr>
          <a:lstStyle/>
          <a:p>
            <a:pPr algn="l">
              <a:spcBef>
                <a:spcPct val="0"/>
              </a:spcBef>
              <a:buClrTx/>
              <a:buSzTx/>
              <a:buFontTx/>
              <a:buNone/>
              <a:defRPr/>
            </a:pPr>
            <a:endParaRPr lang="en-GB">
              <a:solidFill>
                <a:schemeClr val="bg1"/>
              </a:solidFill>
            </a:endParaRPr>
          </a:p>
        </p:txBody>
      </p:sp>
      <p:sp>
        <p:nvSpPr>
          <p:cNvPr id="1030" name="Rectangle 62"/>
          <p:cNvSpPr>
            <a:spLocks noGrp="1" noChangeArrowheads="1"/>
          </p:cNvSpPr>
          <p:nvPr>
            <p:ph type="title"/>
          </p:nvPr>
        </p:nvSpPr>
        <p:spPr bwMode="auto">
          <a:xfrm>
            <a:off x="780591" y="-76200"/>
            <a:ext cx="7607833" cy="685800"/>
          </a:xfrm>
          <a:prstGeom prst="rect">
            <a:avLst/>
          </a:prstGeom>
          <a:noFill/>
          <a:ln w="9525">
            <a:noFill/>
            <a:miter lim="800000"/>
            <a:headEnd/>
            <a:tailEnd/>
          </a:ln>
        </p:spPr>
        <p:txBody>
          <a:bodyPr vert="horz" wrap="square" lIns="86360" tIns="43181" rIns="86360" bIns="43181" numCol="1" anchor="ctr" anchorCtr="0" compatLnSpc="1">
            <a:prstTxWarp prst="textNoShape">
              <a:avLst/>
            </a:prstTxWarp>
          </a:bodyPr>
          <a:lstStyle/>
          <a:p>
            <a:pPr lvl="0"/>
            <a:r>
              <a:rPr lang="en-US" dirty="0"/>
              <a:t>Click to edit Master title style</a:t>
            </a:r>
          </a:p>
        </p:txBody>
      </p:sp>
      <p:sp>
        <p:nvSpPr>
          <p:cNvPr id="1031" name="Rectangle 63"/>
          <p:cNvSpPr>
            <a:spLocks noGrp="1" noChangeArrowheads="1"/>
          </p:cNvSpPr>
          <p:nvPr>
            <p:ph type="body" idx="1"/>
          </p:nvPr>
        </p:nvSpPr>
        <p:spPr bwMode="auto">
          <a:xfrm>
            <a:off x="573088" y="1143000"/>
            <a:ext cx="8229600" cy="51355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32" name="Picture 64" descr="Logo CERN width=144,      height=144"/>
          <p:cNvPicPr>
            <a:picLocks noChangeAspect="1" noChangeArrowheads="1"/>
          </p:cNvPicPr>
          <p:nvPr userDrawn="1"/>
        </p:nvPicPr>
        <p:blipFill>
          <a:blip r:embed="rId18"/>
          <a:srcRect/>
          <a:stretch>
            <a:fillRect/>
          </a:stretch>
        </p:blipFill>
        <p:spPr bwMode="auto">
          <a:xfrm>
            <a:off x="8458200" y="0"/>
            <a:ext cx="685800" cy="685800"/>
          </a:xfrm>
          <a:prstGeom prst="rect">
            <a:avLst/>
          </a:prstGeom>
          <a:noFill/>
          <a:ln w="9525">
            <a:noFill/>
            <a:miter lim="800000"/>
            <a:headEnd/>
            <a:tailEnd/>
          </a:ln>
        </p:spPr>
      </p:pic>
      <p:sp>
        <p:nvSpPr>
          <p:cNvPr id="277569" name="Rectangle 65"/>
          <p:cNvSpPr>
            <a:spLocks noChangeArrowheads="1"/>
          </p:cNvSpPr>
          <p:nvPr userDrawn="1"/>
        </p:nvSpPr>
        <p:spPr bwMode="auto">
          <a:xfrm rot="-5400000">
            <a:off x="-2831306" y="3593306"/>
            <a:ext cx="5943600" cy="280988"/>
          </a:xfrm>
          <a:prstGeom prst="rect">
            <a:avLst/>
          </a:prstGeom>
          <a:noFill/>
          <a:ln w="9525">
            <a:noFill/>
            <a:miter lim="800000"/>
            <a:headEnd/>
            <a:tailEnd/>
          </a:ln>
          <a:effectLst/>
        </p:spPr>
        <p:txBody>
          <a:bodyPr wrap="none" lIns="91435" tIns="45718" rIns="91435" bIns="45718" anchor="ctr">
            <a:prstTxWarp prst="textNoShape">
              <a:avLst/>
            </a:prstTxWarp>
          </a:bodyPr>
          <a:lstStyle/>
          <a:p>
            <a:pPr algn="l" eaLnBrk="0" hangingPunct="0">
              <a:spcBef>
                <a:spcPct val="0"/>
              </a:spcBef>
              <a:buClrTx/>
              <a:buSzTx/>
              <a:buFontTx/>
              <a:buNone/>
              <a:defRPr/>
            </a:pPr>
            <a:r>
              <a:rPr lang="el-GR" sz="1100" dirty="0">
                <a:solidFill>
                  <a:schemeClr val="bg2"/>
                </a:solidFill>
                <a:latin typeface="Arial" pitchFamily="-112" charset="0"/>
              </a:rPr>
              <a:t>Εισαγωγή στη Φυσική των Επιταχυντών</a:t>
            </a:r>
            <a:endParaRPr lang="en-US" sz="1200" dirty="0">
              <a:solidFill>
                <a:schemeClr val="bg2"/>
              </a:solidFill>
              <a:latin typeface="Arial" pitchFamily="-112" charset="0"/>
            </a:endParaRPr>
          </a:p>
        </p:txBody>
      </p:sp>
      <p:sp>
        <p:nvSpPr>
          <p:cNvPr id="277570" name="Rectangle 66"/>
          <p:cNvSpPr>
            <a:spLocks noChangeArrowheads="1"/>
          </p:cNvSpPr>
          <p:nvPr userDrawn="1"/>
        </p:nvSpPr>
        <p:spPr bwMode="auto">
          <a:xfrm>
            <a:off x="8116888" y="6477000"/>
            <a:ext cx="1020762" cy="265113"/>
          </a:xfrm>
          <a:prstGeom prst="rect">
            <a:avLst/>
          </a:prstGeom>
          <a:noFill/>
          <a:ln w="9525">
            <a:noFill/>
            <a:miter lim="800000"/>
            <a:headEnd/>
            <a:tailEnd/>
          </a:ln>
          <a:effectLst/>
        </p:spPr>
        <p:txBody>
          <a:bodyPr lIns="96223" tIns="48111" rIns="96223" bIns="48111">
            <a:prstTxWarp prst="textNoShape">
              <a:avLst/>
            </a:prstTxWarp>
          </a:bodyPr>
          <a:lstStyle/>
          <a:p>
            <a:pPr algn="r" defTabSz="962025" eaLnBrk="0" hangingPunct="0">
              <a:spcBef>
                <a:spcPct val="0"/>
              </a:spcBef>
              <a:buClrTx/>
              <a:buSzTx/>
              <a:buFontTx/>
              <a:buNone/>
              <a:defRPr/>
            </a:pPr>
            <a:fld id="{CAB2F459-1719-4044-9BC5-42246F68A645}" type="slidenum">
              <a:rPr lang="de-DE" sz="1200">
                <a:solidFill>
                  <a:srgbClr val="808080"/>
                </a:solidFill>
                <a:latin typeface="Arial" pitchFamily="-112" charset="0"/>
              </a:rPr>
              <a:pPr algn="r" defTabSz="962025" eaLnBrk="0" hangingPunct="0">
                <a:spcBef>
                  <a:spcPct val="0"/>
                </a:spcBef>
                <a:buClrTx/>
                <a:buSzTx/>
                <a:buFontTx/>
                <a:buNone/>
                <a:defRPr/>
              </a:pPr>
              <a:t>‹#›</a:t>
            </a:fld>
            <a:endParaRPr lang="de-DE" sz="1200">
              <a:solidFill>
                <a:srgbClr val="808080"/>
              </a:solidFill>
              <a:latin typeface="Arial" pitchFamily="-112" charset="0"/>
            </a:endParaRPr>
          </a:p>
        </p:txBody>
      </p:sp>
      <p:pic>
        <p:nvPicPr>
          <p:cNvPr id="14" name="Picture 704">
            <a:extLst>
              <a:ext uri="{FF2B5EF4-FFF2-40B4-BE49-F238E27FC236}">
                <a16:creationId xmlns:a16="http://schemas.microsoft.com/office/drawing/2014/main" id="{C6E80F89-0721-FE4D-AFC6-2E23A9CB6FF0}"/>
              </a:ext>
            </a:extLst>
          </p:cNvPr>
          <p:cNvPicPr>
            <a:picLocks noChangeAspect="1" noChangeArrowheads="1"/>
          </p:cNvPicPr>
          <p:nvPr userDrawn="1"/>
        </p:nvPicPr>
        <p:blipFill>
          <a:blip r:embed="rId19">
            <a:clrChange>
              <a:clrFrom>
                <a:srgbClr val="000000"/>
              </a:clrFrom>
              <a:clrTo>
                <a:srgbClr val="000000">
                  <a:alpha val="0"/>
                </a:srgbClr>
              </a:clrTo>
            </a:clrChange>
          </a:blip>
          <a:srcRect/>
          <a:stretch>
            <a:fillRect/>
          </a:stretch>
        </p:blipFill>
        <p:spPr bwMode="auto">
          <a:xfrm>
            <a:off x="-63772" y="-76199"/>
            <a:ext cx="844363" cy="838200"/>
          </a:xfrm>
          <a:prstGeom prst="rect">
            <a:avLst/>
          </a:prstGeom>
          <a:ln>
            <a:noFill/>
          </a:ln>
          <a:effectLst>
            <a:outerShdw blurRad="292100" dist="139700" dir="2700000" algn="tl" rotWithShape="0">
              <a:srgbClr val="333333">
                <a:alpha val="65000"/>
              </a:srgbClr>
            </a:outerShdw>
          </a:effectLst>
        </p:spPr>
      </p:pic>
    </p:spTree>
  </p:cSld>
  <p:clrMap bg1="lt1" tx1="dk1" bg2="lt2" tx2="dk2" accent1="accent1" accent2="accent2" accent3="accent3" accent4="accent4" accent5="accent5" accent6="accent6" hlink="hlink" folHlink="folHlink"/>
  <p:sldLayoutIdLst>
    <p:sldLayoutId id="2147483698"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 id="2147483695" r:id="rId13"/>
    <p:sldLayoutId id="2147483696" r:id="rId14"/>
    <p:sldLayoutId id="2147483697" r:id="rId15"/>
    <p:sldLayoutId id="2147483699" r:id="rId16"/>
  </p:sldLayoutIdLst>
  <p:txStyles>
    <p:titleStyle>
      <a:lvl1pPr algn="l" rtl="0" eaLnBrk="0" fontAlgn="base" hangingPunct="0">
        <a:spcBef>
          <a:spcPct val="0"/>
        </a:spcBef>
        <a:spcAft>
          <a:spcPct val="0"/>
        </a:spcAft>
        <a:defRPr sz="4400">
          <a:solidFill>
            <a:srgbClr val="000090"/>
          </a:solidFill>
          <a:latin typeface="+mj-lt"/>
          <a:ea typeface="ＭＳ Ｐゴシック" pitchFamily="-112" charset="-128"/>
          <a:cs typeface="ＭＳ Ｐゴシック" pitchFamily="-112" charset="-128"/>
        </a:defRPr>
      </a:lvl1pPr>
      <a:lvl2pPr algn="l" rtl="0" eaLnBrk="0" fontAlgn="base" hangingPunct="0">
        <a:spcBef>
          <a:spcPct val="0"/>
        </a:spcBef>
        <a:spcAft>
          <a:spcPct val="0"/>
        </a:spcAft>
        <a:defRPr sz="3200">
          <a:solidFill>
            <a:schemeClr val="bg1"/>
          </a:solidFill>
          <a:latin typeface="Times New Roman" pitchFamily="-112" charset="0"/>
          <a:ea typeface="ＭＳ Ｐゴシック" pitchFamily="-112" charset="-128"/>
          <a:cs typeface="ＭＳ Ｐゴシック" pitchFamily="-112" charset="-128"/>
        </a:defRPr>
      </a:lvl2pPr>
      <a:lvl3pPr algn="l" rtl="0" eaLnBrk="0" fontAlgn="base" hangingPunct="0">
        <a:spcBef>
          <a:spcPct val="0"/>
        </a:spcBef>
        <a:spcAft>
          <a:spcPct val="0"/>
        </a:spcAft>
        <a:defRPr sz="3200">
          <a:solidFill>
            <a:schemeClr val="bg1"/>
          </a:solidFill>
          <a:latin typeface="Times New Roman" pitchFamily="-112" charset="0"/>
          <a:ea typeface="ＭＳ Ｐゴシック" pitchFamily="-112" charset="-128"/>
          <a:cs typeface="ＭＳ Ｐゴシック" pitchFamily="-112" charset="-128"/>
        </a:defRPr>
      </a:lvl3pPr>
      <a:lvl4pPr algn="l" rtl="0" eaLnBrk="0" fontAlgn="base" hangingPunct="0">
        <a:spcBef>
          <a:spcPct val="0"/>
        </a:spcBef>
        <a:spcAft>
          <a:spcPct val="0"/>
        </a:spcAft>
        <a:defRPr sz="3200">
          <a:solidFill>
            <a:schemeClr val="bg1"/>
          </a:solidFill>
          <a:latin typeface="Times New Roman" pitchFamily="-112" charset="0"/>
          <a:ea typeface="ＭＳ Ｐゴシック" pitchFamily="-112" charset="-128"/>
          <a:cs typeface="ＭＳ Ｐゴシック" pitchFamily="-112" charset="-128"/>
        </a:defRPr>
      </a:lvl4pPr>
      <a:lvl5pPr algn="l" rtl="0" eaLnBrk="0" fontAlgn="base" hangingPunct="0">
        <a:spcBef>
          <a:spcPct val="0"/>
        </a:spcBef>
        <a:spcAft>
          <a:spcPct val="0"/>
        </a:spcAft>
        <a:defRPr sz="3200">
          <a:solidFill>
            <a:schemeClr val="bg1"/>
          </a:solidFill>
          <a:latin typeface="Times New Roman" pitchFamily="-112" charset="0"/>
          <a:ea typeface="ＭＳ Ｐゴシック" pitchFamily="-112" charset="-128"/>
          <a:cs typeface="ＭＳ Ｐゴシック" pitchFamily="-112" charset="-128"/>
        </a:defRPr>
      </a:lvl5pPr>
      <a:lvl6pPr marL="457200" algn="l" rtl="0" fontAlgn="base">
        <a:spcBef>
          <a:spcPct val="0"/>
        </a:spcBef>
        <a:spcAft>
          <a:spcPct val="0"/>
        </a:spcAft>
        <a:defRPr sz="3200">
          <a:solidFill>
            <a:schemeClr val="bg1"/>
          </a:solidFill>
          <a:latin typeface="Times New Roman" pitchFamily="-112" charset="0"/>
        </a:defRPr>
      </a:lvl6pPr>
      <a:lvl7pPr marL="914400" algn="l" rtl="0" fontAlgn="base">
        <a:spcBef>
          <a:spcPct val="0"/>
        </a:spcBef>
        <a:spcAft>
          <a:spcPct val="0"/>
        </a:spcAft>
        <a:defRPr sz="3200">
          <a:solidFill>
            <a:schemeClr val="bg1"/>
          </a:solidFill>
          <a:latin typeface="Times New Roman" pitchFamily="-112" charset="0"/>
        </a:defRPr>
      </a:lvl7pPr>
      <a:lvl8pPr marL="1371600" algn="l" rtl="0" fontAlgn="base">
        <a:spcBef>
          <a:spcPct val="0"/>
        </a:spcBef>
        <a:spcAft>
          <a:spcPct val="0"/>
        </a:spcAft>
        <a:defRPr sz="3200">
          <a:solidFill>
            <a:schemeClr val="bg1"/>
          </a:solidFill>
          <a:latin typeface="Times New Roman" pitchFamily="-112" charset="0"/>
        </a:defRPr>
      </a:lvl8pPr>
      <a:lvl9pPr marL="1828800" algn="l" rtl="0" fontAlgn="base">
        <a:spcBef>
          <a:spcPct val="0"/>
        </a:spcBef>
        <a:spcAft>
          <a:spcPct val="0"/>
        </a:spcAft>
        <a:defRPr sz="3200">
          <a:solidFill>
            <a:schemeClr val="bg1"/>
          </a:solidFill>
          <a:latin typeface="Times New Roman" pitchFamily="-112" charset="0"/>
        </a:defRPr>
      </a:lvl9pPr>
    </p:titleStyle>
    <p:bodyStyle>
      <a:lvl1pPr marL="342900" indent="-342900" algn="l" rtl="0" eaLnBrk="0" fontAlgn="base" hangingPunct="0">
        <a:spcBef>
          <a:spcPct val="20000"/>
        </a:spcBef>
        <a:spcAft>
          <a:spcPct val="0"/>
        </a:spcAft>
        <a:buClr>
          <a:schemeClr val="bg2"/>
        </a:buClr>
        <a:buChar char="•"/>
        <a:defRPr sz="3200">
          <a:solidFill>
            <a:schemeClr val="tx1"/>
          </a:solidFill>
          <a:latin typeface="+mn-lt"/>
          <a:ea typeface="ＭＳ Ｐゴシック" pitchFamily="-112" charset="-128"/>
          <a:cs typeface="ＭＳ Ｐゴシック" pitchFamily="-112" charset="-128"/>
        </a:defRPr>
      </a:lvl1pPr>
      <a:lvl2pPr marL="742950" indent="-285750" algn="l" rtl="0" eaLnBrk="0" fontAlgn="base" hangingPunct="0">
        <a:spcBef>
          <a:spcPct val="20000"/>
        </a:spcBef>
        <a:spcAft>
          <a:spcPct val="0"/>
        </a:spcAft>
        <a:buClr>
          <a:schemeClr val="accent2"/>
        </a:buClr>
        <a:buSzPct val="80000"/>
        <a:buChar char="o"/>
        <a:defRPr sz="2800">
          <a:solidFill>
            <a:schemeClr val="tx1"/>
          </a:solidFill>
          <a:latin typeface="+mn-lt"/>
          <a:ea typeface="ＭＳ Ｐゴシック" pitchFamily="-112" charset="-128"/>
        </a:defRPr>
      </a:lvl2pPr>
      <a:lvl3pPr marL="1143000" indent="-228600" algn="l" rtl="0" eaLnBrk="0" fontAlgn="base" hangingPunct="0">
        <a:spcBef>
          <a:spcPct val="20000"/>
        </a:spcBef>
        <a:spcAft>
          <a:spcPct val="0"/>
        </a:spcAft>
        <a:buClr>
          <a:schemeClr val="bg2"/>
        </a:buClr>
        <a:buChar char="•"/>
        <a:defRPr sz="2400">
          <a:solidFill>
            <a:schemeClr val="tx1"/>
          </a:solidFill>
          <a:latin typeface="+mn-lt"/>
          <a:ea typeface="ＭＳ Ｐゴシック" pitchFamily="-112" charset="-128"/>
        </a:defRPr>
      </a:lvl3pPr>
      <a:lvl4pPr marL="1600200" indent="-228600" algn="l" rtl="0" eaLnBrk="0" fontAlgn="base" hangingPunct="0">
        <a:spcBef>
          <a:spcPct val="20000"/>
        </a:spcBef>
        <a:spcAft>
          <a:spcPct val="0"/>
        </a:spcAft>
        <a:buClr>
          <a:schemeClr val="accent2"/>
        </a:buClr>
        <a:buChar char="o"/>
        <a:defRPr sz="2000">
          <a:solidFill>
            <a:schemeClr val="tx1"/>
          </a:solidFill>
          <a:latin typeface="+mn-lt"/>
          <a:ea typeface="ＭＳ Ｐゴシック" pitchFamily="-112" charset="-128"/>
        </a:defRPr>
      </a:lvl4pPr>
      <a:lvl5pPr marL="2057400" indent="-228600" algn="l" rtl="0" eaLnBrk="0" fontAlgn="base" hangingPunct="0">
        <a:spcBef>
          <a:spcPct val="20000"/>
        </a:spcBef>
        <a:spcAft>
          <a:spcPct val="0"/>
        </a:spcAft>
        <a:buClr>
          <a:schemeClr val="bg2"/>
        </a:buClr>
        <a:buChar char="•"/>
        <a:defRPr sz="2000">
          <a:solidFill>
            <a:schemeClr val="tx1"/>
          </a:solidFill>
          <a:latin typeface="+mn-lt"/>
          <a:ea typeface="ＭＳ Ｐゴシック" pitchFamily="-112" charset="-128"/>
        </a:defRPr>
      </a:lvl5pPr>
      <a:lvl6pPr marL="2514600" indent="-228600" algn="l" rtl="0" fontAlgn="base">
        <a:spcBef>
          <a:spcPct val="20000"/>
        </a:spcBef>
        <a:spcAft>
          <a:spcPct val="0"/>
        </a:spcAft>
        <a:buClr>
          <a:schemeClr val="bg2"/>
        </a:buClr>
        <a:buChar char="•"/>
        <a:defRPr sz="2000">
          <a:solidFill>
            <a:schemeClr val="tx1"/>
          </a:solidFill>
          <a:latin typeface="+mn-lt"/>
          <a:ea typeface="ＭＳ Ｐゴシック" pitchFamily="-112" charset="-128"/>
        </a:defRPr>
      </a:lvl6pPr>
      <a:lvl7pPr marL="2971800" indent="-228600" algn="l" rtl="0" fontAlgn="base">
        <a:spcBef>
          <a:spcPct val="20000"/>
        </a:spcBef>
        <a:spcAft>
          <a:spcPct val="0"/>
        </a:spcAft>
        <a:buClr>
          <a:schemeClr val="bg2"/>
        </a:buClr>
        <a:buChar char="•"/>
        <a:defRPr sz="2000">
          <a:solidFill>
            <a:schemeClr val="tx1"/>
          </a:solidFill>
          <a:latin typeface="+mn-lt"/>
          <a:ea typeface="ＭＳ Ｐゴシック" pitchFamily="-112" charset="-128"/>
        </a:defRPr>
      </a:lvl7pPr>
      <a:lvl8pPr marL="3429000" indent="-228600" algn="l" rtl="0" fontAlgn="base">
        <a:spcBef>
          <a:spcPct val="20000"/>
        </a:spcBef>
        <a:spcAft>
          <a:spcPct val="0"/>
        </a:spcAft>
        <a:buClr>
          <a:schemeClr val="bg2"/>
        </a:buClr>
        <a:buChar char="•"/>
        <a:defRPr sz="2000">
          <a:solidFill>
            <a:schemeClr val="tx1"/>
          </a:solidFill>
          <a:latin typeface="+mn-lt"/>
          <a:ea typeface="ＭＳ Ｐゴシック" pitchFamily="-112" charset="-128"/>
        </a:defRPr>
      </a:lvl8pPr>
      <a:lvl9pPr marL="3886200" indent="-228600" algn="l" rtl="0" fontAlgn="base">
        <a:spcBef>
          <a:spcPct val="20000"/>
        </a:spcBef>
        <a:spcAft>
          <a:spcPct val="0"/>
        </a:spcAft>
        <a:buClr>
          <a:schemeClr val="bg2"/>
        </a:buClr>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4.xml"/><Relationship Id="rId5" Type="http://schemas.openxmlformats.org/officeDocument/2006/relationships/image" Target="../media/image31.png"/><Relationship Id="rId4" Type="http://schemas.openxmlformats.org/officeDocument/2006/relationships/image" Target="../media/image30.emf"/></Relationships>
</file>

<file path=ppt/slides/_rels/slide11.xml.rels><?xml version="1.0" encoding="UTF-8" standalone="yes"?>
<Relationships xmlns="http://schemas.openxmlformats.org/package/2006/relationships"><Relationship Id="rId3" Type="http://schemas.openxmlformats.org/officeDocument/2006/relationships/image" Target="../media/image32.emf"/><Relationship Id="rId7" Type="http://schemas.openxmlformats.org/officeDocument/2006/relationships/image" Target="../media/image36.png"/><Relationship Id="rId2" Type="http://schemas.openxmlformats.org/officeDocument/2006/relationships/notesSlide" Target="../notesSlides/notesSlide10.xml"/><Relationship Id="rId1" Type="http://schemas.openxmlformats.org/officeDocument/2006/relationships/slideLayout" Target="../slideLayouts/slideLayout16.xml"/><Relationship Id="rId6" Type="http://schemas.openxmlformats.org/officeDocument/2006/relationships/image" Target="../media/image35.emf"/><Relationship Id="rId5" Type="http://schemas.openxmlformats.org/officeDocument/2006/relationships/image" Target="../media/image34.emf"/><Relationship Id="rId4" Type="http://schemas.openxmlformats.org/officeDocument/2006/relationships/image" Target="../media/image33.emf"/></Relationships>
</file>

<file path=ppt/slides/_rels/slide12.xml.rels><?xml version="1.0" encoding="UTF-8" standalone="yes"?>
<Relationships xmlns="http://schemas.openxmlformats.org/package/2006/relationships"><Relationship Id="rId8" Type="http://schemas.openxmlformats.org/officeDocument/2006/relationships/image" Target="../media/image37.emf"/><Relationship Id="rId3" Type="http://schemas.openxmlformats.org/officeDocument/2006/relationships/notesSlide" Target="../notesSlides/notesSlide11.xml"/><Relationship Id="rId7" Type="http://schemas.openxmlformats.org/officeDocument/2006/relationships/oleObject" Target="../embeddings/oleObject11.bin"/><Relationship Id="rId2" Type="http://schemas.openxmlformats.org/officeDocument/2006/relationships/slideLayout" Target="../slideLayouts/slideLayout16.xml"/><Relationship Id="rId1" Type="http://schemas.openxmlformats.org/officeDocument/2006/relationships/vmlDrawing" Target="../drawings/vmlDrawing5.vml"/><Relationship Id="rId6" Type="http://schemas.openxmlformats.org/officeDocument/2006/relationships/image" Target="../media/image40.png"/><Relationship Id="rId5" Type="http://schemas.openxmlformats.org/officeDocument/2006/relationships/image" Target="../media/image39.emf"/><Relationship Id="rId4" Type="http://schemas.openxmlformats.org/officeDocument/2006/relationships/image" Target="../media/image38.emf"/></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14.bin"/><Relationship Id="rId3" Type="http://schemas.openxmlformats.org/officeDocument/2006/relationships/notesSlide" Target="../notesSlides/notesSlide12.xml"/><Relationship Id="rId7" Type="http://schemas.openxmlformats.org/officeDocument/2006/relationships/image" Target="../media/image42.emf"/><Relationship Id="rId2" Type="http://schemas.openxmlformats.org/officeDocument/2006/relationships/slideLayout" Target="../slideLayouts/slideLayout13.xml"/><Relationship Id="rId1" Type="http://schemas.openxmlformats.org/officeDocument/2006/relationships/vmlDrawing" Target="../drawings/vmlDrawing6.vml"/><Relationship Id="rId6" Type="http://schemas.openxmlformats.org/officeDocument/2006/relationships/oleObject" Target="../embeddings/oleObject13.bin"/><Relationship Id="rId11" Type="http://schemas.openxmlformats.org/officeDocument/2006/relationships/image" Target="../media/image44.emf"/><Relationship Id="rId5" Type="http://schemas.openxmlformats.org/officeDocument/2006/relationships/image" Target="../media/image41.emf"/><Relationship Id="rId10" Type="http://schemas.openxmlformats.org/officeDocument/2006/relationships/oleObject" Target="../embeddings/oleObject15.bin"/><Relationship Id="rId4" Type="http://schemas.openxmlformats.org/officeDocument/2006/relationships/oleObject" Target="../embeddings/oleObject12.bin"/><Relationship Id="rId9" Type="http://schemas.openxmlformats.org/officeDocument/2006/relationships/image" Target="../media/image43.emf"/></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18.bin"/><Relationship Id="rId3" Type="http://schemas.openxmlformats.org/officeDocument/2006/relationships/notesSlide" Target="../notesSlides/notesSlide13.xml"/><Relationship Id="rId7" Type="http://schemas.openxmlformats.org/officeDocument/2006/relationships/image" Target="../media/image46.emf"/><Relationship Id="rId2" Type="http://schemas.openxmlformats.org/officeDocument/2006/relationships/slideLayout" Target="../slideLayouts/slideLayout13.xml"/><Relationship Id="rId1" Type="http://schemas.openxmlformats.org/officeDocument/2006/relationships/vmlDrawing" Target="../drawings/vmlDrawing7.vml"/><Relationship Id="rId6" Type="http://schemas.openxmlformats.org/officeDocument/2006/relationships/oleObject" Target="../embeddings/oleObject17.bin"/><Relationship Id="rId5" Type="http://schemas.openxmlformats.org/officeDocument/2006/relationships/image" Target="../media/image45.emf"/><Relationship Id="rId4" Type="http://schemas.openxmlformats.org/officeDocument/2006/relationships/oleObject" Target="../embeddings/oleObject16.bin"/><Relationship Id="rId9" Type="http://schemas.openxmlformats.org/officeDocument/2006/relationships/image" Target="../media/image47.emf"/></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5.xml"/><Relationship Id="rId1" Type="http://schemas.openxmlformats.org/officeDocument/2006/relationships/vmlDrawing" Target="../drawings/vmlDrawing8.vml"/><Relationship Id="rId6" Type="http://schemas.openxmlformats.org/officeDocument/2006/relationships/image" Target="../media/image48.emf"/><Relationship Id="rId5" Type="http://schemas.openxmlformats.org/officeDocument/2006/relationships/oleObject" Target="../embeddings/oleObject19.bin"/><Relationship Id="rId4" Type="http://schemas.openxmlformats.org/officeDocument/2006/relationships/image" Target="../media/image49.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7" Type="http://schemas.openxmlformats.org/officeDocument/2006/relationships/image" Target="../media/image51.emf"/><Relationship Id="rId2" Type="http://schemas.openxmlformats.org/officeDocument/2006/relationships/slideLayout" Target="../slideLayouts/slideLayout13.xml"/><Relationship Id="rId1" Type="http://schemas.openxmlformats.org/officeDocument/2006/relationships/vmlDrawing" Target="../drawings/vmlDrawing9.vml"/><Relationship Id="rId6" Type="http://schemas.openxmlformats.org/officeDocument/2006/relationships/oleObject" Target="../embeddings/oleObject21.bin"/><Relationship Id="rId5" Type="http://schemas.openxmlformats.org/officeDocument/2006/relationships/image" Target="../media/image50.emf"/><Relationship Id="rId4" Type="http://schemas.openxmlformats.org/officeDocument/2006/relationships/oleObject" Target="../embeddings/oleObject20.bin"/></Relationships>
</file>

<file path=ppt/slides/_rels/slide17.xml.rels><?xml version="1.0" encoding="UTF-8" standalone="yes"?>
<Relationships xmlns="http://schemas.openxmlformats.org/package/2006/relationships"><Relationship Id="rId8" Type="http://schemas.openxmlformats.org/officeDocument/2006/relationships/image" Target="../media/image53.emf"/><Relationship Id="rId13" Type="http://schemas.openxmlformats.org/officeDocument/2006/relationships/oleObject" Target="../embeddings/oleObject26.bin"/><Relationship Id="rId3" Type="http://schemas.openxmlformats.org/officeDocument/2006/relationships/notesSlide" Target="../notesSlides/notesSlide16.xml"/><Relationship Id="rId7" Type="http://schemas.openxmlformats.org/officeDocument/2006/relationships/oleObject" Target="../embeddings/oleObject23.bin"/><Relationship Id="rId12" Type="http://schemas.openxmlformats.org/officeDocument/2006/relationships/image" Target="../media/image55.emf"/><Relationship Id="rId2" Type="http://schemas.openxmlformats.org/officeDocument/2006/relationships/slideLayout" Target="../slideLayouts/slideLayout13.xml"/><Relationship Id="rId1" Type="http://schemas.openxmlformats.org/officeDocument/2006/relationships/vmlDrawing" Target="../drawings/vmlDrawing10.vml"/><Relationship Id="rId6" Type="http://schemas.openxmlformats.org/officeDocument/2006/relationships/image" Target="../media/image57.emf"/><Relationship Id="rId11" Type="http://schemas.openxmlformats.org/officeDocument/2006/relationships/oleObject" Target="../embeddings/oleObject25.bin"/><Relationship Id="rId5" Type="http://schemas.openxmlformats.org/officeDocument/2006/relationships/image" Target="../media/image52.emf"/><Relationship Id="rId10" Type="http://schemas.openxmlformats.org/officeDocument/2006/relationships/image" Target="../media/image54.emf"/><Relationship Id="rId4" Type="http://schemas.openxmlformats.org/officeDocument/2006/relationships/oleObject" Target="../embeddings/oleObject22.bin"/><Relationship Id="rId9" Type="http://schemas.openxmlformats.org/officeDocument/2006/relationships/oleObject" Target="../embeddings/oleObject24.bin"/><Relationship Id="rId14" Type="http://schemas.openxmlformats.org/officeDocument/2006/relationships/image" Target="../media/image56.emf"/></Relationships>
</file>

<file path=ppt/slides/_rels/slide18.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tags" Target="../tags/tag17.xml"/><Relationship Id="rId7" Type="http://schemas.openxmlformats.org/officeDocument/2006/relationships/image" Target="../media/image59.png"/><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image" Target="../media/image58.png"/><Relationship Id="rId5" Type="http://schemas.openxmlformats.org/officeDocument/2006/relationships/notesSlide" Target="../notesSlides/notesSlide17.xml"/><Relationship Id="rId4"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slideLayout" Target="../slideLayouts/slideLayout13.xml"/><Relationship Id="rId1" Type="http://schemas.openxmlformats.org/officeDocument/2006/relationships/tags" Target="../tags/tag18.xml"/><Relationship Id="rId4" Type="http://schemas.openxmlformats.org/officeDocument/2006/relationships/image" Target="../media/image62.png"/></Relationships>
</file>

<file path=ppt/slides/_rels/slide21.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slideLayout" Target="../slideLayouts/slideLayout6.xml"/><Relationship Id="rId7" Type="http://schemas.openxmlformats.org/officeDocument/2006/relationships/image" Target="../media/image66.png"/><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image" Target="../media/image65.wmf"/><Relationship Id="rId5" Type="http://schemas.openxmlformats.org/officeDocument/2006/relationships/image" Target="../media/image64.wmf"/><Relationship Id="rId4" Type="http://schemas.openxmlformats.org/officeDocument/2006/relationships/image" Target="../media/image63.wmf"/></Relationships>
</file>

<file path=ppt/slides/_rels/slide22.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slideLayout" Target="../slideLayouts/slideLayout6.xml"/><Relationship Id="rId1" Type="http://schemas.openxmlformats.org/officeDocument/2006/relationships/tags" Target="../tags/tag21.xml"/></Relationships>
</file>

<file path=ppt/slides/_rels/slide23.xml.rels><?xml version="1.0" encoding="UTF-8" standalone="yes"?>
<Relationships xmlns="http://schemas.openxmlformats.org/package/2006/relationships"><Relationship Id="rId3" Type="http://schemas.openxmlformats.org/officeDocument/2006/relationships/tags" Target="../tags/tag24.xml"/><Relationship Id="rId7" Type="http://schemas.openxmlformats.org/officeDocument/2006/relationships/image" Target="../media/image71.png"/><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image" Target="../media/image70.png"/><Relationship Id="rId5" Type="http://schemas.openxmlformats.org/officeDocument/2006/relationships/image" Target="../media/image69.png"/><Relationship Id="rId4"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8" Type="http://schemas.openxmlformats.org/officeDocument/2006/relationships/slideLayout" Target="../slideLayouts/slideLayout6.xml"/><Relationship Id="rId13" Type="http://schemas.openxmlformats.org/officeDocument/2006/relationships/image" Target="../media/image76.png"/><Relationship Id="rId3" Type="http://schemas.openxmlformats.org/officeDocument/2006/relationships/tags" Target="../tags/tag27.xml"/><Relationship Id="rId7" Type="http://schemas.openxmlformats.org/officeDocument/2006/relationships/tags" Target="../tags/tag31.xml"/><Relationship Id="rId12" Type="http://schemas.openxmlformats.org/officeDocument/2006/relationships/image" Target="../media/image75.png"/><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tags" Target="../tags/tag30.xml"/><Relationship Id="rId11" Type="http://schemas.openxmlformats.org/officeDocument/2006/relationships/image" Target="../media/image74.png"/><Relationship Id="rId5" Type="http://schemas.openxmlformats.org/officeDocument/2006/relationships/tags" Target="../tags/tag29.xml"/><Relationship Id="rId10" Type="http://schemas.openxmlformats.org/officeDocument/2006/relationships/image" Target="../media/image73.png"/><Relationship Id="rId4" Type="http://schemas.openxmlformats.org/officeDocument/2006/relationships/tags" Target="../tags/tag28.xml"/><Relationship Id="rId9" Type="http://schemas.openxmlformats.org/officeDocument/2006/relationships/image" Target="../media/image72.png"/><Relationship Id="rId14" Type="http://schemas.openxmlformats.org/officeDocument/2006/relationships/image" Target="../media/image77.png"/></Relationships>
</file>

<file path=ppt/slides/_rels/slide25.xml.rels><?xml version="1.0" encoding="UTF-8" standalone="yes"?>
<Relationships xmlns="http://schemas.openxmlformats.org/package/2006/relationships"><Relationship Id="rId8" Type="http://schemas.openxmlformats.org/officeDocument/2006/relationships/image" Target="../media/image78.png"/><Relationship Id="rId13" Type="http://schemas.openxmlformats.org/officeDocument/2006/relationships/image" Target="../media/image83.png"/><Relationship Id="rId3" Type="http://schemas.openxmlformats.org/officeDocument/2006/relationships/tags" Target="../tags/tag34.xml"/><Relationship Id="rId7" Type="http://schemas.openxmlformats.org/officeDocument/2006/relationships/slideLayout" Target="../slideLayouts/slideLayout6.xml"/><Relationship Id="rId12" Type="http://schemas.openxmlformats.org/officeDocument/2006/relationships/image" Target="../media/image82.png"/><Relationship Id="rId2" Type="http://schemas.openxmlformats.org/officeDocument/2006/relationships/tags" Target="../tags/tag33.xml"/><Relationship Id="rId1" Type="http://schemas.openxmlformats.org/officeDocument/2006/relationships/tags" Target="../tags/tag32.xml"/><Relationship Id="rId6" Type="http://schemas.openxmlformats.org/officeDocument/2006/relationships/tags" Target="../tags/tag37.xml"/><Relationship Id="rId11" Type="http://schemas.openxmlformats.org/officeDocument/2006/relationships/image" Target="../media/image81.png"/><Relationship Id="rId5" Type="http://schemas.openxmlformats.org/officeDocument/2006/relationships/tags" Target="../tags/tag36.xml"/><Relationship Id="rId10" Type="http://schemas.openxmlformats.org/officeDocument/2006/relationships/image" Target="../media/image80.png"/><Relationship Id="rId4" Type="http://schemas.openxmlformats.org/officeDocument/2006/relationships/tags" Target="../tags/tag35.xml"/><Relationship Id="rId9" Type="http://schemas.openxmlformats.org/officeDocument/2006/relationships/image" Target="../media/image79.png"/></Relationships>
</file>

<file path=ppt/slides/_rels/slide26.xml.rels><?xml version="1.0" encoding="UTF-8" standalone="yes"?>
<Relationships xmlns="http://schemas.openxmlformats.org/package/2006/relationships"><Relationship Id="rId8" Type="http://schemas.openxmlformats.org/officeDocument/2006/relationships/image" Target="../media/image86.png"/><Relationship Id="rId3" Type="http://schemas.openxmlformats.org/officeDocument/2006/relationships/tags" Target="../tags/tag40.xml"/><Relationship Id="rId7" Type="http://schemas.openxmlformats.org/officeDocument/2006/relationships/image" Target="../media/image85.png"/><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image" Target="../media/image84.png"/><Relationship Id="rId5" Type="http://schemas.openxmlformats.org/officeDocument/2006/relationships/slideLayout" Target="../slideLayouts/slideLayout6.xml"/><Relationship Id="rId4" Type="http://schemas.openxmlformats.org/officeDocument/2006/relationships/tags" Target="../tags/tag41.xml"/><Relationship Id="rId9" Type="http://schemas.openxmlformats.org/officeDocument/2006/relationships/image" Target="../media/image87.png"/></Relationships>
</file>

<file path=ppt/slides/_rels/slide27.xml.rels><?xml version="1.0" encoding="UTF-8" standalone="yes"?>
<Relationships xmlns="http://schemas.openxmlformats.org/package/2006/relationships"><Relationship Id="rId3" Type="http://schemas.openxmlformats.org/officeDocument/2006/relationships/tags" Target="../tags/tag44.xml"/><Relationship Id="rId7" Type="http://schemas.openxmlformats.org/officeDocument/2006/relationships/image" Target="../media/image90.png"/><Relationship Id="rId2" Type="http://schemas.openxmlformats.org/officeDocument/2006/relationships/tags" Target="../tags/tag43.xml"/><Relationship Id="rId1" Type="http://schemas.openxmlformats.org/officeDocument/2006/relationships/tags" Target="../tags/tag42.xml"/><Relationship Id="rId6" Type="http://schemas.openxmlformats.org/officeDocument/2006/relationships/image" Target="../media/image89.png"/><Relationship Id="rId5" Type="http://schemas.openxmlformats.org/officeDocument/2006/relationships/image" Target="../media/image88.png"/><Relationship Id="rId4"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8" Type="http://schemas.openxmlformats.org/officeDocument/2006/relationships/tags" Target="../tags/tag52.xml"/><Relationship Id="rId13" Type="http://schemas.openxmlformats.org/officeDocument/2006/relationships/image" Target="../media/image91.png"/><Relationship Id="rId18" Type="http://schemas.openxmlformats.org/officeDocument/2006/relationships/image" Target="../media/image96.png"/><Relationship Id="rId3" Type="http://schemas.openxmlformats.org/officeDocument/2006/relationships/tags" Target="../tags/tag47.xml"/><Relationship Id="rId21" Type="http://schemas.openxmlformats.org/officeDocument/2006/relationships/image" Target="../media/image99.png"/><Relationship Id="rId7" Type="http://schemas.openxmlformats.org/officeDocument/2006/relationships/tags" Target="../tags/tag51.xml"/><Relationship Id="rId12" Type="http://schemas.openxmlformats.org/officeDocument/2006/relationships/slideLayout" Target="../slideLayouts/slideLayout2.xml"/><Relationship Id="rId17" Type="http://schemas.openxmlformats.org/officeDocument/2006/relationships/image" Target="../media/image95.png"/><Relationship Id="rId2" Type="http://schemas.openxmlformats.org/officeDocument/2006/relationships/tags" Target="../tags/tag46.xml"/><Relationship Id="rId16" Type="http://schemas.openxmlformats.org/officeDocument/2006/relationships/image" Target="../media/image94.png"/><Relationship Id="rId20" Type="http://schemas.openxmlformats.org/officeDocument/2006/relationships/image" Target="../media/image98.png"/><Relationship Id="rId1" Type="http://schemas.openxmlformats.org/officeDocument/2006/relationships/tags" Target="../tags/tag45.xml"/><Relationship Id="rId6" Type="http://schemas.openxmlformats.org/officeDocument/2006/relationships/tags" Target="../tags/tag50.xml"/><Relationship Id="rId11" Type="http://schemas.openxmlformats.org/officeDocument/2006/relationships/tags" Target="../tags/tag55.xml"/><Relationship Id="rId5" Type="http://schemas.openxmlformats.org/officeDocument/2006/relationships/tags" Target="../tags/tag49.xml"/><Relationship Id="rId15" Type="http://schemas.openxmlformats.org/officeDocument/2006/relationships/image" Target="../media/image93.png"/><Relationship Id="rId23" Type="http://schemas.openxmlformats.org/officeDocument/2006/relationships/image" Target="../media/image100.png"/><Relationship Id="rId10" Type="http://schemas.openxmlformats.org/officeDocument/2006/relationships/tags" Target="../tags/tag54.xml"/><Relationship Id="rId19" Type="http://schemas.openxmlformats.org/officeDocument/2006/relationships/image" Target="../media/image97.png"/><Relationship Id="rId4" Type="http://schemas.openxmlformats.org/officeDocument/2006/relationships/tags" Target="../tags/tag48.xml"/><Relationship Id="rId9" Type="http://schemas.openxmlformats.org/officeDocument/2006/relationships/tags" Target="../tags/tag53.xml"/><Relationship Id="rId14" Type="http://schemas.openxmlformats.org/officeDocument/2006/relationships/image" Target="../media/image92.png"/><Relationship Id="rId22" Type="http://schemas.openxmlformats.org/officeDocument/2006/relationships/image" Target="../media/image79.png"/></Relationships>
</file>

<file path=ppt/slides/_rels/slide29.xml.rels><?xml version="1.0" encoding="UTF-8" standalone="yes"?>
<Relationships xmlns="http://schemas.openxmlformats.org/package/2006/relationships"><Relationship Id="rId8" Type="http://schemas.openxmlformats.org/officeDocument/2006/relationships/image" Target="../media/image104.png"/><Relationship Id="rId3" Type="http://schemas.openxmlformats.org/officeDocument/2006/relationships/tags" Target="../tags/tag58.xml"/><Relationship Id="rId7" Type="http://schemas.openxmlformats.org/officeDocument/2006/relationships/image" Target="../media/image103.png"/><Relationship Id="rId2" Type="http://schemas.openxmlformats.org/officeDocument/2006/relationships/tags" Target="../tags/tag57.xml"/><Relationship Id="rId1" Type="http://schemas.openxmlformats.org/officeDocument/2006/relationships/tags" Target="../tags/tag56.xml"/><Relationship Id="rId6" Type="http://schemas.openxmlformats.org/officeDocument/2006/relationships/image" Target="../media/image102.png"/><Relationship Id="rId5" Type="http://schemas.openxmlformats.org/officeDocument/2006/relationships/image" Target="../media/image101.png"/><Relationship Id="rId4" Type="http://schemas.openxmlformats.org/officeDocument/2006/relationships/slideLayout" Target="../slideLayouts/slideLayout6.xml"/><Relationship Id="rId9" Type="http://schemas.openxmlformats.org/officeDocument/2006/relationships/image" Target="../media/image105.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5.emf"/><Relationship Id="rId2" Type="http://schemas.openxmlformats.org/officeDocument/2006/relationships/slideLayout" Target="../slideLayouts/slideLayout14.xml"/><Relationship Id="rId1" Type="http://schemas.openxmlformats.org/officeDocument/2006/relationships/vmlDrawing" Target="../drawings/vmlDrawing1.vml"/><Relationship Id="rId6" Type="http://schemas.openxmlformats.org/officeDocument/2006/relationships/image" Target="../media/image3.emf"/><Relationship Id="rId5" Type="http://schemas.openxmlformats.org/officeDocument/2006/relationships/oleObject" Target="../embeddings/oleObject1.bin"/><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slideLayout" Target="../slideLayouts/slideLayout4.xml"/><Relationship Id="rId13" Type="http://schemas.openxmlformats.org/officeDocument/2006/relationships/image" Target="../media/image109.png"/><Relationship Id="rId3" Type="http://schemas.openxmlformats.org/officeDocument/2006/relationships/tags" Target="../tags/tag61.xml"/><Relationship Id="rId7" Type="http://schemas.openxmlformats.org/officeDocument/2006/relationships/tags" Target="../tags/tag65.xml"/><Relationship Id="rId12" Type="http://schemas.openxmlformats.org/officeDocument/2006/relationships/image" Target="../media/image108.png"/><Relationship Id="rId2" Type="http://schemas.openxmlformats.org/officeDocument/2006/relationships/tags" Target="../tags/tag60.xml"/><Relationship Id="rId16" Type="http://schemas.openxmlformats.org/officeDocument/2006/relationships/image" Target="../media/image112.png"/><Relationship Id="rId1" Type="http://schemas.openxmlformats.org/officeDocument/2006/relationships/tags" Target="../tags/tag59.xml"/><Relationship Id="rId6" Type="http://schemas.openxmlformats.org/officeDocument/2006/relationships/tags" Target="../tags/tag64.xml"/><Relationship Id="rId11" Type="http://schemas.openxmlformats.org/officeDocument/2006/relationships/image" Target="../media/image107.png"/><Relationship Id="rId5" Type="http://schemas.openxmlformats.org/officeDocument/2006/relationships/tags" Target="../tags/tag63.xml"/><Relationship Id="rId15" Type="http://schemas.openxmlformats.org/officeDocument/2006/relationships/image" Target="../media/image111.png"/><Relationship Id="rId10" Type="http://schemas.openxmlformats.org/officeDocument/2006/relationships/image" Target="../media/image106.png"/><Relationship Id="rId4" Type="http://schemas.openxmlformats.org/officeDocument/2006/relationships/tags" Target="../tags/tag62.xml"/><Relationship Id="rId9" Type="http://schemas.openxmlformats.org/officeDocument/2006/relationships/notesSlide" Target="../notesSlides/notesSlide18.xml"/><Relationship Id="rId14" Type="http://schemas.openxmlformats.org/officeDocument/2006/relationships/image" Target="../media/image110.png"/></Relationships>
</file>

<file path=ppt/slides/_rels/slide33.xml.rels><?xml version="1.0" encoding="UTF-8" standalone="yes"?>
<Relationships xmlns="http://schemas.openxmlformats.org/package/2006/relationships"><Relationship Id="rId2" Type="http://schemas.openxmlformats.org/officeDocument/2006/relationships/image" Target="../media/image11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67.xml"/><Relationship Id="rId1" Type="http://schemas.openxmlformats.org/officeDocument/2006/relationships/tags" Target="../tags/tag66.xml"/><Relationship Id="rId6" Type="http://schemas.openxmlformats.org/officeDocument/2006/relationships/image" Target="../media/image114.png"/><Relationship Id="rId5" Type="http://schemas.openxmlformats.org/officeDocument/2006/relationships/image" Target="../media/image112.png"/><Relationship Id="rId4" Type="http://schemas.openxmlformats.org/officeDocument/2006/relationships/notesSlide" Target="../notesSlides/notesSlide19.xml"/></Relationships>
</file>

<file path=ppt/slides/_rels/slide35.xml.rels><?xml version="1.0" encoding="UTF-8" standalone="yes"?>
<Relationships xmlns="http://schemas.openxmlformats.org/package/2006/relationships"><Relationship Id="rId3" Type="http://schemas.openxmlformats.org/officeDocument/2006/relationships/image" Target="../media/image116.emf"/><Relationship Id="rId2" Type="http://schemas.openxmlformats.org/officeDocument/2006/relationships/image" Target="../media/image115.emf"/><Relationship Id="rId1" Type="http://schemas.openxmlformats.org/officeDocument/2006/relationships/slideLayout" Target="../slideLayouts/slideLayout2.xml"/><Relationship Id="rId6" Type="http://schemas.openxmlformats.org/officeDocument/2006/relationships/image" Target="../media/image119.emf"/><Relationship Id="rId5" Type="http://schemas.openxmlformats.org/officeDocument/2006/relationships/image" Target="../media/image118.emf"/><Relationship Id="rId4" Type="http://schemas.openxmlformats.org/officeDocument/2006/relationships/image" Target="../media/image117.emf"/></Relationships>
</file>

<file path=ppt/slides/_rels/slide36.xml.rels><?xml version="1.0" encoding="UTF-8" standalone="yes"?>
<Relationships xmlns="http://schemas.openxmlformats.org/package/2006/relationships"><Relationship Id="rId8" Type="http://schemas.openxmlformats.org/officeDocument/2006/relationships/image" Target="../media/image124.emf"/><Relationship Id="rId3" Type="http://schemas.openxmlformats.org/officeDocument/2006/relationships/notesSlide" Target="../notesSlides/notesSlide20.xml"/><Relationship Id="rId7" Type="http://schemas.openxmlformats.org/officeDocument/2006/relationships/image" Target="../media/image123.emf"/><Relationship Id="rId2" Type="http://schemas.openxmlformats.org/officeDocument/2006/relationships/slideLayout" Target="../slideLayouts/slideLayout4.xml"/><Relationship Id="rId1" Type="http://schemas.openxmlformats.org/officeDocument/2006/relationships/tags" Target="../tags/tag68.xml"/><Relationship Id="rId6" Type="http://schemas.openxmlformats.org/officeDocument/2006/relationships/image" Target="../media/image122.emf"/><Relationship Id="rId5" Type="http://schemas.openxmlformats.org/officeDocument/2006/relationships/image" Target="../media/image121.emf"/><Relationship Id="rId10" Type="http://schemas.openxmlformats.org/officeDocument/2006/relationships/image" Target="../media/image126.emf"/><Relationship Id="rId4" Type="http://schemas.openxmlformats.org/officeDocument/2006/relationships/image" Target="../media/image120.png"/><Relationship Id="rId9" Type="http://schemas.openxmlformats.org/officeDocument/2006/relationships/image" Target="../media/image125.emf"/></Relationships>
</file>

<file path=ppt/slides/_rels/slide37.xml.rels><?xml version="1.0" encoding="UTF-8" standalone="yes"?>
<Relationships xmlns="http://schemas.openxmlformats.org/package/2006/relationships"><Relationship Id="rId8" Type="http://schemas.openxmlformats.org/officeDocument/2006/relationships/image" Target="../media/image129.png"/><Relationship Id="rId3" Type="http://schemas.openxmlformats.org/officeDocument/2006/relationships/tags" Target="../tags/tag71.xml"/><Relationship Id="rId7" Type="http://schemas.openxmlformats.org/officeDocument/2006/relationships/image" Target="../media/image128.png"/><Relationship Id="rId2" Type="http://schemas.openxmlformats.org/officeDocument/2006/relationships/tags" Target="../tags/tag70.xml"/><Relationship Id="rId1" Type="http://schemas.openxmlformats.org/officeDocument/2006/relationships/tags" Target="../tags/tag69.xml"/><Relationship Id="rId6" Type="http://schemas.openxmlformats.org/officeDocument/2006/relationships/image" Target="../media/image127.png"/><Relationship Id="rId5" Type="http://schemas.openxmlformats.org/officeDocument/2006/relationships/notesSlide" Target="../notesSlides/notesSlide21.xml"/><Relationship Id="rId4"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8" Type="http://schemas.openxmlformats.org/officeDocument/2006/relationships/notesSlide" Target="../notesSlides/notesSlide22.xml"/><Relationship Id="rId13" Type="http://schemas.openxmlformats.org/officeDocument/2006/relationships/image" Target="../media/image134.png"/><Relationship Id="rId3" Type="http://schemas.openxmlformats.org/officeDocument/2006/relationships/tags" Target="../tags/tag74.xml"/><Relationship Id="rId7" Type="http://schemas.openxmlformats.org/officeDocument/2006/relationships/slideLayout" Target="../slideLayouts/slideLayout4.xml"/><Relationship Id="rId12" Type="http://schemas.openxmlformats.org/officeDocument/2006/relationships/image" Target="../media/image133.png"/><Relationship Id="rId2" Type="http://schemas.openxmlformats.org/officeDocument/2006/relationships/tags" Target="../tags/tag73.xml"/><Relationship Id="rId1" Type="http://schemas.openxmlformats.org/officeDocument/2006/relationships/tags" Target="../tags/tag72.xml"/><Relationship Id="rId6" Type="http://schemas.openxmlformats.org/officeDocument/2006/relationships/tags" Target="../tags/tag77.xml"/><Relationship Id="rId11" Type="http://schemas.openxmlformats.org/officeDocument/2006/relationships/image" Target="../media/image132.png"/><Relationship Id="rId5" Type="http://schemas.openxmlformats.org/officeDocument/2006/relationships/tags" Target="../tags/tag76.xml"/><Relationship Id="rId10" Type="http://schemas.openxmlformats.org/officeDocument/2006/relationships/image" Target="../media/image131.png"/><Relationship Id="rId4" Type="http://schemas.openxmlformats.org/officeDocument/2006/relationships/tags" Target="../tags/tag75.xml"/><Relationship Id="rId9" Type="http://schemas.openxmlformats.org/officeDocument/2006/relationships/image" Target="../media/image130.png"/><Relationship Id="rId14" Type="http://schemas.openxmlformats.org/officeDocument/2006/relationships/image" Target="../media/image135.png"/></Relationships>
</file>

<file path=ppt/slides/_rels/slide39.xml.rels><?xml version="1.0" encoding="UTF-8" standalone="yes"?>
<Relationships xmlns="http://schemas.openxmlformats.org/package/2006/relationships"><Relationship Id="rId8" Type="http://schemas.openxmlformats.org/officeDocument/2006/relationships/image" Target="../media/image137.png"/><Relationship Id="rId3" Type="http://schemas.openxmlformats.org/officeDocument/2006/relationships/tags" Target="../tags/tag80.xml"/><Relationship Id="rId7" Type="http://schemas.openxmlformats.org/officeDocument/2006/relationships/image" Target="../media/image136.png"/><Relationship Id="rId12" Type="http://schemas.openxmlformats.org/officeDocument/2006/relationships/image" Target="../media/image141.emf"/><Relationship Id="rId2" Type="http://schemas.openxmlformats.org/officeDocument/2006/relationships/tags" Target="../tags/tag79.xml"/><Relationship Id="rId1" Type="http://schemas.openxmlformats.org/officeDocument/2006/relationships/tags" Target="../tags/tag78.xml"/><Relationship Id="rId6" Type="http://schemas.openxmlformats.org/officeDocument/2006/relationships/notesSlide" Target="../notesSlides/notesSlide23.xml"/><Relationship Id="rId11" Type="http://schemas.openxmlformats.org/officeDocument/2006/relationships/image" Target="../media/image140.png"/><Relationship Id="rId5" Type="http://schemas.openxmlformats.org/officeDocument/2006/relationships/slideLayout" Target="../slideLayouts/slideLayout4.xml"/><Relationship Id="rId10" Type="http://schemas.openxmlformats.org/officeDocument/2006/relationships/image" Target="../media/image139.emf"/><Relationship Id="rId4" Type="http://schemas.openxmlformats.org/officeDocument/2006/relationships/tags" Target="../tags/tag81.xml"/><Relationship Id="rId9" Type="http://schemas.openxmlformats.org/officeDocument/2006/relationships/image" Target="../media/image138.png"/></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4.bin"/><Relationship Id="rId13" Type="http://schemas.openxmlformats.org/officeDocument/2006/relationships/image" Target="../media/image10.emf"/><Relationship Id="rId3" Type="http://schemas.openxmlformats.org/officeDocument/2006/relationships/notesSlide" Target="../notesSlides/notesSlide3.xml"/><Relationship Id="rId7" Type="http://schemas.openxmlformats.org/officeDocument/2006/relationships/image" Target="../media/image7.emf"/><Relationship Id="rId12" Type="http://schemas.openxmlformats.org/officeDocument/2006/relationships/oleObject" Target="../embeddings/oleObject6.bin"/><Relationship Id="rId2" Type="http://schemas.openxmlformats.org/officeDocument/2006/relationships/slideLayout" Target="../slideLayouts/slideLayout13.xml"/><Relationship Id="rId1" Type="http://schemas.openxmlformats.org/officeDocument/2006/relationships/vmlDrawing" Target="../drawings/vmlDrawing2.vml"/><Relationship Id="rId6" Type="http://schemas.openxmlformats.org/officeDocument/2006/relationships/oleObject" Target="../embeddings/oleObject3.bin"/><Relationship Id="rId11" Type="http://schemas.openxmlformats.org/officeDocument/2006/relationships/image" Target="../media/image9.emf"/><Relationship Id="rId5" Type="http://schemas.openxmlformats.org/officeDocument/2006/relationships/image" Target="../media/image6.emf"/><Relationship Id="rId15" Type="http://schemas.openxmlformats.org/officeDocument/2006/relationships/image" Target="../media/image11.emf"/><Relationship Id="rId10" Type="http://schemas.openxmlformats.org/officeDocument/2006/relationships/oleObject" Target="../embeddings/oleObject5.bin"/><Relationship Id="rId4" Type="http://schemas.openxmlformats.org/officeDocument/2006/relationships/oleObject" Target="../embeddings/oleObject2.bin"/><Relationship Id="rId9" Type="http://schemas.openxmlformats.org/officeDocument/2006/relationships/image" Target="../media/image8.emf"/><Relationship Id="rId14" Type="http://schemas.openxmlformats.org/officeDocument/2006/relationships/oleObject" Target="../embeddings/oleObject7.bin"/></Relationships>
</file>

<file path=ppt/slides/_rels/slide40.xml.rels><?xml version="1.0" encoding="UTF-8" standalone="yes"?>
<Relationships xmlns="http://schemas.openxmlformats.org/package/2006/relationships"><Relationship Id="rId8" Type="http://schemas.openxmlformats.org/officeDocument/2006/relationships/oleObject" Target="../embeddings/oleObject27.bin"/><Relationship Id="rId13" Type="http://schemas.openxmlformats.org/officeDocument/2006/relationships/image" Target="../media/image144.emf"/><Relationship Id="rId18" Type="http://schemas.openxmlformats.org/officeDocument/2006/relationships/image" Target="../media/image146.emf"/><Relationship Id="rId26" Type="http://schemas.openxmlformats.org/officeDocument/2006/relationships/image" Target="../media/image150.emf"/><Relationship Id="rId3" Type="http://schemas.openxmlformats.org/officeDocument/2006/relationships/tags" Target="../tags/tag83.xml"/><Relationship Id="rId21" Type="http://schemas.openxmlformats.org/officeDocument/2006/relationships/oleObject" Target="../embeddings/oleObject34.bin"/><Relationship Id="rId7" Type="http://schemas.openxmlformats.org/officeDocument/2006/relationships/image" Target="../media/image154.png"/><Relationship Id="rId12" Type="http://schemas.openxmlformats.org/officeDocument/2006/relationships/oleObject" Target="../embeddings/oleObject29.bin"/><Relationship Id="rId17" Type="http://schemas.openxmlformats.org/officeDocument/2006/relationships/oleObject" Target="../embeddings/oleObject32.bin"/><Relationship Id="rId25" Type="http://schemas.openxmlformats.org/officeDocument/2006/relationships/oleObject" Target="../embeddings/oleObject36.bin"/><Relationship Id="rId2" Type="http://schemas.openxmlformats.org/officeDocument/2006/relationships/tags" Target="../tags/tag82.xml"/><Relationship Id="rId16" Type="http://schemas.openxmlformats.org/officeDocument/2006/relationships/oleObject" Target="../embeddings/oleObject31.bin"/><Relationship Id="rId20" Type="http://schemas.openxmlformats.org/officeDocument/2006/relationships/image" Target="../media/image147.emf"/><Relationship Id="rId29" Type="http://schemas.openxmlformats.org/officeDocument/2006/relationships/oleObject" Target="../embeddings/oleObject38.bin"/><Relationship Id="rId1" Type="http://schemas.openxmlformats.org/officeDocument/2006/relationships/vmlDrawing" Target="../drawings/vmlDrawing11.vml"/><Relationship Id="rId6" Type="http://schemas.openxmlformats.org/officeDocument/2006/relationships/image" Target="../media/image153.png"/><Relationship Id="rId11" Type="http://schemas.openxmlformats.org/officeDocument/2006/relationships/image" Target="../media/image143.emf"/><Relationship Id="rId24" Type="http://schemas.openxmlformats.org/officeDocument/2006/relationships/image" Target="../media/image149.wmf"/><Relationship Id="rId5" Type="http://schemas.openxmlformats.org/officeDocument/2006/relationships/notesSlide" Target="../notesSlides/notesSlide24.xml"/><Relationship Id="rId15" Type="http://schemas.openxmlformats.org/officeDocument/2006/relationships/image" Target="../media/image145.emf"/><Relationship Id="rId23" Type="http://schemas.openxmlformats.org/officeDocument/2006/relationships/oleObject" Target="../embeddings/oleObject35.bin"/><Relationship Id="rId28" Type="http://schemas.openxmlformats.org/officeDocument/2006/relationships/image" Target="../media/image151.emf"/><Relationship Id="rId10" Type="http://schemas.openxmlformats.org/officeDocument/2006/relationships/oleObject" Target="../embeddings/oleObject28.bin"/><Relationship Id="rId19" Type="http://schemas.openxmlformats.org/officeDocument/2006/relationships/oleObject" Target="../embeddings/oleObject33.bin"/><Relationship Id="rId4" Type="http://schemas.openxmlformats.org/officeDocument/2006/relationships/slideLayout" Target="../slideLayouts/slideLayout4.xml"/><Relationship Id="rId9" Type="http://schemas.openxmlformats.org/officeDocument/2006/relationships/image" Target="../media/image142.wmf"/><Relationship Id="rId14" Type="http://schemas.openxmlformats.org/officeDocument/2006/relationships/oleObject" Target="../embeddings/oleObject30.bin"/><Relationship Id="rId22" Type="http://schemas.openxmlformats.org/officeDocument/2006/relationships/image" Target="../media/image148.emf"/><Relationship Id="rId27" Type="http://schemas.openxmlformats.org/officeDocument/2006/relationships/oleObject" Target="../embeddings/oleObject37.bin"/><Relationship Id="rId30" Type="http://schemas.openxmlformats.org/officeDocument/2006/relationships/image" Target="../media/image152.emf"/></Relationships>
</file>

<file path=ppt/slides/_rels/slide41.xml.rels><?xml version="1.0" encoding="UTF-8" standalone="yes"?>
<Relationships xmlns="http://schemas.openxmlformats.org/package/2006/relationships"><Relationship Id="rId8" Type="http://schemas.openxmlformats.org/officeDocument/2006/relationships/slideLayout" Target="../slideLayouts/slideLayout4.xml"/><Relationship Id="rId13" Type="http://schemas.openxmlformats.org/officeDocument/2006/relationships/image" Target="../media/image158.png"/><Relationship Id="rId3" Type="http://schemas.openxmlformats.org/officeDocument/2006/relationships/tags" Target="../tags/tag86.xml"/><Relationship Id="rId7" Type="http://schemas.openxmlformats.org/officeDocument/2006/relationships/tags" Target="../tags/tag90.xml"/><Relationship Id="rId12" Type="http://schemas.openxmlformats.org/officeDocument/2006/relationships/image" Target="../media/image157.png"/><Relationship Id="rId2" Type="http://schemas.openxmlformats.org/officeDocument/2006/relationships/tags" Target="../tags/tag85.xml"/><Relationship Id="rId16" Type="http://schemas.openxmlformats.org/officeDocument/2006/relationships/image" Target="../media/image161.png"/><Relationship Id="rId1" Type="http://schemas.openxmlformats.org/officeDocument/2006/relationships/tags" Target="../tags/tag84.xml"/><Relationship Id="rId6" Type="http://schemas.openxmlformats.org/officeDocument/2006/relationships/tags" Target="../tags/tag89.xml"/><Relationship Id="rId11" Type="http://schemas.openxmlformats.org/officeDocument/2006/relationships/image" Target="../media/image156.png"/><Relationship Id="rId5" Type="http://schemas.openxmlformats.org/officeDocument/2006/relationships/tags" Target="../tags/tag88.xml"/><Relationship Id="rId15" Type="http://schemas.openxmlformats.org/officeDocument/2006/relationships/image" Target="../media/image160.png"/><Relationship Id="rId10" Type="http://schemas.openxmlformats.org/officeDocument/2006/relationships/image" Target="../media/image155.png"/><Relationship Id="rId4" Type="http://schemas.openxmlformats.org/officeDocument/2006/relationships/tags" Target="../tags/tag87.xml"/><Relationship Id="rId9" Type="http://schemas.openxmlformats.org/officeDocument/2006/relationships/notesSlide" Target="../notesSlides/notesSlide25.xml"/><Relationship Id="rId14" Type="http://schemas.openxmlformats.org/officeDocument/2006/relationships/image" Target="../media/image159.png"/></Relationships>
</file>

<file path=ppt/slides/_rels/slide42.xml.rels><?xml version="1.0" encoding="UTF-8" standalone="yes"?>
<Relationships xmlns="http://schemas.openxmlformats.org/package/2006/relationships"><Relationship Id="rId3" Type="http://schemas.openxmlformats.org/officeDocument/2006/relationships/image" Target="../media/image162.emf"/><Relationship Id="rId2" Type="http://schemas.openxmlformats.org/officeDocument/2006/relationships/notesSlide" Target="../notesSlides/notesSlide26.xml"/><Relationship Id="rId1" Type="http://schemas.openxmlformats.org/officeDocument/2006/relationships/slideLayout" Target="../slideLayouts/slideLayout4.xml"/><Relationship Id="rId4" Type="http://schemas.openxmlformats.org/officeDocument/2006/relationships/image" Target="../media/image163.emf"/></Relationships>
</file>

<file path=ppt/slides/_rels/slide43.xml.rels><?xml version="1.0" encoding="UTF-8" standalone="yes"?>
<Relationships xmlns="http://schemas.openxmlformats.org/package/2006/relationships"><Relationship Id="rId8" Type="http://schemas.openxmlformats.org/officeDocument/2006/relationships/slideLayout" Target="../slideLayouts/slideLayout4.xml"/><Relationship Id="rId13" Type="http://schemas.openxmlformats.org/officeDocument/2006/relationships/image" Target="../media/image167.png"/><Relationship Id="rId3" Type="http://schemas.openxmlformats.org/officeDocument/2006/relationships/tags" Target="../tags/tag93.xml"/><Relationship Id="rId7" Type="http://schemas.openxmlformats.org/officeDocument/2006/relationships/tags" Target="../tags/tag97.xml"/><Relationship Id="rId12" Type="http://schemas.openxmlformats.org/officeDocument/2006/relationships/image" Target="../media/image166.png"/><Relationship Id="rId17" Type="http://schemas.openxmlformats.org/officeDocument/2006/relationships/image" Target="../media/image171.emf"/><Relationship Id="rId2" Type="http://schemas.openxmlformats.org/officeDocument/2006/relationships/tags" Target="../tags/tag92.xml"/><Relationship Id="rId16" Type="http://schemas.openxmlformats.org/officeDocument/2006/relationships/image" Target="../media/image170.png"/><Relationship Id="rId1" Type="http://schemas.openxmlformats.org/officeDocument/2006/relationships/tags" Target="../tags/tag91.xml"/><Relationship Id="rId6" Type="http://schemas.openxmlformats.org/officeDocument/2006/relationships/tags" Target="../tags/tag96.xml"/><Relationship Id="rId11" Type="http://schemas.openxmlformats.org/officeDocument/2006/relationships/image" Target="../media/image165.png"/><Relationship Id="rId5" Type="http://schemas.openxmlformats.org/officeDocument/2006/relationships/tags" Target="../tags/tag95.xml"/><Relationship Id="rId15" Type="http://schemas.openxmlformats.org/officeDocument/2006/relationships/image" Target="../media/image169.png"/><Relationship Id="rId10" Type="http://schemas.openxmlformats.org/officeDocument/2006/relationships/image" Target="../media/image164.png"/><Relationship Id="rId4" Type="http://schemas.openxmlformats.org/officeDocument/2006/relationships/tags" Target="../tags/tag94.xml"/><Relationship Id="rId9" Type="http://schemas.openxmlformats.org/officeDocument/2006/relationships/notesSlide" Target="../notesSlides/notesSlide27.xml"/><Relationship Id="rId14" Type="http://schemas.openxmlformats.org/officeDocument/2006/relationships/image" Target="../media/image168.png"/></Relationships>
</file>

<file path=ppt/slides/_rels/slide44.xml.rels><?xml version="1.0" encoding="UTF-8" standalone="yes"?>
<Relationships xmlns="http://schemas.openxmlformats.org/package/2006/relationships"><Relationship Id="rId8" Type="http://schemas.openxmlformats.org/officeDocument/2006/relationships/notesSlide" Target="../notesSlides/notesSlide28.xml"/><Relationship Id="rId13" Type="http://schemas.openxmlformats.org/officeDocument/2006/relationships/image" Target="../media/image176.png"/><Relationship Id="rId3" Type="http://schemas.openxmlformats.org/officeDocument/2006/relationships/tags" Target="../tags/tag100.xml"/><Relationship Id="rId7" Type="http://schemas.openxmlformats.org/officeDocument/2006/relationships/slideLayout" Target="../slideLayouts/slideLayout4.xml"/><Relationship Id="rId12" Type="http://schemas.openxmlformats.org/officeDocument/2006/relationships/image" Target="../media/image175.png"/><Relationship Id="rId2" Type="http://schemas.openxmlformats.org/officeDocument/2006/relationships/tags" Target="../tags/tag99.xml"/><Relationship Id="rId1" Type="http://schemas.openxmlformats.org/officeDocument/2006/relationships/tags" Target="../tags/tag98.xml"/><Relationship Id="rId6" Type="http://schemas.openxmlformats.org/officeDocument/2006/relationships/tags" Target="../tags/tag103.xml"/><Relationship Id="rId11" Type="http://schemas.openxmlformats.org/officeDocument/2006/relationships/image" Target="../media/image174.png"/><Relationship Id="rId5" Type="http://schemas.openxmlformats.org/officeDocument/2006/relationships/tags" Target="../tags/tag102.xml"/><Relationship Id="rId10" Type="http://schemas.openxmlformats.org/officeDocument/2006/relationships/image" Target="../media/image173.png"/><Relationship Id="rId4" Type="http://schemas.openxmlformats.org/officeDocument/2006/relationships/tags" Target="../tags/tag101.xml"/><Relationship Id="rId9" Type="http://schemas.openxmlformats.org/officeDocument/2006/relationships/image" Target="../media/image172.png"/><Relationship Id="rId14" Type="http://schemas.openxmlformats.org/officeDocument/2006/relationships/image" Target="../media/image177.pn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image" Target="../media/image178.em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39.bin"/><Relationship Id="rId2" Type="http://schemas.openxmlformats.org/officeDocument/2006/relationships/slideLayout" Target="../slideLayouts/slideLayout2.xml"/><Relationship Id="rId1" Type="http://schemas.openxmlformats.org/officeDocument/2006/relationships/vmlDrawing" Target="../drawings/vmlDrawing12.vml"/><Relationship Id="rId4" Type="http://schemas.openxmlformats.org/officeDocument/2006/relationships/image" Target="../media/image179.emf"/></Relationships>
</file>

<file path=ppt/slides/_rels/slide48.xml.rels><?xml version="1.0" encoding="UTF-8" standalone="yes"?>
<Relationships xmlns="http://schemas.openxmlformats.org/package/2006/relationships"><Relationship Id="rId8" Type="http://schemas.openxmlformats.org/officeDocument/2006/relationships/image" Target="../media/image182.wmf"/><Relationship Id="rId3" Type="http://schemas.openxmlformats.org/officeDocument/2006/relationships/oleObject" Target="../embeddings/oleObject40.bin"/><Relationship Id="rId7" Type="http://schemas.openxmlformats.org/officeDocument/2006/relationships/oleObject" Target="../embeddings/oleObject42.bin"/><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image" Target="../media/image181.emf"/><Relationship Id="rId5" Type="http://schemas.openxmlformats.org/officeDocument/2006/relationships/oleObject" Target="../embeddings/oleObject41.bin"/><Relationship Id="rId4" Type="http://schemas.openxmlformats.org/officeDocument/2006/relationships/image" Target="../media/image180.emf"/></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43.bin"/><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image" Target="../media/image184.emf"/><Relationship Id="rId5" Type="http://schemas.openxmlformats.org/officeDocument/2006/relationships/oleObject" Target="../embeddings/oleObject44.bin"/><Relationship Id="rId4" Type="http://schemas.openxmlformats.org/officeDocument/2006/relationships/image" Target="../media/image183.emf"/></Relationships>
</file>

<file path=ppt/slides/_rels/slide5.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8" Type="http://schemas.openxmlformats.org/officeDocument/2006/relationships/image" Target="../media/image187.emf"/><Relationship Id="rId3" Type="http://schemas.openxmlformats.org/officeDocument/2006/relationships/oleObject" Target="../embeddings/oleObject45.bin"/><Relationship Id="rId7" Type="http://schemas.openxmlformats.org/officeDocument/2006/relationships/oleObject" Target="../embeddings/oleObject47.bin"/><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image" Target="../media/image186.wmf"/><Relationship Id="rId5" Type="http://schemas.openxmlformats.org/officeDocument/2006/relationships/oleObject" Target="../embeddings/oleObject46.bin"/><Relationship Id="rId10" Type="http://schemas.openxmlformats.org/officeDocument/2006/relationships/image" Target="../media/image188.emf"/><Relationship Id="rId4" Type="http://schemas.openxmlformats.org/officeDocument/2006/relationships/image" Target="../media/image185.wmf"/><Relationship Id="rId9" Type="http://schemas.openxmlformats.org/officeDocument/2006/relationships/oleObject" Target="../embeddings/oleObject48.bin"/></Relationships>
</file>

<file path=ppt/slides/_rels/slide51.xml.rels><?xml version="1.0" encoding="UTF-8" standalone="yes"?>
<Relationships xmlns="http://schemas.openxmlformats.org/package/2006/relationships"><Relationship Id="rId8" Type="http://schemas.openxmlformats.org/officeDocument/2006/relationships/image" Target="../media/image191.emf"/><Relationship Id="rId3" Type="http://schemas.openxmlformats.org/officeDocument/2006/relationships/oleObject" Target="../embeddings/oleObject49.bin"/><Relationship Id="rId7" Type="http://schemas.openxmlformats.org/officeDocument/2006/relationships/oleObject" Target="../embeddings/oleObject51.bin"/><Relationship Id="rId2" Type="http://schemas.openxmlformats.org/officeDocument/2006/relationships/slideLayout" Target="../slideLayouts/slideLayout2.xml"/><Relationship Id="rId1" Type="http://schemas.openxmlformats.org/officeDocument/2006/relationships/vmlDrawing" Target="../drawings/vmlDrawing16.vml"/><Relationship Id="rId6" Type="http://schemas.openxmlformats.org/officeDocument/2006/relationships/image" Target="../media/image190.emf"/><Relationship Id="rId5" Type="http://schemas.openxmlformats.org/officeDocument/2006/relationships/oleObject" Target="../embeddings/oleObject50.bin"/><Relationship Id="rId4" Type="http://schemas.openxmlformats.org/officeDocument/2006/relationships/image" Target="../media/image189.wmf"/><Relationship Id="rId9" Type="http://schemas.openxmlformats.org/officeDocument/2006/relationships/image" Target="../media/image192.emf"/></Relationships>
</file>

<file path=ppt/slides/_rels/slide52.xml.rels><?xml version="1.0" encoding="UTF-8" standalone="yes"?>
<Relationships xmlns="http://schemas.openxmlformats.org/package/2006/relationships"><Relationship Id="rId8" Type="http://schemas.openxmlformats.org/officeDocument/2006/relationships/tags" Target="../tags/tag111.xml"/><Relationship Id="rId13" Type="http://schemas.openxmlformats.org/officeDocument/2006/relationships/image" Target="../media/image194.png"/><Relationship Id="rId18" Type="http://schemas.openxmlformats.org/officeDocument/2006/relationships/image" Target="../media/image199.png"/><Relationship Id="rId3" Type="http://schemas.openxmlformats.org/officeDocument/2006/relationships/tags" Target="../tags/tag106.xml"/><Relationship Id="rId7" Type="http://schemas.openxmlformats.org/officeDocument/2006/relationships/tags" Target="../tags/tag110.xml"/><Relationship Id="rId12" Type="http://schemas.openxmlformats.org/officeDocument/2006/relationships/image" Target="../media/image193.png"/><Relationship Id="rId17" Type="http://schemas.openxmlformats.org/officeDocument/2006/relationships/image" Target="../media/image198.png"/><Relationship Id="rId2" Type="http://schemas.openxmlformats.org/officeDocument/2006/relationships/tags" Target="../tags/tag105.xml"/><Relationship Id="rId16" Type="http://schemas.openxmlformats.org/officeDocument/2006/relationships/image" Target="../media/image197.png"/><Relationship Id="rId1" Type="http://schemas.openxmlformats.org/officeDocument/2006/relationships/tags" Target="../tags/tag104.xml"/><Relationship Id="rId6" Type="http://schemas.openxmlformats.org/officeDocument/2006/relationships/tags" Target="../tags/tag109.xml"/><Relationship Id="rId11" Type="http://schemas.openxmlformats.org/officeDocument/2006/relationships/notesSlide" Target="../notesSlides/notesSlide30.xml"/><Relationship Id="rId5" Type="http://schemas.openxmlformats.org/officeDocument/2006/relationships/tags" Target="../tags/tag108.xml"/><Relationship Id="rId15" Type="http://schemas.openxmlformats.org/officeDocument/2006/relationships/image" Target="../media/image196.png"/><Relationship Id="rId10" Type="http://schemas.openxmlformats.org/officeDocument/2006/relationships/slideLayout" Target="../slideLayouts/slideLayout4.xml"/><Relationship Id="rId4" Type="http://schemas.openxmlformats.org/officeDocument/2006/relationships/tags" Target="../tags/tag107.xml"/><Relationship Id="rId9" Type="http://schemas.openxmlformats.org/officeDocument/2006/relationships/tags" Target="../tags/tag112.xml"/><Relationship Id="rId14" Type="http://schemas.openxmlformats.org/officeDocument/2006/relationships/image" Target="../media/image195.png"/></Relationships>
</file>

<file path=ppt/slides/_rels/slide53.xml.rels><?xml version="1.0" encoding="UTF-8" standalone="yes"?>
<Relationships xmlns="http://schemas.openxmlformats.org/package/2006/relationships"><Relationship Id="rId8" Type="http://schemas.openxmlformats.org/officeDocument/2006/relationships/oleObject" Target="../embeddings/oleObject53.bin"/><Relationship Id="rId3" Type="http://schemas.openxmlformats.org/officeDocument/2006/relationships/slideLayout" Target="../slideLayouts/slideLayout4.xml"/><Relationship Id="rId7" Type="http://schemas.openxmlformats.org/officeDocument/2006/relationships/image" Target="../media/image200.emf"/><Relationship Id="rId2" Type="http://schemas.openxmlformats.org/officeDocument/2006/relationships/tags" Target="../tags/tag113.xml"/><Relationship Id="rId1" Type="http://schemas.openxmlformats.org/officeDocument/2006/relationships/vmlDrawing" Target="../drawings/vmlDrawing17.vml"/><Relationship Id="rId6" Type="http://schemas.openxmlformats.org/officeDocument/2006/relationships/oleObject" Target="../embeddings/oleObject52.bin"/><Relationship Id="rId5" Type="http://schemas.openxmlformats.org/officeDocument/2006/relationships/image" Target="../media/image202.png"/><Relationship Id="rId4" Type="http://schemas.openxmlformats.org/officeDocument/2006/relationships/notesSlide" Target="../notesSlides/notesSlide31.xml"/><Relationship Id="rId9" Type="http://schemas.openxmlformats.org/officeDocument/2006/relationships/image" Target="../media/image201.emf"/></Relationships>
</file>

<file path=ppt/slides/_rels/slide54.xml.rels><?xml version="1.0" encoding="UTF-8" standalone="yes"?>
<Relationships xmlns="http://schemas.openxmlformats.org/package/2006/relationships"><Relationship Id="rId8" Type="http://schemas.openxmlformats.org/officeDocument/2006/relationships/image" Target="../media/image205.png"/><Relationship Id="rId3" Type="http://schemas.openxmlformats.org/officeDocument/2006/relationships/tags" Target="../tags/tag116.xml"/><Relationship Id="rId7" Type="http://schemas.openxmlformats.org/officeDocument/2006/relationships/image" Target="../media/image204.png"/><Relationship Id="rId2" Type="http://schemas.openxmlformats.org/officeDocument/2006/relationships/tags" Target="../tags/tag115.xml"/><Relationship Id="rId1" Type="http://schemas.openxmlformats.org/officeDocument/2006/relationships/tags" Target="../tags/tag114.xml"/><Relationship Id="rId6" Type="http://schemas.openxmlformats.org/officeDocument/2006/relationships/image" Target="../media/image203.png"/><Relationship Id="rId5" Type="http://schemas.openxmlformats.org/officeDocument/2006/relationships/notesSlide" Target="../notesSlides/notesSlide32.xml"/><Relationship Id="rId4" Type="http://schemas.openxmlformats.org/officeDocument/2006/relationships/slideLayout" Target="../slideLayouts/slideLayout4.xml"/><Relationship Id="rId9" Type="http://schemas.openxmlformats.org/officeDocument/2006/relationships/image" Target="../media/image206.emf"/></Relationships>
</file>

<file path=ppt/slides/_rels/slide55.xml.rels><?xml version="1.0" encoding="UTF-8" standalone="yes"?>
<Relationships xmlns="http://schemas.openxmlformats.org/package/2006/relationships"><Relationship Id="rId8" Type="http://schemas.openxmlformats.org/officeDocument/2006/relationships/image" Target="../media/image209.emf"/><Relationship Id="rId3" Type="http://schemas.openxmlformats.org/officeDocument/2006/relationships/oleObject" Target="../embeddings/oleObject54.bin"/><Relationship Id="rId7" Type="http://schemas.openxmlformats.org/officeDocument/2006/relationships/oleObject" Target="../embeddings/oleObject56.bin"/><Relationship Id="rId2" Type="http://schemas.openxmlformats.org/officeDocument/2006/relationships/slideLayout" Target="../slideLayouts/slideLayout2.xml"/><Relationship Id="rId1" Type="http://schemas.openxmlformats.org/officeDocument/2006/relationships/vmlDrawing" Target="../drawings/vmlDrawing18.vml"/><Relationship Id="rId6" Type="http://schemas.openxmlformats.org/officeDocument/2006/relationships/image" Target="../media/image208.emf"/><Relationship Id="rId5" Type="http://schemas.openxmlformats.org/officeDocument/2006/relationships/oleObject" Target="../embeddings/oleObject55.bin"/><Relationship Id="rId4" Type="http://schemas.openxmlformats.org/officeDocument/2006/relationships/image" Target="../media/image207.emf"/></Relationships>
</file>

<file path=ppt/slides/_rels/slide56.xml.rels><?xml version="1.0" encoding="UTF-8" standalone="yes"?>
<Relationships xmlns="http://schemas.openxmlformats.org/package/2006/relationships"><Relationship Id="rId3" Type="http://schemas.openxmlformats.org/officeDocument/2006/relationships/oleObject" Target="../embeddings/oleObject57.bin"/><Relationship Id="rId2" Type="http://schemas.openxmlformats.org/officeDocument/2006/relationships/slideLayout" Target="../slideLayouts/slideLayout2.xml"/><Relationship Id="rId1" Type="http://schemas.openxmlformats.org/officeDocument/2006/relationships/vmlDrawing" Target="../drawings/vmlDrawing19.vml"/><Relationship Id="rId6" Type="http://schemas.openxmlformats.org/officeDocument/2006/relationships/image" Target="../media/image210.wmf"/><Relationship Id="rId5" Type="http://schemas.openxmlformats.org/officeDocument/2006/relationships/oleObject" Target="../embeddings/oleObject58.bin"/><Relationship Id="rId4" Type="http://schemas.openxmlformats.org/officeDocument/2006/relationships/image" Target="../media/image189.wmf"/></Relationships>
</file>

<file path=ppt/slides/_rels/slide57.xml.rels><?xml version="1.0" encoding="UTF-8" standalone="yes"?>
<Relationships xmlns="http://schemas.openxmlformats.org/package/2006/relationships"><Relationship Id="rId8" Type="http://schemas.openxmlformats.org/officeDocument/2006/relationships/tags" Target="../tags/tag124.xml"/><Relationship Id="rId13" Type="http://schemas.openxmlformats.org/officeDocument/2006/relationships/image" Target="../media/image211.png"/><Relationship Id="rId18" Type="http://schemas.openxmlformats.org/officeDocument/2006/relationships/image" Target="../media/image216.png"/><Relationship Id="rId3" Type="http://schemas.openxmlformats.org/officeDocument/2006/relationships/tags" Target="../tags/tag119.xml"/><Relationship Id="rId21" Type="http://schemas.openxmlformats.org/officeDocument/2006/relationships/image" Target="../media/image219.png"/><Relationship Id="rId7" Type="http://schemas.openxmlformats.org/officeDocument/2006/relationships/tags" Target="../tags/tag123.xml"/><Relationship Id="rId12" Type="http://schemas.openxmlformats.org/officeDocument/2006/relationships/notesSlide" Target="../notesSlides/notesSlide33.xml"/><Relationship Id="rId17" Type="http://schemas.openxmlformats.org/officeDocument/2006/relationships/image" Target="../media/image215.png"/><Relationship Id="rId2" Type="http://schemas.openxmlformats.org/officeDocument/2006/relationships/tags" Target="../tags/tag118.xml"/><Relationship Id="rId16" Type="http://schemas.openxmlformats.org/officeDocument/2006/relationships/image" Target="../media/image214.png"/><Relationship Id="rId20" Type="http://schemas.openxmlformats.org/officeDocument/2006/relationships/image" Target="../media/image218.png"/><Relationship Id="rId1" Type="http://schemas.openxmlformats.org/officeDocument/2006/relationships/tags" Target="../tags/tag117.xml"/><Relationship Id="rId6" Type="http://schemas.openxmlformats.org/officeDocument/2006/relationships/tags" Target="../tags/tag122.xml"/><Relationship Id="rId11" Type="http://schemas.openxmlformats.org/officeDocument/2006/relationships/slideLayout" Target="../slideLayouts/slideLayout4.xml"/><Relationship Id="rId5" Type="http://schemas.openxmlformats.org/officeDocument/2006/relationships/tags" Target="../tags/tag121.xml"/><Relationship Id="rId15" Type="http://schemas.openxmlformats.org/officeDocument/2006/relationships/image" Target="../media/image213.png"/><Relationship Id="rId10" Type="http://schemas.openxmlformats.org/officeDocument/2006/relationships/tags" Target="../tags/tag126.xml"/><Relationship Id="rId19" Type="http://schemas.openxmlformats.org/officeDocument/2006/relationships/image" Target="../media/image217.png"/><Relationship Id="rId4" Type="http://schemas.openxmlformats.org/officeDocument/2006/relationships/tags" Target="../tags/tag120.xml"/><Relationship Id="rId9" Type="http://schemas.openxmlformats.org/officeDocument/2006/relationships/tags" Target="../tags/tag125.xml"/><Relationship Id="rId14" Type="http://schemas.openxmlformats.org/officeDocument/2006/relationships/image" Target="../media/image212.png"/><Relationship Id="rId22" Type="http://schemas.openxmlformats.org/officeDocument/2006/relationships/image" Target="../media/image220.png"/></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notesSlide" Target="../notesSlides/notesSlide5.xml"/><Relationship Id="rId7" Type="http://schemas.openxmlformats.org/officeDocument/2006/relationships/image" Target="../media/image14.emf"/><Relationship Id="rId2" Type="http://schemas.openxmlformats.org/officeDocument/2006/relationships/slideLayout" Target="../slideLayouts/slideLayout14.xml"/><Relationship Id="rId1" Type="http://schemas.openxmlformats.org/officeDocument/2006/relationships/vmlDrawing" Target="../drawings/vmlDrawing3.vml"/><Relationship Id="rId6" Type="http://schemas.openxmlformats.org/officeDocument/2006/relationships/oleObject" Target="../embeddings/oleObject9.bin"/><Relationship Id="rId5" Type="http://schemas.openxmlformats.org/officeDocument/2006/relationships/image" Target="../media/image13.emf"/><Relationship Id="rId4" Type="http://schemas.openxmlformats.org/officeDocument/2006/relationships/oleObject" Target="../embeddings/oleObject8.bin"/></Relationships>
</file>

<file path=ppt/slides/_rels/slide7.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tags" Target="../tags/tag4.xml"/><Relationship Id="rId7" Type="http://schemas.openxmlformats.org/officeDocument/2006/relationships/image" Target="../media/image17.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16.png"/><Relationship Id="rId5" Type="http://schemas.openxmlformats.org/officeDocument/2006/relationships/notesSlide" Target="../notesSlides/notesSlide6.xml"/><Relationship Id="rId4"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tags" Target="../tags/tag12.xml"/><Relationship Id="rId13" Type="http://schemas.openxmlformats.org/officeDocument/2006/relationships/image" Target="../media/image20.png"/><Relationship Id="rId18" Type="http://schemas.openxmlformats.org/officeDocument/2006/relationships/image" Target="../media/image25.png"/><Relationship Id="rId3" Type="http://schemas.openxmlformats.org/officeDocument/2006/relationships/tags" Target="../tags/tag7.xml"/><Relationship Id="rId7" Type="http://schemas.openxmlformats.org/officeDocument/2006/relationships/tags" Target="../tags/tag11.xml"/><Relationship Id="rId12" Type="http://schemas.openxmlformats.org/officeDocument/2006/relationships/image" Target="../media/image19.png"/><Relationship Id="rId17" Type="http://schemas.openxmlformats.org/officeDocument/2006/relationships/image" Target="../media/image24.png"/><Relationship Id="rId2" Type="http://schemas.openxmlformats.org/officeDocument/2006/relationships/tags" Target="../tags/tag6.xml"/><Relationship Id="rId16" Type="http://schemas.openxmlformats.org/officeDocument/2006/relationships/image" Target="../media/image23.png"/><Relationship Id="rId20" Type="http://schemas.openxmlformats.org/officeDocument/2006/relationships/image" Target="../media/image27.png"/><Relationship Id="rId1" Type="http://schemas.openxmlformats.org/officeDocument/2006/relationships/tags" Target="../tags/tag5.xml"/><Relationship Id="rId6" Type="http://schemas.openxmlformats.org/officeDocument/2006/relationships/tags" Target="../tags/tag10.xml"/><Relationship Id="rId11" Type="http://schemas.openxmlformats.org/officeDocument/2006/relationships/notesSlide" Target="../notesSlides/notesSlide7.xml"/><Relationship Id="rId5" Type="http://schemas.openxmlformats.org/officeDocument/2006/relationships/tags" Target="../tags/tag9.xml"/><Relationship Id="rId15" Type="http://schemas.openxmlformats.org/officeDocument/2006/relationships/image" Target="../media/image22.png"/><Relationship Id="rId10" Type="http://schemas.openxmlformats.org/officeDocument/2006/relationships/slideLayout" Target="../slideLayouts/slideLayout2.xml"/><Relationship Id="rId19" Type="http://schemas.openxmlformats.org/officeDocument/2006/relationships/image" Target="../media/image26.png"/><Relationship Id="rId4" Type="http://schemas.openxmlformats.org/officeDocument/2006/relationships/tags" Target="../tags/tag8.xml"/><Relationship Id="rId9" Type="http://schemas.openxmlformats.org/officeDocument/2006/relationships/tags" Target="../tags/tag13.xml"/><Relationship Id="rId1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29.emf"/><Relationship Id="rId5" Type="http://schemas.openxmlformats.org/officeDocument/2006/relationships/image" Target="../media/image28.png"/><Relationship Id="rId4" Type="http://schemas.openxmlformats.org/officeDocument/2006/relationships/oleObject" Target="../embeddings/oleObject10.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type="ctrTitle"/>
          </p:nvPr>
        </p:nvSpPr>
        <p:spPr>
          <a:xfrm>
            <a:off x="457200" y="1981200"/>
            <a:ext cx="8458200" cy="2133600"/>
          </a:xfrm>
        </p:spPr>
        <p:txBody>
          <a:bodyPr/>
          <a:lstStyle/>
          <a:p>
            <a:pPr algn="ctr" eaLnBrk="1" hangingPunct="1"/>
            <a:r>
              <a:rPr lang="el-GR" b="1" dirty="0">
                <a:solidFill>
                  <a:schemeClr val="bg2"/>
                </a:solidFill>
              </a:rPr>
              <a:t>Εισαγωγή στη Φυσική των Επιταχυντών</a:t>
            </a:r>
            <a:br>
              <a:rPr lang="en-US" b="1" dirty="0">
                <a:solidFill>
                  <a:schemeClr val="bg2"/>
                </a:solidFill>
              </a:rPr>
            </a:br>
            <a:r>
              <a:rPr lang="el-GR" sz="2800" b="1" dirty="0">
                <a:solidFill>
                  <a:schemeClr val="tx2"/>
                </a:solidFill>
              </a:rPr>
              <a:t>Δρ. Γιάννης ΠΑΠΑΦΙΛΙΠΠΟΥ</a:t>
            </a:r>
            <a:br>
              <a:rPr lang="el-GR" sz="2800" b="1" dirty="0">
                <a:solidFill>
                  <a:schemeClr val="tx2"/>
                </a:solidFill>
              </a:rPr>
            </a:br>
            <a:r>
              <a:rPr lang="el-GR" sz="2800" b="1" dirty="0">
                <a:solidFill>
                  <a:schemeClr val="tx2"/>
                </a:solidFill>
              </a:rPr>
              <a:t>Τμήμα Δεσμών – Ομάδα Φυσικής Επιταχυντών </a:t>
            </a:r>
            <a:r>
              <a:rPr lang="en-US" sz="2800" b="1" dirty="0">
                <a:solidFill>
                  <a:schemeClr val="tx2"/>
                </a:solidFill>
              </a:rPr>
              <a:t>CERN</a:t>
            </a:r>
          </a:p>
        </p:txBody>
      </p:sp>
      <p:sp>
        <p:nvSpPr>
          <p:cNvPr id="19459" name="Rectangle 4"/>
          <p:cNvSpPr>
            <a:spLocks noGrp="1" noChangeArrowheads="1"/>
          </p:cNvSpPr>
          <p:nvPr>
            <p:ph type="subTitle" idx="1"/>
          </p:nvPr>
        </p:nvSpPr>
        <p:spPr>
          <a:xfrm>
            <a:off x="323528" y="4495800"/>
            <a:ext cx="8668072" cy="1597496"/>
          </a:xfrm>
        </p:spPr>
        <p:txBody>
          <a:bodyPr/>
          <a:lstStyle/>
          <a:p>
            <a:pPr eaLnBrk="1" hangingPunct="1"/>
            <a:r>
              <a:rPr lang="el-GR" dirty="0"/>
              <a:t>Μάθημα «Επιταχυντές και Ανιχνευτές»</a:t>
            </a:r>
          </a:p>
          <a:p>
            <a:pPr eaLnBrk="1" hangingPunct="1"/>
            <a:r>
              <a:rPr lang="el-GR" dirty="0"/>
              <a:t>Τμήμα Φυσικής </a:t>
            </a:r>
          </a:p>
          <a:p>
            <a:pPr eaLnBrk="1" hangingPunct="1"/>
            <a:r>
              <a:rPr lang="el-GR" dirty="0"/>
              <a:t>Αριστοτέλειο Πανεπιστήμιο Θεσσαλονίκης</a:t>
            </a:r>
          </a:p>
          <a:p>
            <a:pPr eaLnBrk="1" hangingPunct="1"/>
            <a:r>
              <a:rPr lang="el-GR" dirty="0"/>
              <a:t>Εαρινό εξάμηνο 2018</a:t>
            </a:r>
            <a:endParaRPr lang="en-US" dirty="0"/>
          </a:p>
        </p:txBody>
      </p:sp>
      <p:sp>
        <p:nvSpPr>
          <p:cNvPr id="6" name="Rectangle 13">
            <a:extLst>
              <a:ext uri="{FF2B5EF4-FFF2-40B4-BE49-F238E27FC236}">
                <a16:creationId xmlns:a16="http://schemas.microsoft.com/office/drawing/2014/main" id="{8733AFC8-D4B1-834F-B047-DD16D55F9A34}"/>
              </a:ext>
            </a:extLst>
          </p:cNvPr>
          <p:cNvSpPr>
            <a:spLocks noChangeArrowheads="1"/>
          </p:cNvSpPr>
          <p:nvPr/>
        </p:nvSpPr>
        <p:spPr bwMode="auto">
          <a:xfrm>
            <a:off x="1331640" y="95579"/>
            <a:ext cx="3491880" cy="615553"/>
          </a:xfrm>
          <a:prstGeom prst="rect">
            <a:avLst/>
          </a:prstGeom>
          <a:noFill/>
          <a:ln w="9525">
            <a:noFill/>
            <a:miter lim="800000"/>
            <a:headEnd/>
            <a:tailEnd/>
          </a:ln>
        </p:spPr>
        <p:txBody>
          <a:bodyPr wrap="square" lIns="0" tIns="0" rIns="0" bIns="0">
            <a:spAutoFit/>
          </a:bodyPr>
          <a:lstStyle/>
          <a:p>
            <a:pPr defTabSz="1474177">
              <a:spcBef>
                <a:spcPct val="0"/>
              </a:spcBef>
              <a:buClrTx/>
              <a:buSzTx/>
              <a:buFontTx/>
              <a:buNone/>
              <a:defRPr/>
            </a:pPr>
            <a:r>
              <a:rPr lang="el-GR" sz="2000" b="1" dirty="0">
                <a:ln w="1905"/>
                <a:solidFill>
                  <a:srgbClr val="FF0000"/>
                </a:solidFill>
                <a:effectLst>
                  <a:innerShdw blurRad="69850" dist="43180" dir="5400000">
                    <a:srgbClr val="000000">
                      <a:alpha val="65000"/>
                    </a:srgbClr>
                  </a:innerShdw>
                </a:effectLst>
                <a:latin typeface="Calibri" pitchFamily="34" charset="0"/>
                <a:cs typeface="Arial" panose="020B0604020202020204" pitchFamily="34" charset="0"/>
              </a:rPr>
              <a:t>ΑΡΙΣΤΟΤΕΛΕΙΟ ΠΑΝΕΠΙΣΤΗΜΙΟ ΘΕΣΣΑΛΟΝΙΚΗΣ</a:t>
            </a:r>
          </a:p>
        </p:txBody>
      </p:sp>
      <p:pic>
        <p:nvPicPr>
          <p:cNvPr id="7" name="Picture 704">
            <a:extLst>
              <a:ext uri="{FF2B5EF4-FFF2-40B4-BE49-F238E27FC236}">
                <a16:creationId xmlns:a16="http://schemas.microsoft.com/office/drawing/2014/main" id="{E24745E5-857B-E743-9583-E475B7DB8D73}"/>
              </a:ext>
            </a:extLst>
          </p:cNvPr>
          <p:cNvPicPr>
            <a:picLocks noChangeAspect="1" noChangeArrowheads="1"/>
          </p:cNvPicPr>
          <p:nvPr/>
        </p:nvPicPr>
        <p:blipFill>
          <a:blip r:embed="rId2">
            <a:clrChange>
              <a:clrFrom>
                <a:srgbClr val="000000"/>
              </a:clrFrom>
              <a:clrTo>
                <a:srgbClr val="000000">
                  <a:alpha val="0"/>
                </a:srgbClr>
              </a:clrTo>
            </a:clrChange>
          </a:blip>
          <a:srcRect/>
          <a:stretch>
            <a:fillRect/>
          </a:stretch>
        </p:blipFill>
        <p:spPr bwMode="auto">
          <a:xfrm>
            <a:off x="0" y="-99392"/>
            <a:ext cx="1440160" cy="1429649"/>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0946" name="Rectangle 2"/>
          <p:cNvSpPr>
            <a:spLocks noGrp="1" noChangeArrowheads="1"/>
          </p:cNvSpPr>
          <p:nvPr>
            <p:ph type="title"/>
          </p:nvPr>
        </p:nvSpPr>
        <p:spPr>
          <a:xfrm>
            <a:off x="762000" y="76200"/>
            <a:ext cx="7848600" cy="609600"/>
          </a:xfrm>
        </p:spPr>
        <p:txBody>
          <a:bodyPr/>
          <a:lstStyle/>
          <a:p>
            <a:r>
              <a:rPr lang="en-GB" sz="3600" dirty="0"/>
              <a:t>Phase stability on electron synchrotrons</a:t>
            </a:r>
            <a:endParaRPr lang="en-US" sz="3600" dirty="0"/>
          </a:p>
        </p:txBody>
      </p:sp>
      <p:sp>
        <p:nvSpPr>
          <p:cNvPr id="850947" name="Rectangle 3"/>
          <p:cNvSpPr>
            <a:spLocks noGrp="1" noChangeArrowheads="1"/>
          </p:cNvSpPr>
          <p:nvPr>
            <p:ph type="body" idx="1"/>
          </p:nvPr>
        </p:nvSpPr>
        <p:spPr>
          <a:xfrm>
            <a:off x="381000" y="3657600"/>
            <a:ext cx="8610600" cy="1752600"/>
          </a:xfrm>
        </p:spPr>
        <p:txBody>
          <a:bodyPr/>
          <a:lstStyle/>
          <a:p>
            <a:pPr marL="355600" indent="-355600">
              <a:lnSpc>
                <a:spcPct val="90000"/>
              </a:lnSpc>
            </a:pPr>
            <a:r>
              <a:rPr lang="en-GB" sz="2400">
                <a:cs typeface="Times New Roman" charset="0"/>
              </a:rPr>
              <a:t>For electron synchrotrons, the relativistic </a:t>
            </a:r>
            <a:r>
              <a:rPr lang="en-GB" sz="2400" i="1">
                <a:cs typeface="Times New Roman" charset="0"/>
                <a:sym typeface="Symbol" charset="0"/>
              </a:rPr>
              <a:t></a:t>
            </a:r>
            <a:r>
              <a:rPr lang="en-GB" sz="2400">
                <a:cs typeface="Times New Roman" charset="0"/>
                <a:sym typeface="Symbol" charset="0"/>
              </a:rPr>
              <a:t> is very large and</a:t>
            </a:r>
          </a:p>
          <a:p>
            <a:pPr marL="355600" indent="-355600">
              <a:lnSpc>
                <a:spcPct val="110000"/>
              </a:lnSpc>
              <a:buFont typeface="Wingdings" charset="0"/>
              <a:buNone/>
            </a:pPr>
            <a:r>
              <a:rPr lang="en-US" sz="2400"/>
              <a:t>						as momentum compaction 					is positive in 	most cases</a:t>
            </a:r>
          </a:p>
          <a:p>
            <a:pPr marL="355600" indent="-355600">
              <a:lnSpc>
                <a:spcPct val="90000"/>
              </a:lnSpc>
            </a:pPr>
            <a:r>
              <a:rPr lang="en-US" sz="2400"/>
              <a:t>Above transition, an increase in energy is followed by lower revolution frequency </a:t>
            </a:r>
          </a:p>
          <a:p>
            <a:pPr marL="355600" indent="-355600">
              <a:lnSpc>
                <a:spcPct val="90000"/>
              </a:lnSpc>
            </a:pPr>
            <a:r>
              <a:rPr lang="en-US" sz="2400"/>
              <a:t>A delayed particle with respect to the synchronous one will get closer to it (gets a smaller energy increase) and phase stability occurs at  the point P2 (</a:t>
            </a:r>
            <a:r>
              <a:rPr lang="en-US" sz="2400" i="1">
                <a:sym typeface="Symbol" charset="0"/>
              </a:rPr>
              <a:t> - </a:t>
            </a:r>
            <a:r>
              <a:rPr lang="en-US" sz="2400" i="1">
                <a:latin typeface="Symbol" charset="0"/>
              </a:rPr>
              <a:t>f</a:t>
            </a:r>
            <a:r>
              <a:rPr lang="en-US" sz="2400" i="1" baseline="-25000"/>
              <a:t>s</a:t>
            </a:r>
            <a:r>
              <a:rPr lang="en-US" sz="2400"/>
              <a:t>)</a:t>
            </a:r>
          </a:p>
        </p:txBody>
      </p:sp>
      <p:pic>
        <p:nvPicPr>
          <p:cNvPr id="850951" name="Picture 7"/>
          <p:cNvPicPr>
            <a:picLocks noChangeAspect="1" noChangeArrowheads="1"/>
          </p:cNvPicPr>
          <p:nvPr/>
        </p:nvPicPr>
        <p:blipFill>
          <a:blip r:embed="rId4">
            <a:extLst>
              <a:ext uri="{28A0092B-C50C-407E-A947-70E740481C1C}">
                <a14:useLocalDpi xmlns:a14="http://schemas.microsoft.com/office/drawing/2010/main" val="0"/>
              </a:ext>
            </a:extLst>
          </a:blip>
          <a:srcRect l="2632" t="1849" b="3815"/>
          <a:stretch>
            <a:fillRect/>
          </a:stretch>
        </p:blipFill>
        <p:spPr bwMode="auto">
          <a:xfrm>
            <a:off x="1295400" y="685800"/>
            <a:ext cx="6477000" cy="29765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5921" dir="2700000" algn="ctr" rotWithShape="0">
                    <a:schemeClr val="bg2"/>
                  </a:outerShdw>
                </a:effectLst>
              </a14:hiddenEffects>
            </a:ext>
          </a:extLst>
        </p:spPr>
      </p:pic>
      <p:pic>
        <p:nvPicPr>
          <p:cNvPr id="850955" name="Picture 11" descr="txp_fig"/>
          <p:cNvPicPr>
            <a:picLocks noChangeAspect="1" noChangeArrowheads="1"/>
          </p:cNvPicPr>
          <p:nvPr>
            <p:custDataLst>
              <p:tags r:id="rId1"/>
            </p:custDataLst>
          </p:nvPr>
        </p:nvPicPr>
        <p:blipFill>
          <a:blip r:embed="rId5">
            <a:extLst>
              <a:ext uri="{28A0092B-C50C-407E-A947-70E740481C1C}">
                <a14:useLocalDpi xmlns:a14="http://schemas.microsoft.com/office/drawing/2010/main" val="0"/>
              </a:ext>
            </a:extLst>
          </a:blip>
          <a:srcRect/>
          <a:stretch>
            <a:fillRect/>
          </a:stretch>
        </p:blipFill>
        <p:spPr bwMode="auto">
          <a:xfrm>
            <a:off x="839788" y="4027488"/>
            <a:ext cx="3805237" cy="849312"/>
          </a:xfrm>
          <a:prstGeom prst="rect">
            <a:avLst/>
          </a:prstGeom>
          <a:noFill/>
          <a:ln>
            <a:noFill/>
          </a:ln>
          <a:effectLst/>
          <a:extLst>
            <a:ext uri="{909E8E84-426E-40dd-AFC4-6F175D3DCCD1}">
              <a14:hiddenFill xmlns="" xmlns:a14="http://schemas.microsoft.com/office/drawing/2010/main">
                <a:solidFill>
                  <a:srgbClr val="9999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7D">
                      <a:alpha val="74998"/>
                    </a:srgbClr>
                  </a:outerShdw>
                </a:effectLst>
              </a14:hiddenEffects>
            </a:ext>
          </a:extLst>
        </p:spPr>
      </p:pic>
    </p:spTree>
    <p:extLst>
      <p:ext uri="{BB962C8B-B14F-4D97-AF65-F5344CB8AC3E}">
        <p14:creationId xmlns:p14="http://schemas.microsoft.com/office/powerpoint/2010/main" val="13850152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3" name="Rectangle 3"/>
          <p:cNvSpPr>
            <a:spLocks noGrp="1" noChangeArrowheads="1"/>
          </p:cNvSpPr>
          <p:nvPr>
            <p:ph type="title"/>
          </p:nvPr>
        </p:nvSpPr>
        <p:spPr>
          <a:xfrm>
            <a:off x="685800" y="0"/>
            <a:ext cx="7848600" cy="609600"/>
          </a:xfrm>
        </p:spPr>
        <p:txBody>
          <a:bodyPr/>
          <a:lstStyle/>
          <a:p>
            <a:r>
              <a:rPr lang="en-US" sz="4400"/>
              <a:t>Energy and phase relation</a:t>
            </a:r>
            <a:endParaRPr lang="en-US"/>
          </a:p>
        </p:txBody>
      </p:sp>
      <p:sp>
        <p:nvSpPr>
          <p:cNvPr id="839717" name="Rectangle 37"/>
          <p:cNvSpPr>
            <a:spLocks noChangeArrowheads="1"/>
          </p:cNvSpPr>
          <p:nvPr/>
        </p:nvSpPr>
        <p:spPr bwMode="auto">
          <a:xfrm>
            <a:off x="2667000" y="685800"/>
            <a:ext cx="6172200" cy="3886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marL="355600" indent="-355600" algn="l">
              <a:lnSpc>
                <a:spcPct val="90000"/>
              </a:lnSpc>
              <a:buSzTx/>
            </a:pPr>
            <a:r>
              <a:rPr lang="en-GB">
                <a:latin typeface="Palatino" charset="0"/>
                <a:cs typeface="Times New Roman" charset="0"/>
              </a:rPr>
              <a:t>The RF frequency and phase are related to the revolution ones</a:t>
            </a:r>
            <a:r>
              <a:rPr lang="en-GB">
                <a:latin typeface="Palatino" charset="0"/>
                <a:cs typeface="Times New Roman" charset="0"/>
                <a:sym typeface="Symbol" charset="0"/>
              </a:rPr>
              <a:t> </a:t>
            </a:r>
            <a:r>
              <a:rPr lang="en-US">
                <a:latin typeface="Palatino" charset="0"/>
              </a:rPr>
              <a:t>as follows </a:t>
            </a:r>
          </a:p>
          <a:p>
            <a:pPr marL="355600" indent="-355600" algn="l">
              <a:lnSpc>
                <a:spcPct val="150000"/>
              </a:lnSpc>
              <a:buSzTx/>
            </a:pPr>
            <a:endParaRPr lang="en-US">
              <a:latin typeface="Palatino" charset="0"/>
            </a:endParaRPr>
          </a:p>
          <a:p>
            <a:pPr marL="355600" indent="-355600" algn="l">
              <a:lnSpc>
                <a:spcPct val="90000"/>
              </a:lnSpc>
              <a:buSzTx/>
              <a:buFont typeface="Wingdings" charset="0"/>
              <a:buNone/>
            </a:pPr>
            <a:r>
              <a:rPr lang="en-US">
                <a:latin typeface="Palatino" charset="0"/>
              </a:rPr>
              <a:t>	and</a:t>
            </a:r>
          </a:p>
          <a:p>
            <a:pPr marL="355600" indent="-355600" algn="l">
              <a:lnSpc>
                <a:spcPct val="40000"/>
              </a:lnSpc>
              <a:buSzTx/>
            </a:pPr>
            <a:endParaRPr lang="en-US">
              <a:latin typeface="Palatino" charset="0"/>
            </a:endParaRPr>
          </a:p>
          <a:p>
            <a:pPr marL="355600" indent="-355600" algn="l">
              <a:lnSpc>
                <a:spcPct val="90000"/>
              </a:lnSpc>
              <a:buSzTx/>
            </a:pPr>
            <a:r>
              <a:rPr lang="en-US">
                <a:latin typeface="Palatino" charset="0"/>
              </a:rPr>
              <a:t>From the definition of the momentum compaction and for electrons</a:t>
            </a:r>
          </a:p>
        </p:txBody>
      </p:sp>
      <p:grpSp>
        <p:nvGrpSpPr>
          <p:cNvPr id="839723" name="Group 43"/>
          <p:cNvGrpSpPr>
            <a:grpSpLocks/>
          </p:cNvGrpSpPr>
          <p:nvPr/>
        </p:nvGrpSpPr>
        <p:grpSpPr bwMode="auto">
          <a:xfrm>
            <a:off x="304800" y="762000"/>
            <a:ext cx="2438400" cy="2514600"/>
            <a:chOff x="192" y="480"/>
            <a:chExt cx="1536" cy="1584"/>
          </a:xfrm>
        </p:grpSpPr>
        <p:pic>
          <p:nvPicPr>
            <p:cNvPr id="839718" name="Picture 38"/>
            <p:cNvPicPr>
              <a:picLocks noChangeAspect="1" noChangeArrowheads="1"/>
            </p:cNvPicPr>
            <p:nvPr/>
          </p:nvPicPr>
          <p:blipFill>
            <a:blip r:embed="rId3">
              <a:extLst>
                <a:ext uri="{28A0092B-C50C-407E-A947-70E740481C1C}">
                  <a14:useLocalDpi xmlns:a14="http://schemas.microsoft.com/office/drawing/2010/main" val="0"/>
                </a:ext>
              </a:extLst>
            </a:blip>
            <a:srcRect l="3075" r="1602"/>
            <a:stretch>
              <a:fillRect/>
            </a:stretch>
          </p:blipFill>
          <p:spPr bwMode="auto">
            <a:xfrm>
              <a:off x="192" y="480"/>
              <a:ext cx="1488" cy="158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5921" dir="2700000" algn="ctr" rotWithShape="0">
                      <a:schemeClr val="bg2"/>
                    </a:outerShdw>
                  </a:effectLst>
                </a14:hiddenEffects>
              </a:ext>
            </a:extLst>
          </p:spPr>
        </p:pic>
        <p:sp>
          <p:nvSpPr>
            <p:cNvPr id="839719" name="AutoShape 39"/>
            <p:cNvSpPr>
              <a:spLocks noChangeArrowheads="1"/>
            </p:cNvSpPr>
            <p:nvPr/>
          </p:nvSpPr>
          <p:spPr bwMode="auto">
            <a:xfrm>
              <a:off x="1600" y="523"/>
              <a:ext cx="128" cy="257"/>
            </a:xfrm>
            <a:prstGeom prst="roundRect">
              <a:avLst>
                <a:gd name="adj" fmla="val 16667"/>
              </a:avLst>
            </a:prstGeom>
            <a:solidFill>
              <a:schemeClr val="bg1"/>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wrap="none" anchor="ctr"/>
            <a:lstStyle/>
            <a:p>
              <a:endParaRPr lang="en-US"/>
            </a:p>
          </p:txBody>
        </p:sp>
      </p:grpSp>
      <p:pic>
        <p:nvPicPr>
          <p:cNvPr id="839721" name="Picture 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3200" y="1465263"/>
            <a:ext cx="6400800" cy="4445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5921" dir="2700000" algn="ctr" rotWithShape="0">
                    <a:schemeClr val="bg2"/>
                  </a:outerShdw>
                </a:effectLst>
              </a14:hiddenEffects>
            </a:ext>
          </a:extLst>
        </p:spPr>
      </p:pic>
      <p:pic>
        <p:nvPicPr>
          <p:cNvPr id="839724" name="Picture 4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33800" y="1879600"/>
            <a:ext cx="5410200" cy="711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5921" dir="2700000" algn="ctr" rotWithShape="0">
                    <a:schemeClr val="bg2"/>
                  </a:outerShdw>
                </a:effectLst>
              </a14:hiddenEffects>
            </a:ext>
          </a:extLst>
        </p:spPr>
      </p:pic>
      <p:sp>
        <p:nvSpPr>
          <p:cNvPr id="839726" name="Rectangle 46"/>
          <p:cNvSpPr>
            <a:spLocks noChangeArrowheads="1"/>
          </p:cNvSpPr>
          <p:nvPr/>
        </p:nvSpPr>
        <p:spPr bwMode="auto">
          <a:xfrm>
            <a:off x="304800" y="4343400"/>
            <a:ext cx="8763000" cy="20574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marL="355600" indent="-355600" algn="l">
              <a:lnSpc>
                <a:spcPct val="90000"/>
              </a:lnSpc>
              <a:buSzTx/>
            </a:pPr>
            <a:r>
              <a:rPr lang="en-GB">
                <a:latin typeface="Palatino" charset="0"/>
                <a:cs typeface="Times New Roman" charset="0"/>
              </a:rPr>
              <a:t>Replacing the revolution frequency change, the following relation is obtained between the energy and the RF phase time derivative</a:t>
            </a:r>
            <a:endParaRPr lang="en-US">
              <a:latin typeface="Palatino" charset="0"/>
            </a:endParaRPr>
          </a:p>
        </p:txBody>
      </p:sp>
      <p:grpSp>
        <p:nvGrpSpPr>
          <p:cNvPr id="839729" name="Group 49"/>
          <p:cNvGrpSpPr>
            <a:grpSpLocks/>
          </p:cNvGrpSpPr>
          <p:nvPr/>
        </p:nvGrpSpPr>
        <p:grpSpPr bwMode="auto">
          <a:xfrm>
            <a:off x="3048000" y="3376613"/>
            <a:ext cx="5497513" cy="966787"/>
            <a:chOff x="1920" y="2127"/>
            <a:chExt cx="3463" cy="609"/>
          </a:xfrm>
        </p:grpSpPr>
        <p:pic>
          <p:nvPicPr>
            <p:cNvPr id="839725" name="Picture 4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20" y="2127"/>
              <a:ext cx="3360" cy="60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5921" dir="2700000" algn="ctr" rotWithShape="0">
                      <a:schemeClr val="bg2"/>
                    </a:outerShdw>
                  </a:effectLst>
                </a14:hiddenEffects>
              </a:ext>
            </a:extLst>
          </p:spPr>
        </p:pic>
        <p:sp>
          <p:nvSpPr>
            <p:cNvPr id="839728" name="Rectangle 48"/>
            <p:cNvSpPr>
              <a:spLocks noChangeArrowheads="1"/>
            </p:cNvSpPr>
            <p:nvPr/>
          </p:nvSpPr>
          <p:spPr bwMode="auto">
            <a:xfrm>
              <a:off x="5136" y="2380"/>
              <a:ext cx="247" cy="2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a:spAutoFit/>
            </a:bodyPr>
            <a:lstStyle/>
            <a:p>
              <a:pPr>
                <a:buFont typeface="Wingdings" charset="0"/>
                <a:buNone/>
              </a:pPr>
              <a:r>
                <a:rPr lang="en-US" sz="1600" b="1" i="1"/>
                <a:t>c</a:t>
              </a:r>
              <a:endParaRPr lang="en-US"/>
            </a:p>
          </p:txBody>
        </p:sp>
      </p:grpSp>
      <p:grpSp>
        <p:nvGrpSpPr>
          <p:cNvPr id="839732" name="Group 52"/>
          <p:cNvGrpSpPr>
            <a:grpSpLocks/>
          </p:cNvGrpSpPr>
          <p:nvPr/>
        </p:nvGrpSpPr>
        <p:grpSpPr bwMode="auto">
          <a:xfrm>
            <a:off x="2209800" y="5470525"/>
            <a:ext cx="5029200" cy="1158875"/>
            <a:chOff x="1392" y="3446"/>
            <a:chExt cx="3168" cy="730"/>
          </a:xfrm>
        </p:grpSpPr>
        <p:pic>
          <p:nvPicPr>
            <p:cNvPr id="839727" name="Picture 47"/>
            <p:cNvPicPr>
              <a:picLocks noChangeAspect="1" noChangeArrowheads="1"/>
            </p:cNvPicPr>
            <p:nvPr/>
          </p:nvPicPr>
          <p:blipFill>
            <a:blip r:embed="rId7">
              <a:extLst>
                <a:ext uri="{28A0092B-C50C-407E-A947-70E740481C1C}">
                  <a14:useLocalDpi xmlns:a14="http://schemas.microsoft.com/office/drawing/2010/main" val="0"/>
                </a:ext>
              </a:extLst>
            </a:blip>
            <a:srcRect t="4762" r="2367" b="4762"/>
            <a:stretch>
              <a:fillRect/>
            </a:stretch>
          </p:blipFill>
          <p:spPr bwMode="auto">
            <a:xfrm>
              <a:off x="1392" y="3446"/>
              <a:ext cx="3168" cy="73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5921" dir="2700000" algn="ctr" rotWithShape="0">
                      <a:schemeClr val="bg2"/>
                    </a:outerShdw>
                  </a:effectLst>
                </a14:hiddenEffects>
              </a:ext>
            </a:extLst>
          </p:spPr>
        </p:pic>
        <p:sp>
          <p:nvSpPr>
            <p:cNvPr id="839730" name="Rectangle 50"/>
            <p:cNvSpPr>
              <a:spLocks noChangeArrowheads="1"/>
            </p:cNvSpPr>
            <p:nvPr/>
          </p:nvSpPr>
          <p:spPr bwMode="auto">
            <a:xfrm>
              <a:off x="2688" y="3964"/>
              <a:ext cx="144" cy="2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a:spAutoFit/>
            </a:bodyPr>
            <a:lstStyle/>
            <a:p>
              <a:pPr>
                <a:buFont typeface="Wingdings" charset="0"/>
                <a:buNone/>
              </a:pPr>
              <a:r>
                <a:rPr lang="en-US" sz="1600" b="1" i="1"/>
                <a:t>c</a:t>
              </a:r>
            </a:p>
          </p:txBody>
        </p:sp>
        <p:sp>
          <p:nvSpPr>
            <p:cNvPr id="839731" name="Rectangle 51"/>
            <p:cNvSpPr>
              <a:spLocks noChangeArrowheads="1"/>
            </p:cNvSpPr>
            <p:nvPr/>
          </p:nvSpPr>
          <p:spPr bwMode="auto">
            <a:xfrm>
              <a:off x="4080" y="3964"/>
              <a:ext cx="96" cy="2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a:spAutoFit/>
            </a:bodyPr>
            <a:lstStyle/>
            <a:p>
              <a:pPr>
                <a:buFont typeface="Wingdings" charset="0"/>
                <a:buNone/>
              </a:pPr>
              <a:r>
                <a:rPr lang="en-US" sz="1600" b="1" i="1"/>
                <a:t>c</a:t>
              </a:r>
            </a:p>
          </p:txBody>
        </p:sp>
      </p:grpSp>
    </p:spTree>
    <p:extLst>
      <p:ext uri="{BB962C8B-B14F-4D97-AF65-F5344CB8AC3E}">
        <p14:creationId xmlns:p14="http://schemas.microsoft.com/office/powerpoint/2010/main" val="30403827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1970" name="Rectangle 2"/>
          <p:cNvSpPr>
            <a:spLocks noGrp="1" noChangeArrowheads="1"/>
          </p:cNvSpPr>
          <p:nvPr>
            <p:ph type="title"/>
          </p:nvPr>
        </p:nvSpPr>
        <p:spPr>
          <a:xfrm>
            <a:off x="685800" y="0"/>
            <a:ext cx="7848600" cy="609600"/>
          </a:xfrm>
        </p:spPr>
        <p:txBody>
          <a:bodyPr/>
          <a:lstStyle/>
          <a:p>
            <a:r>
              <a:rPr lang="en-US" sz="4000"/>
              <a:t>Longitudinal equations of motion</a:t>
            </a:r>
            <a:endParaRPr lang="en-US"/>
          </a:p>
        </p:txBody>
      </p:sp>
      <p:sp>
        <p:nvSpPr>
          <p:cNvPr id="851971" name="Rectangle 3"/>
          <p:cNvSpPr>
            <a:spLocks noChangeArrowheads="1"/>
          </p:cNvSpPr>
          <p:nvPr/>
        </p:nvSpPr>
        <p:spPr bwMode="auto">
          <a:xfrm>
            <a:off x="228600" y="685800"/>
            <a:ext cx="8915400" cy="3886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marL="355600" indent="-355600" algn="l">
              <a:lnSpc>
                <a:spcPct val="90000"/>
              </a:lnSpc>
              <a:buSzTx/>
            </a:pPr>
            <a:r>
              <a:rPr lang="en-GB">
                <a:latin typeface="Palatino" charset="0"/>
                <a:cs typeface="Times New Roman" charset="0"/>
              </a:rPr>
              <a:t>The energy</a:t>
            </a:r>
            <a:r>
              <a:rPr lang="en-US">
                <a:latin typeface="Palatino" charset="0"/>
              </a:rPr>
              <a:t> gain per turn with respect to the energy gain of the synchronous particle is</a:t>
            </a:r>
          </a:p>
          <a:p>
            <a:pPr marL="355600" indent="-355600" algn="l">
              <a:lnSpc>
                <a:spcPct val="110000"/>
              </a:lnSpc>
              <a:buSzTx/>
            </a:pPr>
            <a:endParaRPr lang="en-US">
              <a:latin typeface="Palatino" charset="0"/>
            </a:endParaRPr>
          </a:p>
          <a:p>
            <a:pPr marL="355600" indent="-355600" algn="l">
              <a:lnSpc>
                <a:spcPct val="90000"/>
              </a:lnSpc>
              <a:buSzTx/>
            </a:pPr>
            <a:r>
              <a:rPr lang="en-US">
                <a:latin typeface="Palatino" charset="0"/>
              </a:rPr>
              <a:t>The rate of energy change can be approximated by</a:t>
            </a:r>
          </a:p>
          <a:p>
            <a:pPr marL="355600" indent="-355600" algn="l">
              <a:lnSpc>
                <a:spcPct val="110000"/>
              </a:lnSpc>
              <a:buSzTx/>
            </a:pPr>
            <a:endParaRPr lang="en-US">
              <a:latin typeface="Palatino" charset="0"/>
            </a:endParaRPr>
          </a:p>
          <a:p>
            <a:pPr marL="355600" indent="-355600" algn="l">
              <a:lnSpc>
                <a:spcPct val="90000"/>
              </a:lnSpc>
              <a:buSzTx/>
            </a:pPr>
            <a:endParaRPr lang="en-US">
              <a:latin typeface="Palatino" charset="0"/>
            </a:endParaRPr>
          </a:p>
          <a:p>
            <a:pPr marL="355600" indent="-355600" algn="l">
              <a:lnSpc>
                <a:spcPct val="90000"/>
              </a:lnSpc>
              <a:buSzTx/>
            </a:pPr>
            <a:r>
              <a:rPr lang="en-GB">
                <a:latin typeface="Palatino" charset="0"/>
                <a:cs typeface="Times New Roman" charset="0"/>
              </a:rPr>
              <a:t>The second energy phase relation is written as</a:t>
            </a:r>
          </a:p>
          <a:p>
            <a:pPr marL="355600" indent="-355600" algn="l">
              <a:lnSpc>
                <a:spcPct val="140000"/>
              </a:lnSpc>
              <a:buSzTx/>
            </a:pPr>
            <a:endParaRPr lang="en-GB">
              <a:latin typeface="Palatino" charset="0"/>
              <a:cs typeface="Times New Roman" charset="0"/>
            </a:endParaRPr>
          </a:p>
          <a:p>
            <a:pPr marL="355600" indent="-355600" algn="l">
              <a:lnSpc>
                <a:spcPct val="110000"/>
              </a:lnSpc>
              <a:buSzTx/>
            </a:pPr>
            <a:endParaRPr lang="en-GB">
              <a:latin typeface="Palatino" charset="0"/>
              <a:cs typeface="Times New Roman" charset="0"/>
            </a:endParaRPr>
          </a:p>
          <a:p>
            <a:pPr marL="355600" indent="-355600" algn="l">
              <a:lnSpc>
                <a:spcPct val="90000"/>
              </a:lnSpc>
              <a:buSzTx/>
            </a:pPr>
            <a:r>
              <a:rPr lang="en-GB">
                <a:latin typeface="Palatino" charset="0"/>
                <a:cs typeface="Times New Roman" charset="0"/>
              </a:rPr>
              <a:t>By combining the two energy/phase relations, a 2nd order differential equation is obtained, similar the pendulum </a:t>
            </a:r>
            <a:endParaRPr lang="en-US">
              <a:latin typeface="Palatino" charset="0"/>
            </a:endParaRPr>
          </a:p>
          <a:p>
            <a:pPr marL="355600" indent="-355600" algn="l">
              <a:lnSpc>
                <a:spcPct val="90000"/>
              </a:lnSpc>
              <a:buSzTx/>
            </a:pPr>
            <a:endParaRPr lang="en-US">
              <a:latin typeface="Palatino" charset="0"/>
            </a:endParaRPr>
          </a:p>
        </p:txBody>
      </p:sp>
      <p:sp>
        <p:nvSpPr>
          <p:cNvPr id="851978" name="Rectangle 10"/>
          <p:cNvSpPr>
            <a:spLocks noChangeArrowheads="1"/>
          </p:cNvSpPr>
          <p:nvPr/>
        </p:nvSpPr>
        <p:spPr bwMode="auto">
          <a:xfrm>
            <a:off x="304800" y="4343400"/>
            <a:ext cx="8763000" cy="20574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marL="355600" indent="-355600" algn="l">
              <a:lnSpc>
                <a:spcPct val="90000"/>
              </a:lnSpc>
              <a:buSzTx/>
            </a:pPr>
            <a:endParaRPr lang="en-US">
              <a:latin typeface="Palatino" charset="0"/>
            </a:endParaRPr>
          </a:p>
        </p:txBody>
      </p:sp>
      <p:pic>
        <p:nvPicPr>
          <p:cNvPr id="851980"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4200" y="1447800"/>
            <a:ext cx="3746500" cy="4730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5921" dir="2700000" algn="ctr" rotWithShape="0">
                    <a:schemeClr val="bg2"/>
                  </a:outerShdw>
                </a:effectLst>
              </a14:hiddenEffects>
            </a:ext>
          </a:extLst>
        </p:spPr>
      </p:pic>
      <p:pic>
        <p:nvPicPr>
          <p:cNvPr id="851981" name="Picture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9200" y="2286000"/>
            <a:ext cx="7086600" cy="9286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5921" dir="2700000" algn="ctr" rotWithShape="0">
                    <a:schemeClr val="bg2"/>
                  </a:outerShdw>
                </a:effectLst>
              </a14:hiddenEffects>
            </a:ext>
          </a:extLst>
        </p:spPr>
      </p:pic>
      <p:pic>
        <p:nvPicPr>
          <p:cNvPr id="851982" name="Picture 14"/>
          <p:cNvPicPr>
            <a:picLocks noChangeAspect="1" noChangeArrowheads="1"/>
          </p:cNvPicPr>
          <p:nvPr/>
        </p:nvPicPr>
        <p:blipFill>
          <a:blip r:embed="rId6">
            <a:extLst>
              <a:ext uri="{28A0092B-C50C-407E-A947-70E740481C1C}">
                <a14:useLocalDpi xmlns:a14="http://schemas.microsoft.com/office/drawing/2010/main" val="0"/>
              </a:ext>
            </a:extLst>
          </a:blip>
          <a:srcRect t="5904"/>
          <a:stretch>
            <a:fillRect/>
          </a:stretch>
        </p:blipFill>
        <p:spPr bwMode="auto">
          <a:xfrm>
            <a:off x="2133600" y="3581400"/>
            <a:ext cx="5372100" cy="10906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5921" dir="2700000" algn="ctr" rotWithShape="0">
                    <a:schemeClr val="bg2"/>
                  </a:outerShdw>
                </a:effectLst>
              </a14:hiddenEffects>
            </a:ext>
          </a:extLst>
        </p:spPr>
      </p:pic>
      <p:graphicFrame>
        <p:nvGraphicFramePr>
          <p:cNvPr id="851985" name="Object 17"/>
          <p:cNvGraphicFramePr>
            <a:graphicFrameLocks noChangeAspect="1"/>
          </p:cNvGraphicFramePr>
          <p:nvPr/>
        </p:nvGraphicFramePr>
        <p:xfrm>
          <a:off x="1477963" y="5486400"/>
          <a:ext cx="6342062" cy="1273175"/>
        </p:xfrm>
        <a:graphic>
          <a:graphicData uri="http://schemas.openxmlformats.org/presentationml/2006/ole">
            <mc:AlternateContent xmlns:mc="http://schemas.openxmlformats.org/markup-compatibility/2006">
              <mc:Choice xmlns:v="urn:schemas-microsoft-com:vml" Requires="v">
                <p:oleObj spid="_x0000_s243728" name="Equation" r:id="rId7" imgW="2552700" imgH="520700" progId="Equation.3">
                  <p:embed/>
                </p:oleObj>
              </mc:Choice>
              <mc:Fallback>
                <p:oleObj name="Equation" r:id="rId7" imgW="2552700" imgH="520700" progId="Equation.3">
                  <p:embed/>
                  <p:pic>
                    <p:nvPicPr>
                      <p:cNvPr id="851985" name="Object 1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77963" y="5486400"/>
                        <a:ext cx="6342062" cy="1273175"/>
                      </a:xfrm>
                      <a:prstGeom prst="rect">
                        <a:avLst/>
                      </a:prstGeom>
                      <a:noFill/>
                      <a:ln w="28575">
                        <a:solidFill>
                          <a:srgbClr val="FF0000"/>
                        </a:solidFill>
                        <a:miter lim="800000"/>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80808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11508696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0717" name="Rectangle 13"/>
          <p:cNvSpPr>
            <a:spLocks noChangeArrowheads="1"/>
          </p:cNvSpPr>
          <p:nvPr/>
        </p:nvSpPr>
        <p:spPr bwMode="auto">
          <a:xfrm>
            <a:off x="228600" y="762000"/>
            <a:ext cx="8763000" cy="3886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marL="355600" indent="-355600" algn="l">
              <a:lnSpc>
                <a:spcPct val="90000"/>
              </a:lnSpc>
              <a:buSzTx/>
            </a:pPr>
            <a:r>
              <a:rPr lang="en-GB">
                <a:latin typeface="Palatino" charset="0"/>
                <a:cs typeface="Times New Roman" charset="0"/>
              </a:rPr>
              <a:t>Expanding the harmonic functions in the vicinity of the synchronous phase</a:t>
            </a:r>
            <a:endParaRPr lang="en-US">
              <a:latin typeface="Palatino" charset="0"/>
            </a:endParaRPr>
          </a:p>
          <a:p>
            <a:pPr marL="355600" indent="-355600" algn="l">
              <a:lnSpc>
                <a:spcPct val="130000"/>
              </a:lnSpc>
              <a:buSzTx/>
            </a:pPr>
            <a:endParaRPr lang="en-US">
              <a:latin typeface="Palatino" charset="0"/>
            </a:endParaRPr>
          </a:p>
          <a:p>
            <a:pPr marL="355600" indent="-355600" algn="l">
              <a:lnSpc>
                <a:spcPct val="90000"/>
              </a:lnSpc>
              <a:buSzTx/>
            </a:pPr>
            <a:r>
              <a:rPr lang="en-GB">
                <a:latin typeface="Palatino" charset="0"/>
                <a:cs typeface="Times New Roman" charset="0"/>
              </a:rPr>
              <a:t>Considering also that the coefficient of the phase derivative does not change with time, the differential equation reduces to one describing an harmonic oscillator </a:t>
            </a:r>
          </a:p>
          <a:p>
            <a:pPr marL="355600" indent="-355600" algn="l">
              <a:lnSpc>
                <a:spcPct val="110000"/>
              </a:lnSpc>
              <a:buSzTx/>
            </a:pPr>
            <a:endParaRPr lang="en-GB">
              <a:latin typeface="Palatino" charset="0"/>
              <a:cs typeface="Times New Roman" charset="0"/>
            </a:endParaRPr>
          </a:p>
          <a:p>
            <a:pPr marL="355600" indent="-355600" algn="l">
              <a:lnSpc>
                <a:spcPct val="90000"/>
              </a:lnSpc>
              <a:buSzTx/>
              <a:buFont typeface="Wingdings" charset="0"/>
              <a:buNone/>
            </a:pPr>
            <a:r>
              <a:rPr lang="en-US">
                <a:latin typeface="Palatino" charset="0"/>
              </a:rPr>
              <a:t>				with frequency</a:t>
            </a:r>
            <a:endParaRPr lang="en-GB">
              <a:latin typeface="Palatino" charset="0"/>
              <a:cs typeface="Times New Roman" charset="0"/>
            </a:endParaRPr>
          </a:p>
          <a:p>
            <a:pPr marL="355600" indent="-355600" algn="l">
              <a:lnSpc>
                <a:spcPct val="110000"/>
              </a:lnSpc>
              <a:buSzTx/>
            </a:pPr>
            <a:endParaRPr lang="en-GB">
              <a:latin typeface="Palatino" charset="0"/>
              <a:cs typeface="Times New Roman" charset="0"/>
            </a:endParaRPr>
          </a:p>
          <a:p>
            <a:pPr marL="355600" indent="-355600" algn="l">
              <a:lnSpc>
                <a:spcPct val="90000"/>
              </a:lnSpc>
              <a:buSzTx/>
            </a:pPr>
            <a:r>
              <a:rPr lang="en-GB">
                <a:latin typeface="Palatino" charset="0"/>
                <a:cs typeface="Times New Roman" charset="0"/>
              </a:rPr>
              <a:t>For stability,  the square of the frequency should positive and real, which gives the same relation for phase stability when particles are above transition</a:t>
            </a:r>
            <a:endParaRPr lang="en-US">
              <a:latin typeface="Palatino" charset="0"/>
            </a:endParaRPr>
          </a:p>
          <a:p>
            <a:pPr marL="355600" indent="-355600" algn="l">
              <a:lnSpc>
                <a:spcPct val="90000"/>
              </a:lnSpc>
              <a:buSzTx/>
            </a:pPr>
            <a:endParaRPr lang="en-US">
              <a:latin typeface="Palatino" charset="0"/>
            </a:endParaRPr>
          </a:p>
        </p:txBody>
      </p:sp>
      <p:sp>
        <p:nvSpPr>
          <p:cNvPr id="840706" name="Rectangle 2"/>
          <p:cNvSpPr>
            <a:spLocks noGrp="1" noChangeArrowheads="1"/>
          </p:cNvSpPr>
          <p:nvPr>
            <p:ph type="title"/>
          </p:nvPr>
        </p:nvSpPr>
        <p:spPr>
          <a:xfrm>
            <a:off x="685800" y="0"/>
            <a:ext cx="8001000" cy="685800"/>
          </a:xfrm>
        </p:spPr>
        <p:txBody>
          <a:bodyPr/>
          <a:lstStyle/>
          <a:p>
            <a:r>
              <a:rPr lang="en-US" sz="4000"/>
              <a:t>Small amplitude oscillations</a:t>
            </a:r>
            <a:endParaRPr lang="en-US"/>
          </a:p>
        </p:txBody>
      </p:sp>
      <p:graphicFrame>
        <p:nvGraphicFramePr>
          <p:cNvPr id="840715" name="Object 11"/>
          <p:cNvGraphicFramePr>
            <a:graphicFrameLocks noChangeAspect="1"/>
          </p:cNvGraphicFramePr>
          <p:nvPr/>
        </p:nvGraphicFramePr>
        <p:xfrm>
          <a:off x="5499100" y="3070225"/>
          <a:ext cx="3505200" cy="1273175"/>
        </p:xfrm>
        <a:graphic>
          <a:graphicData uri="http://schemas.openxmlformats.org/presentationml/2006/ole">
            <mc:AlternateContent xmlns:mc="http://schemas.openxmlformats.org/markup-compatibility/2006">
              <mc:Choice xmlns:v="urn:schemas-microsoft-com:vml" Requires="v">
                <p:oleObj spid="_x0000_s244797" name="Equation" r:id="rId4" imgW="1409700" imgH="520700" progId="Equation.3">
                  <p:embed/>
                </p:oleObj>
              </mc:Choice>
              <mc:Fallback>
                <p:oleObj name="Equation" r:id="rId4" imgW="1409700" imgH="520700" progId="Equation.3">
                  <p:embed/>
                  <p:pic>
                    <p:nvPicPr>
                      <p:cNvPr id="840715" name="Object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99100" y="3070225"/>
                        <a:ext cx="3505200" cy="1273175"/>
                      </a:xfrm>
                      <a:prstGeom prst="rect">
                        <a:avLst/>
                      </a:prstGeom>
                      <a:noFill/>
                      <a:ln w="28575">
                        <a:solidFill>
                          <a:srgbClr val="FF0000"/>
                        </a:solidFill>
                        <a:miter lim="800000"/>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808080">
                                  <a:alpha val="74998"/>
                                </a:srgbClr>
                              </a:outerShdw>
                            </a:effectLst>
                          </a14:hiddenEffects>
                        </a:ext>
                      </a:extLst>
                    </p:spPr>
                  </p:pic>
                </p:oleObj>
              </mc:Fallback>
            </mc:AlternateContent>
          </a:graphicData>
        </a:graphic>
      </p:graphicFrame>
      <p:sp>
        <p:nvSpPr>
          <p:cNvPr id="840716" name="Rectangle 12"/>
          <p:cNvSpPr>
            <a:spLocks noChangeArrowheads="1"/>
          </p:cNvSpPr>
          <p:nvPr/>
        </p:nvSpPr>
        <p:spPr bwMode="auto">
          <a:xfrm>
            <a:off x="3711575" y="407988"/>
            <a:ext cx="3556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wrap="none">
            <a:spAutoFit/>
          </a:bodyPr>
          <a:lstStyle/>
          <a:p>
            <a:endParaRPr lang="en-US"/>
          </a:p>
        </p:txBody>
      </p:sp>
      <p:graphicFrame>
        <p:nvGraphicFramePr>
          <p:cNvPr id="840720" name="Object 16"/>
          <p:cNvGraphicFramePr>
            <a:graphicFrameLocks noChangeAspect="1"/>
          </p:cNvGraphicFramePr>
          <p:nvPr/>
        </p:nvGraphicFramePr>
        <p:xfrm>
          <a:off x="533400" y="3190875"/>
          <a:ext cx="2362200" cy="847725"/>
        </p:xfrm>
        <a:graphic>
          <a:graphicData uri="http://schemas.openxmlformats.org/presentationml/2006/ole">
            <mc:AlternateContent xmlns:mc="http://schemas.openxmlformats.org/markup-compatibility/2006">
              <mc:Choice xmlns:v="urn:schemas-microsoft-com:vml" Requires="v">
                <p:oleObj spid="_x0000_s244798" name="Equation" r:id="rId6" imgW="800100" imgH="292100" progId="Equation.3">
                  <p:embed/>
                </p:oleObj>
              </mc:Choice>
              <mc:Fallback>
                <p:oleObj name="Equation" r:id="rId6" imgW="800100" imgH="292100" progId="Equation.3">
                  <p:embed/>
                  <p:pic>
                    <p:nvPicPr>
                      <p:cNvPr id="840720" name="Object 1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3400" y="3190875"/>
                        <a:ext cx="2362200" cy="84772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8575">
                            <a:solidFill>
                              <a:srgbClr val="FF0000"/>
                            </a:solidFill>
                            <a:miter lim="800000"/>
                            <a:headEnd/>
                            <a:tailEnd/>
                          </a14:hiddenLine>
                        </a:ext>
                        <a:ext uri="{AF507438-7753-43e0-B8FC-AC1667EBCBE1}">
                          <a14:hiddenEffects xmlns="" xmlns:a14="http://schemas.microsoft.com/office/drawing/2010/main">
                            <a:effectLst>
                              <a:outerShdw blurRad="63500" dist="38099" dir="2700000" algn="ctr" rotWithShape="0">
                                <a:srgbClr val="808080">
                                  <a:alpha val="74998"/>
                                </a:srgbClr>
                              </a:outerShdw>
                            </a:effectLst>
                          </a14:hiddenEffects>
                        </a:ext>
                      </a:extLst>
                    </p:spPr>
                  </p:pic>
                </p:oleObj>
              </mc:Fallback>
            </mc:AlternateContent>
          </a:graphicData>
        </a:graphic>
      </p:graphicFrame>
      <p:graphicFrame>
        <p:nvGraphicFramePr>
          <p:cNvPr id="840721" name="Object 17"/>
          <p:cNvGraphicFramePr>
            <a:graphicFrameLocks noChangeAspect="1"/>
          </p:cNvGraphicFramePr>
          <p:nvPr/>
        </p:nvGraphicFramePr>
        <p:xfrm>
          <a:off x="1676400" y="5638800"/>
          <a:ext cx="5511800" cy="609600"/>
        </p:xfrm>
        <a:graphic>
          <a:graphicData uri="http://schemas.openxmlformats.org/presentationml/2006/ole">
            <mc:AlternateContent xmlns:mc="http://schemas.openxmlformats.org/markup-compatibility/2006">
              <mc:Choice xmlns:v="urn:schemas-microsoft-com:vml" Requires="v">
                <p:oleObj spid="_x0000_s244799" name="Equation" r:id="rId8" imgW="1638300" imgH="190500" progId="Equation.3">
                  <p:embed/>
                </p:oleObj>
              </mc:Choice>
              <mc:Fallback>
                <p:oleObj name="Equation" r:id="rId8" imgW="1638300" imgH="190500" progId="Equation.3">
                  <p:embed/>
                  <p:pic>
                    <p:nvPicPr>
                      <p:cNvPr id="840721" name="Object 1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76400" y="5638800"/>
                        <a:ext cx="5511800" cy="6096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8575">
                            <a:solidFill>
                              <a:srgbClr val="FF0000"/>
                            </a:solidFill>
                            <a:miter lim="800000"/>
                            <a:headEnd/>
                            <a:tailEnd/>
                          </a14:hiddenLine>
                        </a:ext>
                        <a:ext uri="{AF507438-7753-43e0-B8FC-AC1667EBCBE1}">
                          <a14:hiddenEffects xmlns="" xmlns:a14="http://schemas.microsoft.com/office/drawing/2010/main">
                            <a:effectLst>
                              <a:outerShdw blurRad="63500" dist="38099" dir="2700000" algn="ctr" rotWithShape="0">
                                <a:srgbClr val="808080">
                                  <a:alpha val="74998"/>
                                </a:srgbClr>
                              </a:outerShdw>
                            </a:effectLst>
                          </a14:hiddenEffects>
                        </a:ext>
                      </a:extLst>
                    </p:spPr>
                  </p:pic>
                </p:oleObj>
              </mc:Fallback>
            </mc:AlternateContent>
          </a:graphicData>
        </a:graphic>
      </p:graphicFrame>
      <p:graphicFrame>
        <p:nvGraphicFramePr>
          <p:cNvPr id="840722" name="Object 18"/>
          <p:cNvGraphicFramePr>
            <a:graphicFrameLocks noChangeAspect="1"/>
          </p:cNvGraphicFramePr>
          <p:nvPr/>
        </p:nvGraphicFramePr>
        <p:xfrm>
          <a:off x="990600" y="1447800"/>
          <a:ext cx="7196138" cy="558800"/>
        </p:xfrm>
        <a:graphic>
          <a:graphicData uri="http://schemas.openxmlformats.org/presentationml/2006/ole">
            <mc:AlternateContent xmlns:mc="http://schemas.openxmlformats.org/markup-compatibility/2006">
              <mc:Choice xmlns:v="urn:schemas-microsoft-com:vml" Requires="v">
                <p:oleObj spid="_x0000_s244800" name="Equation" r:id="rId10" imgW="2895600" imgH="228600" progId="Equation.3">
                  <p:embed/>
                </p:oleObj>
              </mc:Choice>
              <mc:Fallback>
                <p:oleObj name="Equation" r:id="rId10" imgW="2895600" imgH="228600" progId="Equation.3">
                  <p:embed/>
                  <p:pic>
                    <p:nvPicPr>
                      <p:cNvPr id="840722" name="Object 1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90600" y="1447800"/>
                        <a:ext cx="7196138" cy="5588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8575">
                            <a:solidFill>
                              <a:srgbClr val="FF0000"/>
                            </a:solidFill>
                            <a:miter lim="800000"/>
                            <a:headEnd/>
                            <a:tailEnd/>
                          </a14:hiddenLine>
                        </a:ext>
                        <a:ext uri="{AF507438-7753-43e0-B8FC-AC1667EBCBE1}">
                          <a14:hiddenEffects xmlns="" xmlns:a14="http://schemas.microsoft.com/office/drawing/2010/main">
                            <a:effectLst>
                              <a:outerShdw blurRad="63500" dist="38099" dir="2700000" algn="ctr" rotWithShape="0">
                                <a:srgbClr val="80808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39755511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2994" name="Rectangle 2"/>
          <p:cNvSpPr>
            <a:spLocks noChangeArrowheads="1"/>
          </p:cNvSpPr>
          <p:nvPr/>
        </p:nvSpPr>
        <p:spPr bwMode="auto">
          <a:xfrm>
            <a:off x="228600" y="762000"/>
            <a:ext cx="8763000" cy="3886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marL="355600" indent="-355600" algn="l">
              <a:lnSpc>
                <a:spcPct val="90000"/>
              </a:lnSpc>
              <a:buSzTx/>
            </a:pPr>
            <a:r>
              <a:rPr lang="en-GB">
                <a:latin typeface="Palatino" charset="0"/>
                <a:cs typeface="Times New Roman" charset="0"/>
              </a:rPr>
              <a:t>For large amplitude oscillations the differential equation of the phase is written as</a:t>
            </a:r>
            <a:endParaRPr lang="en-US">
              <a:latin typeface="Palatino" charset="0"/>
            </a:endParaRPr>
          </a:p>
          <a:p>
            <a:pPr marL="355600" indent="-355600" algn="l">
              <a:lnSpc>
                <a:spcPct val="130000"/>
              </a:lnSpc>
              <a:buSzTx/>
            </a:pPr>
            <a:endParaRPr lang="en-US">
              <a:latin typeface="Palatino" charset="0"/>
            </a:endParaRPr>
          </a:p>
          <a:p>
            <a:pPr marL="355600" indent="-355600" algn="l">
              <a:lnSpc>
                <a:spcPct val="130000"/>
              </a:lnSpc>
              <a:buSzTx/>
            </a:pPr>
            <a:endParaRPr lang="en-US">
              <a:latin typeface="Palatino" charset="0"/>
            </a:endParaRPr>
          </a:p>
          <a:p>
            <a:pPr marL="355600" indent="-355600" algn="l">
              <a:lnSpc>
                <a:spcPct val="90000"/>
              </a:lnSpc>
              <a:buSzTx/>
            </a:pPr>
            <a:endParaRPr lang="en-GB">
              <a:latin typeface="Palatino" charset="0"/>
              <a:cs typeface="Times New Roman" charset="0"/>
            </a:endParaRPr>
          </a:p>
          <a:p>
            <a:pPr marL="355600" indent="-355600" algn="l">
              <a:lnSpc>
                <a:spcPct val="90000"/>
              </a:lnSpc>
              <a:buSzTx/>
            </a:pPr>
            <a:r>
              <a:rPr lang="en-GB">
                <a:latin typeface="Palatino" charset="0"/>
                <a:cs typeface="Times New Roman" charset="0"/>
              </a:rPr>
              <a:t>Multiplying by the time derivative of the phase and integrating, an invariant of motion is obtained</a:t>
            </a:r>
          </a:p>
          <a:p>
            <a:pPr marL="355600" indent="-355600" algn="l">
              <a:lnSpc>
                <a:spcPct val="110000"/>
              </a:lnSpc>
              <a:buSzTx/>
            </a:pPr>
            <a:endParaRPr lang="en-GB">
              <a:latin typeface="Palatino" charset="0"/>
              <a:cs typeface="Times New Roman" charset="0"/>
            </a:endParaRPr>
          </a:p>
          <a:p>
            <a:pPr marL="355600" indent="-355600" algn="l">
              <a:lnSpc>
                <a:spcPct val="110000"/>
              </a:lnSpc>
              <a:buSzTx/>
            </a:pPr>
            <a:endParaRPr lang="en-GB">
              <a:latin typeface="Palatino" charset="0"/>
              <a:cs typeface="Times New Roman" charset="0"/>
            </a:endParaRPr>
          </a:p>
          <a:p>
            <a:pPr marL="355600" indent="-355600" algn="l">
              <a:lnSpc>
                <a:spcPct val="120000"/>
              </a:lnSpc>
              <a:buSzTx/>
            </a:pPr>
            <a:endParaRPr lang="en-US">
              <a:latin typeface="Palatino" charset="0"/>
            </a:endParaRPr>
          </a:p>
          <a:p>
            <a:pPr marL="355600" indent="-355600" algn="l">
              <a:lnSpc>
                <a:spcPct val="90000"/>
              </a:lnSpc>
              <a:buSzTx/>
              <a:buFont typeface="Wingdings" charset="0"/>
              <a:buNone/>
            </a:pPr>
            <a:r>
              <a:rPr lang="en-US">
                <a:latin typeface="Palatino" charset="0"/>
              </a:rPr>
              <a:t>	reducing to the following expression, for small amplitude oscillations</a:t>
            </a:r>
          </a:p>
          <a:p>
            <a:pPr marL="355600" indent="-355600" algn="l">
              <a:lnSpc>
                <a:spcPct val="90000"/>
              </a:lnSpc>
              <a:buSzTx/>
            </a:pPr>
            <a:endParaRPr lang="en-US">
              <a:latin typeface="Palatino" charset="0"/>
            </a:endParaRPr>
          </a:p>
        </p:txBody>
      </p:sp>
      <p:sp>
        <p:nvSpPr>
          <p:cNvPr id="852995" name="Rectangle 3"/>
          <p:cNvSpPr>
            <a:spLocks noGrp="1" noChangeArrowheads="1"/>
          </p:cNvSpPr>
          <p:nvPr>
            <p:ph type="title"/>
          </p:nvPr>
        </p:nvSpPr>
        <p:spPr>
          <a:xfrm>
            <a:off x="685800" y="0"/>
            <a:ext cx="8001000" cy="685800"/>
          </a:xfrm>
        </p:spPr>
        <p:txBody>
          <a:bodyPr/>
          <a:lstStyle/>
          <a:p>
            <a:r>
              <a:rPr lang="en-US" sz="4000"/>
              <a:t>Longitudinal motion invariant</a:t>
            </a:r>
            <a:endParaRPr lang="en-US"/>
          </a:p>
        </p:txBody>
      </p:sp>
      <p:sp>
        <p:nvSpPr>
          <p:cNvPr id="852997" name="Rectangle 5"/>
          <p:cNvSpPr>
            <a:spLocks noChangeArrowheads="1"/>
          </p:cNvSpPr>
          <p:nvPr/>
        </p:nvSpPr>
        <p:spPr bwMode="auto">
          <a:xfrm>
            <a:off x="3711575" y="407988"/>
            <a:ext cx="3556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wrap="none">
            <a:spAutoFit/>
          </a:bodyPr>
          <a:lstStyle/>
          <a:p>
            <a:endParaRPr lang="en-US"/>
          </a:p>
        </p:txBody>
      </p:sp>
      <p:graphicFrame>
        <p:nvGraphicFramePr>
          <p:cNvPr id="853001" name="Object 9"/>
          <p:cNvGraphicFramePr>
            <a:graphicFrameLocks noChangeAspect="1"/>
          </p:cNvGraphicFramePr>
          <p:nvPr/>
        </p:nvGraphicFramePr>
        <p:xfrm>
          <a:off x="1981200" y="1708150"/>
          <a:ext cx="4953000" cy="1187450"/>
        </p:xfrm>
        <a:graphic>
          <a:graphicData uri="http://schemas.openxmlformats.org/presentationml/2006/ole">
            <mc:AlternateContent xmlns:mc="http://schemas.openxmlformats.org/markup-compatibility/2006">
              <mc:Choice xmlns:v="urn:schemas-microsoft-com:vml" Requires="v">
                <p:oleObj spid="_x0000_s245806" name="Equation" r:id="rId4" imgW="1752600" imgH="431800" progId="Equation.3">
                  <p:embed/>
                </p:oleObj>
              </mc:Choice>
              <mc:Fallback>
                <p:oleObj name="Equation" r:id="rId4" imgW="1752600" imgH="431800" progId="Equation.3">
                  <p:embed/>
                  <p:pic>
                    <p:nvPicPr>
                      <p:cNvPr id="853001" name="Object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81200" y="1708150"/>
                        <a:ext cx="4953000" cy="118745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8575">
                            <a:solidFill>
                              <a:srgbClr val="FF0000"/>
                            </a:solidFill>
                            <a:miter lim="800000"/>
                            <a:headEnd/>
                            <a:tailEnd/>
                          </a14:hiddenLine>
                        </a:ext>
                        <a:ext uri="{AF507438-7753-43e0-B8FC-AC1667EBCBE1}">
                          <a14:hiddenEffects xmlns="" xmlns:a14="http://schemas.microsoft.com/office/drawing/2010/main">
                            <a:effectLst>
                              <a:outerShdw blurRad="63500" dist="38099" dir="2700000" algn="ctr" rotWithShape="0">
                                <a:srgbClr val="808080">
                                  <a:alpha val="74998"/>
                                </a:srgbClr>
                              </a:outerShdw>
                            </a:effectLst>
                          </a14:hiddenEffects>
                        </a:ext>
                      </a:extLst>
                    </p:spPr>
                  </p:pic>
                </p:oleObj>
              </mc:Fallback>
            </mc:AlternateContent>
          </a:graphicData>
        </a:graphic>
      </p:graphicFrame>
      <p:graphicFrame>
        <p:nvGraphicFramePr>
          <p:cNvPr id="853003" name="Object 11"/>
          <p:cNvGraphicFramePr>
            <a:graphicFrameLocks noChangeAspect="1"/>
          </p:cNvGraphicFramePr>
          <p:nvPr/>
        </p:nvGraphicFramePr>
        <p:xfrm>
          <a:off x="1676400" y="3581400"/>
          <a:ext cx="5410200" cy="1431925"/>
        </p:xfrm>
        <a:graphic>
          <a:graphicData uri="http://schemas.openxmlformats.org/presentationml/2006/ole">
            <mc:AlternateContent xmlns:mc="http://schemas.openxmlformats.org/markup-compatibility/2006">
              <mc:Choice xmlns:v="urn:schemas-microsoft-com:vml" Requires="v">
                <p:oleObj spid="_x0000_s245807" name="Equation" r:id="rId6" imgW="1968500" imgH="533400" progId="Equation.3">
                  <p:embed/>
                </p:oleObj>
              </mc:Choice>
              <mc:Fallback>
                <p:oleObj name="Equation" r:id="rId6" imgW="1968500" imgH="533400" progId="Equation.3">
                  <p:embed/>
                  <p:pic>
                    <p:nvPicPr>
                      <p:cNvPr id="853003" name="Object 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76400" y="3581400"/>
                        <a:ext cx="5410200" cy="143192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8575">
                            <a:solidFill>
                              <a:srgbClr val="FF0000"/>
                            </a:solidFill>
                            <a:miter lim="800000"/>
                            <a:headEnd/>
                            <a:tailEnd/>
                          </a14:hiddenLine>
                        </a:ext>
                        <a:ext uri="{AF507438-7753-43e0-B8FC-AC1667EBCBE1}">
                          <a14:hiddenEffects xmlns="" xmlns:a14="http://schemas.microsoft.com/office/drawing/2010/main">
                            <a:effectLst>
                              <a:outerShdw blurRad="63500" dist="38099" dir="2700000" algn="ctr" rotWithShape="0">
                                <a:srgbClr val="808080">
                                  <a:alpha val="74998"/>
                                </a:srgbClr>
                              </a:outerShdw>
                            </a:effectLst>
                          </a14:hiddenEffects>
                        </a:ext>
                      </a:extLst>
                    </p:spPr>
                  </p:pic>
                </p:oleObj>
              </mc:Fallback>
            </mc:AlternateContent>
          </a:graphicData>
        </a:graphic>
      </p:graphicFrame>
      <p:graphicFrame>
        <p:nvGraphicFramePr>
          <p:cNvPr id="853004" name="Object 12"/>
          <p:cNvGraphicFramePr>
            <a:graphicFrameLocks noChangeAspect="1"/>
          </p:cNvGraphicFramePr>
          <p:nvPr/>
        </p:nvGraphicFramePr>
        <p:xfrm>
          <a:off x="2819400" y="5410200"/>
          <a:ext cx="2895600" cy="1430338"/>
        </p:xfrm>
        <a:graphic>
          <a:graphicData uri="http://schemas.openxmlformats.org/presentationml/2006/ole">
            <mc:AlternateContent xmlns:mc="http://schemas.openxmlformats.org/markup-compatibility/2006">
              <mc:Choice xmlns:v="urn:schemas-microsoft-com:vml" Requires="v">
                <p:oleObj spid="_x0000_s245808" name="Equation" r:id="rId8" imgW="952500" imgH="495300" progId="Equation.3">
                  <p:embed/>
                </p:oleObj>
              </mc:Choice>
              <mc:Fallback>
                <p:oleObj name="Equation" r:id="rId8" imgW="952500" imgH="495300" progId="Equation.3">
                  <p:embed/>
                  <p:pic>
                    <p:nvPicPr>
                      <p:cNvPr id="853004" name="Object 1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819400" y="5410200"/>
                        <a:ext cx="2895600" cy="143033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8575">
                            <a:solidFill>
                              <a:srgbClr val="FF0000"/>
                            </a:solidFill>
                            <a:miter lim="800000"/>
                            <a:headEnd/>
                            <a:tailEnd/>
                          </a14:hiddenLine>
                        </a:ext>
                        <a:ext uri="{AF507438-7753-43e0-B8FC-AC1667EBCBE1}">
                          <a14:hiddenEffects xmlns="" xmlns:a14="http://schemas.microsoft.com/office/drawing/2010/main">
                            <a:effectLst>
                              <a:outerShdw blurRad="63500" dist="38099" dir="2700000" algn="ctr" rotWithShape="0">
                                <a:srgbClr val="80808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27760638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2754" name="Rectangle 2"/>
          <p:cNvSpPr>
            <a:spLocks noGrp="1" noChangeArrowheads="1"/>
          </p:cNvSpPr>
          <p:nvPr>
            <p:ph type="title"/>
          </p:nvPr>
        </p:nvSpPr>
        <p:spPr>
          <a:xfrm>
            <a:off x="762000" y="0"/>
            <a:ext cx="6919913" cy="685800"/>
          </a:xfrm>
        </p:spPr>
        <p:txBody>
          <a:bodyPr/>
          <a:lstStyle/>
          <a:p>
            <a:r>
              <a:rPr lang="en-US" sz="4400" dirty="0" err="1"/>
              <a:t>Separatrix</a:t>
            </a:r>
            <a:endParaRPr lang="en-US" dirty="0"/>
          </a:p>
        </p:txBody>
      </p:sp>
      <p:pic>
        <p:nvPicPr>
          <p:cNvPr id="842756" name="Picture 4"/>
          <p:cNvPicPr>
            <a:picLocks noGrp="1" noChangeAspect="1" noChangeArrowheads="1"/>
          </p:cNvPicPr>
          <p:nvPr>
            <p:ph sz="half" idx="1"/>
          </p:nvPr>
        </p:nvPicPr>
        <p:blipFill>
          <a:blip r:embed="rId4">
            <a:extLst>
              <a:ext uri="{28A0092B-C50C-407E-A947-70E740481C1C}">
                <a14:useLocalDpi xmlns:a14="http://schemas.microsoft.com/office/drawing/2010/main" val="0"/>
              </a:ext>
            </a:extLst>
          </a:blip>
          <a:srcRect l="6972" r="2397" b="2817"/>
          <a:stretch>
            <a:fillRect/>
          </a:stretch>
        </p:blipFill>
        <p:spPr>
          <a:xfrm>
            <a:off x="304800" y="685800"/>
            <a:ext cx="3962400" cy="5257800"/>
          </a:xfrm>
          <a:ln/>
        </p:spPr>
      </p:pic>
      <p:sp>
        <p:nvSpPr>
          <p:cNvPr id="842757" name="Rectangle 5"/>
          <p:cNvSpPr>
            <a:spLocks noGrp="1" noChangeArrowheads="1"/>
          </p:cNvSpPr>
          <p:nvPr>
            <p:ph type="body" sz="half" idx="2"/>
          </p:nvPr>
        </p:nvSpPr>
        <p:spPr>
          <a:xfrm>
            <a:off x="4343400" y="731838"/>
            <a:ext cx="4800600" cy="5135562"/>
          </a:xfrm>
        </p:spPr>
        <p:txBody>
          <a:bodyPr/>
          <a:lstStyle/>
          <a:p>
            <a:r>
              <a:rPr lang="en-US" sz="2400"/>
              <a:t>In the phase space (energy change versus phase), the motion is described by distorted circles in the vicinity of </a:t>
            </a:r>
            <a:r>
              <a:rPr lang="en-US" sz="2400" i="1">
                <a:latin typeface="Symbol" charset="0"/>
              </a:rPr>
              <a:t>f</a:t>
            </a:r>
            <a:r>
              <a:rPr lang="en-US" sz="2400" i="1" baseline="-25000"/>
              <a:t>s</a:t>
            </a:r>
            <a:r>
              <a:rPr lang="en-US" sz="2400"/>
              <a:t> (stable fixed point)</a:t>
            </a:r>
          </a:p>
          <a:p>
            <a:r>
              <a:rPr lang="en-US" sz="2400"/>
              <a:t>For phases beyond </a:t>
            </a:r>
            <a:r>
              <a:rPr lang="en-US" sz="2400" i="1">
                <a:sym typeface="Symbol" charset="0"/>
              </a:rPr>
              <a:t> - </a:t>
            </a:r>
            <a:r>
              <a:rPr lang="en-US" sz="2400" i="1">
                <a:latin typeface="Symbol" charset="0"/>
              </a:rPr>
              <a:t>f</a:t>
            </a:r>
            <a:r>
              <a:rPr lang="en-US" sz="2400" i="1" baseline="-25000"/>
              <a:t>s</a:t>
            </a:r>
            <a:r>
              <a:rPr lang="en-US" sz="2400"/>
              <a:t> (unstable fixed point) the motion is unbounded in the phase variable, as for the rotations of a pendulum</a:t>
            </a:r>
          </a:p>
          <a:p>
            <a:r>
              <a:rPr lang="en-US" sz="2400"/>
              <a:t>The curve passing through       </a:t>
            </a:r>
            <a:r>
              <a:rPr lang="en-US" sz="2400" i="1">
                <a:sym typeface="Symbol" charset="0"/>
              </a:rPr>
              <a:t> - </a:t>
            </a:r>
            <a:r>
              <a:rPr lang="en-US" sz="2400" i="1">
                <a:latin typeface="Symbol" charset="0"/>
              </a:rPr>
              <a:t>f</a:t>
            </a:r>
            <a:r>
              <a:rPr lang="en-US" sz="2400" i="1" baseline="-25000"/>
              <a:t>s</a:t>
            </a:r>
            <a:r>
              <a:rPr lang="en-US" sz="2400"/>
              <a:t> is called the </a:t>
            </a:r>
            <a:r>
              <a:rPr lang="en-US" sz="2400" b="1"/>
              <a:t>separatrix</a:t>
            </a:r>
            <a:r>
              <a:rPr lang="en-US" sz="2400"/>
              <a:t> and the enclosed area </a:t>
            </a:r>
            <a:r>
              <a:rPr lang="en-US" sz="2400" b="1"/>
              <a:t>bucket</a:t>
            </a:r>
            <a:endParaRPr lang="en-US" sz="2400"/>
          </a:p>
        </p:txBody>
      </p:sp>
      <p:graphicFrame>
        <p:nvGraphicFramePr>
          <p:cNvPr id="842759" name="Object 7"/>
          <p:cNvGraphicFramePr>
            <a:graphicFrameLocks noChangeAspect="1"/>
          </p:cNvGraphicFramePr>
          <p:nvPr/>
        </p:nvGraphicFramePr>
        <p:xfrm>
          <a:off x="533400" y="5745163"/>
          <a:ext cx="8270875" cy="1036637"/>
        </p:xfrm>
        <a:graphic>
          <a:graphicData uri="http://schemas.openxmlformats.org/presentationml/2006/ole">
            <mc:AlternateContent xmlns:mc="http://schemas.openxmlformats.org/markup-compatibility/2006">
              <mc:Choice xmlns:v="urn:schemas-microsoft-com:vml" Requires="v">
                <p:oleObj spid="_x0000_s246800" name="Equation" r:id="rId5" imgW="4152900" imgH="533400" progId="Equation.3">
                  <p:embed/>
                </p:oleObj>
              </mc:Choice>
              <mc:Fallback>
                <p:oleObj name="Equation" r:id="rId5" imgW="4152900" imgH="533400" progId="Equation.3">
                  <p:embed/>
                  <p:pic>
                    <p:nvPicPr>
                      <p:cNvPr id="842759"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3400" y="5745163"/>
                        <a:ext cx="8270875" cy="103663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8575">
                            <a:solidFill>
                              <a:srgbClr val="FF0000"/>
                            </a:solidFill>
                            <a:miter lim="800000"/>
                            <a:headEnd/>
                            <a:tailEnd/>
                          </a14:hiddenLine>
                        </a:ext>
                        <a:ext uri="{AF507438-7753-43e0-B8FC-AC1667EBCBE1}">
                          <a14:hiddenEffects xmlns="" xmlns:a14="http://schemas.microsoft.com/office/drawing/2010/main">
                            <a:effectLst>
                              <a:outerShdw blurRad="63500" dist="38099" dir="2700000" algn="ctr" rotWithShape="0">
                                <a:srgbClr val="80808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12868633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4018" name="Rectangle 2"/>
          <p:cNvSpPr>
            <a:spLocks noChangeArrowheads="1"/>
          </p:cNvSpPr>
          <p:nvPr/>
        </p:nvSpPr>
        <p:spPr bwMode="auto">
          <a:xfrm>
            <a:off x="228600" y="762000"/>
            <a:ext cx="8763000" cy="3886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marL="355600" indent="-355600" algn="l">
              <a:lnSpc>
                <a:spcPct val="90000"/>
              </a:lnSpc>
              <a:buSzTx/>
            </a:pPr>
            <a:r>
              <a:rPr lang="en-GB">
                <a:latin typeface="Palatino" charset="0"/>
                <a:cs typeface="Times New Roman" charset="0"/>
              </a:rPr>
              <a:t>The time derivative of the RF phase (or the energy change) reaches a maximum (the second derivative is zero) at the synchronous phase</a:t>
            </a:r>
          </a:p>
          <a:p>
            <a:pPr marL="355600" indent="-355600" algn="l">
              <a:lnSpc>
                <a:spcPct val="90000"/>
              </a:lnSpc>
              <a:buSzTx/>
            </a:pPr>
            <a:r>
              <a:rPr lang="en-GB">
                <a:latin typeface="Palatino" charset="0"/>
                <a:cs typeface="Times New Roman" charset="0"/>
              </a:rPr>
              <a:t>The equation of the separatrix at this point becomes</a:t>
            </a:r>
          </a:p>
          <a:p>
            <a:pPr marL="355600" indent="-355600" algn="l">
              <a:lnSpc>
                <a:spcPct val="90000"/>
              </a:lnSpc>
              <a:buSzTx/>
            </a:pPr>
            <a:endParaRPr lang="en-US">
              <a:latin typeface="Palatino" charset="0"/>
            </a:endParaRPr>
          </a:p>
          <a:p>
            <a:pPr marL="355600" indent="-355600" algn="l">
              <a:lnSpc>
                <a:spcPct val="130000"/>
              </a:lnSpc>
              <a:buSzTx/>
              <a:buFont typeface="Wingdings" charset="0"/>
              <a:buNone/>
            </a:pPr>
            <a:endParaRPr lang="en-US">
              <a:latin typeface="Palatino" charset="0"/>
            </a:endParaRPr>
          </a:p>
          <a:p>
            <a:pPr marL="355600" indent="-355600" algn="l">
              <a:lnSpc>
                <a:spcPct val="90000"/>
              </a:lnSpc>
              <a:buSzTx/>
            </a:pPr>
            <a:r>
              <a:rPr lang="en-GB">
                <a:latin typeface="Palatino" charset="0"/>
                <a:cs typeface="Times New Roman" charset="0"/>
              </a:rPr>
              <a:t>Replacing the time derivative of the phase from the first energy phase relation</a:t>
            </a:r>
            <a:endParaRPr lang="en-US">
              <a:latin typeface="Palatino" charset="0"/>
            </a:endParaRPr>
          </a:p>
          <a:p>
            <a:pPr marL="355600" indent="-355600" algn="l">
              <a:lnSpc>
                <a:spcPct val="120000"/>
              </a:lnSpc>
              <a:buSzTx/>
            </a:pPr>
            <a:endParaRPr lang="en-US">
              <a:latin typeface="Palatino" charset="0"/>
            </a:endParaRPr>
          </a:p>
          <a:p>
            <a:pPr marL="355600" indent="-355600" algn="l">
              <a:lnSpc>
                <a:spcPct val="90000"/>
              </a:lnSpc>
              <a:buSzTx/>
            </a:pPr>
            <a:endParaRPr lang="en-US">
              <a:latin typeface="Palatino" charset="0"/>
            </a:endParaRPr>
          </a:p>
          <a:p>
            <a:pPr marL="355600" indent="-355600" algn="l">
              <a:lnSpc>
                <a:spcPct val="90000"/>
              </a:lnSpc>
              <a:buSzTx/>
            </a:pPr>
            <a:endParaRPr lang="en-US">
              <a:latin typeface="Palatino" charset="0"/>
            </a:endParaRPr>
          </a:p>
          <a:p>
            <a:pPr marL="355600" indent="-355600" algn="l">
              <a:lnSpc>
                <a:spcPct val="90000"/>
              </a:lnSpc>
              <a:buSzTx/>
            </a:pPr>
            <a:r>
              <a:rPr lang="en-US">
                <a:latin typeface="Palatino" charset="0"/>
              </a:rPr>
              <a:t>This equation defines the energy acceptance which depends strongly on the choice of the synchronous phase. It plays an important role on injection matching and influences  strongly the electron storage ring lifetime</a:t>
            </a:r>
          </a:p>
        </p:txBody>
      </p:sp>
      <p:sp>
        <p:nvSpPr>
          <p:cNvPr id="854019" name="Rectangle 3"/>
          <p:cNvSpPr>
            <a:spLocks noGrp="1" noChangeArrowheads="1"/>
          </p:cNvSpPr>
          <p:nvPr>
            <p:ph type="title"/>
          </p:nvPr>
        </p:nvSpPr>
        <p:spPr>
          <a:xfrm>
            <a:off x="685800" y="0"/>
            <a:ext cx="8001000" cy="685800"/>
          </a:xfrm>
        </p:spPr>
        <p:txBody>
          <a:bodyPr/>
          <a:lstStyle/>
          <a:p>
            <a:r>
              <a:rPr lang="en-US" sz="4000"/>
              <a:t>Energy acceptance</a:t>
            </a:r>
            <a:endParaRPr lang="en-US"/>
          </a:p>
        </p:txBody>
      </p:sp>
      <p:sp>
        <p:nvSpPr>
          <p:cNvPr id="854021" name="Rectangle 5"/>
          <p:cNvSpPr>
            <a:spLocks noChangeArrowheads="1"/>
          </p:cNvSpPr>
          <p:nvPr/>
        </p:nvSpPr>
        <p:spPr bwMode="auto">
          <a:xfrm>
            <a:off x="3711575" y="407988"/>
            <a:ext cx="3556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wrap="none">
            <a:spAutoFit/>
          </a:bodyPr>
          <a:lstStyle/>
          <a:p>
            <a:endParaRPr lang="en-US"/>
          </a:p>
        </p:txBody>
      </p:sp>
      <p:graphicFrame>
        <p:nvGraphicFramePr>
          <p:cNvPr id="854025" name="Object 9"/>
          <p:cNvGraphicFramePr>
            <a:graphicFrameLocks noChangeAspect="1"/>
          </p:cNvGraphicFramePr>
          <p:nvPr/>
        </p:nvGraphicFramePr>
        <p:xfrm>
          <a:off x="1828800" y="2200275"/>
          <a:ext cx="5410200" cy="858838"/>
        </p:xfrm>
        <a:graphic>
          <a:graphicData uri="http://schemas.openxmlformats.org/presentationml/2006/ole">
            <mc:AlternateContent xmlns:mc="http://schemas.openxmlformats.org/markup-compatibility/2006">
              <mc:Choice xmlns:v="urn:schemas-microsoft-com:vml" Requires="v">
                <p:oleObj spid="_x0000_s247839" name="Equation" r:id="rId4" imgW="1955800" imgH="317500" progId="Equation.3">
                  <p:embed/>
                </p:oleObj>
              </mc:Choice>
              <mc:Fallback>
                <p:oleObj name="Equation" r:id="rId4" imgW="1955800" imgH="317500" progId="Equation.3">
                  <p:embed/>
                  <p:pic>
                    <p:nvPicPr>
                      <p:cNvPr id="854025" name="Object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28800" y="2200275"/>
                        <a:ext cx="5410200" cy="85883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8575">
                            <a:solidFill>
                              <a:srgbClr val="FF0000"/>
                            </a:solidFill>
                            <a:miter lim="800000"/>
                            <a:headEnd/>
                            <a:tailEnd/>
                          </a14:hiddenLine>
                        </a:ext>
                        <a:ext uri="{AF507438-7753-43e0-B8FC-AC1667EBCBE1}">
                          <a14:hiddenEffects xmlns="" xmlns:a14="http://schemas.microsoft.com/office/drawing/2010/main">
                            <a:effectLst>
                              <a:outerShdw blurRad="63500" dist="38099" dir="2700000" algn="ctr" rotWithShape="0">
                                <a:srgbClr val="808080">
                                  <a:alpha val="74998"/>
                                </a:srgbClr>
                              </a:outerShdw>
                            </a:effectLst>
                          </a14:hiddenEffects>
                        </a:ext>
                      </a:extLst>
                    </p:spPr>
                  </p:pic>
                </p:oleObj>
              </mc:Fallback>
            </mc:AlternateContent>
          </a:graphicData>
        </a:graphic>
      </p:graphicFrame>
      <p:graphicFrame>
        <p:nvGraphicFramePr>
          <p:cNvPr id="854027" name="Object 11"/>
          <p:cNvGraphicFramePr>
            <a:graphicFrameLocks noChangeAspect="1"/>
          </p:cNvGraphicFramePr>
          <p:nvPr/>
        </p:nvGraphicFramePr>
        <p:xfrm>
          <a:off x="974725" y="3886200"/>
          <a:ext cx="7100888" cy="1271588"/>
        </p:xfrm>
        <a:graphic>
          <a:graphicData uri="http://schemas.openxmlformats.org/presentationml/2006/ole">
            <mc:AlternateContent xmlns:mc="http://schemas.openxmlformats.org/markup-compatibility/2006">
              <mc:Choice xmlns:v="urn:schemas-microsoft-com:vml" Requires="v">
                <p:oleObj spid="_x0000_s247840" name="Equation" r:id="rId6" imgW="3048000" imgH="558800" progId="Equation.3">
                  <p:embed/>
                </p:oleObj>
              </mc:Choice>
              <mc:Fallback>
                <p:oleObj name="Equation" r:id="rId6" imgW="3048000" imgH="558800" progId="Equation.3">
                  <p:embed/>
                  <p:pic>
                    <p:nvPicPr>
                      <p:cNvPr id="854027" name="Object 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74725" y="3886200"/>
                        <a:ext cx="7100888" cy="127158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8575">
                            <a:solidFill>
                              <a:srgbClr val="FF0000"/>
                            </a:solidFill>
                            <a:miter lim="800000"/>
                            <a:headEnd/>
                            <a:tailEnd/>
                          </a14:hiddenLine>
                        </a:ext>
                        <a:ext uri="{AF507438-7753-43e0-B8FC-AC1667EBCBE1}">
                          <a14:hiddenEffects xmlns="" xmlns:a14="http://schemas.microsoft.com/office/drawing/2010/main">
                            <a:effectLst>
                              <a:outerShdw blurRad="63500" dist="38099" dir="2700000" algn="ctr" rotWithShape="0">
                                <a:srgbClr val="80808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37159543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5042" name="Rectangle 2"/>
          <p:cNvSpPr>
            <a:spLocks noChangeArrowheads="1"/>
          </p:cNvSpPr>
          <p:nvPr/>
        </p:nvSpPr>
        <p:spPr bwMode="auto">
          <a:xfrm>
            <a:off x="228600" y="762000"/>
            <a:ext cx="8763000" cy="3886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marL="355600" indent="-355600" algn="l">
              <a:spcBef>
                <a:spcPts val="0"/>
              </a:spcBef>
              <a:buSzTx/>
            </a:pPr>
            <a:r>
              <a:rPr lang="en-GB" dirty="0">
                <a:latin typeface="Palatino" charset="0"/>
                <a:cs typeface="Times New Roman" charset="0"/>
              </a:rPr>
              <a:t>When the synchronous phase is				 chosen to be equal to 0 (below </a:t>
            </a:r>
          </a:p>
          <a:p>
            <a:pPr algn="l">
              <a:spcBef>
                <a:spcPts val="0"/>
              </a:spcBef>
              <a:buSzTx/>
              <a:buNone/>
            </a:pPr>
            <a:r>
              <a:rPr lang="en-GB" dirty="0">
                <a:latin typeface="Palatino" charset="0"/>
                <a:cs typeface="Times New Roman" charset="0"/>
              </a:rPr>
              <a:t>     transition) or </a:t>
            </a:r>
            <a:r>
              <a:rPr lang="en-US" i="1" dirty="0">
                <a:latin typeface="Palatino" charset="0"/>
                <a:sym typeface="Symbol" charset="0"/>
              </a:rPr>
              <a:t> </a:t>
            </a:r>
            <a:r>
              <a:rPr lang="en-US" dirty="0">
                <a:latin typeface="Palatino" charset="0"/>
                <a:sym typeface="Symbol" charset="0"/>
              </a:rPr>
              <a:t>(above transition), </a:t>
            </a:r>
          </a:p>
          <a:p>
            <a:pPr algn="l">
              <a:spcBef>
                <a:spcPts val="0"/>
              </a:spcBef>
              <a:buSzTx/>
              <a:buNone/>
            </a:pPr>
            <a:r>
              <a:rPr lang="en-US" dirty="0">
                <a:latin typeface="Palatino" charset="0"/>
                <a:sym typeface="Symbol" charset="0"/>
              </a:rPr>
              <a:t>     there is no acceleration. The equation </a:t>
            </a:r>
          </a:p>
          <a:p>
            <a:pPr algn="l">
              <a:spcBef>
                <a:spcPts val="0"/>
              </a:spcBef>
              <a:buSzTx/>
              <a:buNone/>
            </a:pPr>
            <a:r>
              <a:rPr lang="en-US" dirty="0">
                <a:latin typeface="Palatino" charset="0"/>
                <a:sym typeface="Symbol" charset="0"/>
              </a:rPr>
              <a:t>     of the </a:t>
            </a:r>
            <a:r>
              <a:rPr lang="en-US" dirty="0" err="1">
                <a:latin typeface="Palatino" charset="0"/>
                <a:sym typeface="Symbol" charset="0"/>
              </a:rPr>
              <a:t>separatrix</a:t>
            </a:r>
            <a:r>
              <a:rPr lang="en-US" dirty="0">
                <a:latin typeface="Palatino" charset="0"/>
                <a:sym typeface="Symbol" charset="0"/>
              </a:rPr>
              <a:t> is written</a:t>
            </a:r>
          </a:p>
          <a:p>
            <a:pPr marL="355600" indent="-355600" algn="l">
              <a:lnSpc>
                <a:spcPct val="70000"/>
              </a:lnSpc>
              <a:buSzTx/>
            </a:pPr>
            <a:endParaRPr lang="en-US" dirty="0">
              <a:latin typeface="Palatino" charset="0"/>
            </a:endParaRPr>
          </a:p>
          <a:p>
            <a:pPr algn="l">
              <a:lnSpc>
                <a:spcPct val="90000"/>
              </a:lnSpc>
              <a:buSzTx/>
              <a:buNone/>
            </a:pPr>
            <a:endParaRPr lang="en-GB" dirty="0">
              <a:latin typeface="Palatino" charset="0"/>
              <a:cs typeface="Times New Roman" charset="0"/>
            </a:endParaRPr>
          </a:p>
          <a:p>
            <a:pPr marL="355600" indent="-355600" algn="l">
              <a:lnSpc>
                <a:spcPct val="90000"/>
              </a:lnSpc>
              <a:buSzTx/>
            </a:pPr>
            <a:r>
              <a:rPr lang="en-GB" dirty="0">
                <a:latin typeface="Palatino" charset="0"/>
                <a:cs typeface="Times New Roman" charset="0"/>
              </a:rPr>
              <a:t>Using the (canonical) variable</a:t>
            </a:r>
          </a:p>
          <a:p>
            <a:pPr marL="355600" indent="-355600" algn="l">
              <a:lnSpc>
                <a:spcPct val="40000"/>
              </a:lnSpc>
              <a:buSzTx/>
            </a:pPr>
            <a:endParaRPr lang="en-GB" dirty="0">
              <a:latin typeface="Palatino" charset="0"/>
              <a:cs typeface="Times New Roman" charset="0"/>
            </a:endParaRPr>
          </a:p>
          <a:p>
            <a:pPr marL="355600" indent="-355600" algn="l">
              <a:lnSpc>
                <a:spcPct val="90000"/>
              </a:lnSpc>
              <a:buSzTx/>
              <a:buFont typeface="Wingdings" charset="0"/>
              <a:buNone/>
            </a:pPr>
            <a:r>
              <a:rPr lang="en-GB" dirty="0">
                <a:latin typeface="Palatino" charset="0"/>
                <a:cs typeface="Times New Roman" charset="0"/>
              </a:rPr>
              <a:t>	and replacing the expression for the synchrotron frequency</a:t>
            </a:r>
          </a:p>
          <a:p>
            <a:pPr marL="355600" indent="-355600" algn="l">
              <a:buSzTx/>
              <a:buFont typeface="Wingdings" charset="0"/>
              <a:buNone/>
            </a:pPr>
            <a:endParaRPr lang="en-GB" dirty="0">
              <a:latin typeface="Palatino" charset="0"/>
              <a:cs typeface="Times New Roman" charset="0"/>
            </a:endParaRPr>
          </a:p>
          <a:p>
            <a:pPr marL="355600" indent="-355600" algn="l">
              <a:buSzTx/>
              <a:buFont typeface="Wingdings" charset="0"/>
              <a:buNone/>
            </a:pPr>
            <a:r>
              <a:rPr lang="en-GB" dirty="0">
                <a:latin typeface="Palatino" charset="0"/>
                <a:cs typeface="Times New Roman" charset="0"/>
              </a:rPr>
              <a:t>					       . For </a:t>
            </a:r>
            <a:r>
              <a:rPr lang="en-GB" i="1" dirty="0">
                <a:latin typeface="Palatino" charset="0"/>
                <a:cs typeface="Times New Roman" charset="0"/>
                <a:sym typeface="Symbol" charset="0"/>
              </a:rPr>
              <a:t>= </a:t>
            </a:r>
            <a:r>
              <a:rPr lang="en-US" i="1" dirty="0">
                <a:latin typeface="Palatino" charset="0"/>
                <a:sym typeface="Symbol" charset="0"/>
              </a:rPr>
              <a:t></a:t>
            </a:r>
            <a:r>
              <a:rPr lang="en-US" dirty="0">
                <a:latin typeface="Palatino" charset="0"/>
                <a:sym typeface="Symbol" charset="0"/>
              </a:rPr>
              <a:t>, the bucket </a:t>
            </a:r>
            <a:r>
              <a:rPr lang="en-US" b="1" dirty="0">
                <a:latin typeface="Palatino" charset="0"/>
                <a:sym typeface="Symbol" charset="0"/>
              </a:rPr>
              <a:t>height</a:t>
            </a:r>
            <a:r>
              <a:rPr lang="en-US" dirty="0">
                <a:latin typeface="Palatino" charset="0"/>
                <a:sym typeface="Symbol" charset="0"/>
              </a:rPr>
              <a:t> is 																					        and the </a:t>
            </a:r>
            <a:r>
              <a:rPr lang="en-US" b="1" dirty="0">
                <a:latin typeface="Palatino" charset="0"/>
                <a:sym typeface="Symbol" charset="0"/>
              </a:rPr>
              <a:t>area</a:t>
            </a:r>
            <a:endParaRPr lang="en-US" i="1" dirty="0">
              <a:latin typeface="Palatino" charset="0"/>
              <a:sym typeface="Symbol" charset="0"/>
            </a:endParaRPr>
          </a:p>
        </p:txBody>
      </p:sp>
      <p:sp>
        <p:nvSpPr>
          <p:cNvPr id="855043" name="Rectangle 3"/>
          <p:cNvSpPr>
            <a:spLocks noGrp="1" noChangeArrowheads="1"/>
          </p:cNvSpPr>
          <p:nvPr>
            <p:ph type="title"/>
          </p:nvPr>
        </p:nvSpPr>
        <p:spPr>
          <a:xfrm>
            <a:off x="685800" y="0"/>
            <a:ext cx="8001000" cy="685800"/>
          </a:xfrm>
        </p:spPr>
        <p:txBody>
          <a:bodyPr/>
          <a:lstStyle/>
          <a:p>
            <a:r>
              <a:rPr lang="en-US" sz="4000"/>
              <a:t>Stationary bucket</a:t>
            </a:r>
            <a:endParaRPr lang="en-US"/>
          </a:p>
        </p:txBody>
      </p:sp>
      <p:sp>
        <p:nvSpPr>
          <p:cNvPr id="855045" name="Rectangle 5"/>
          <p:cNvSpPr>
            <a:spLocks noChangeArrowheads="1"/>
          </p:cNvSpPr>
          <p:nvPr/>
        </p:nvSpPr>
        <p:spPr bwMode="auto">
          <a:xfrm>
            <a:off x="3711575" y="407988"/>
            <a:ext cx="3556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wrap="none">
            <a:spAutoFit/>
          </a:bodyPr>
          <a:lstStyle/>
          <a:p>
            <a:endParaRPr lang="en-US"/>
          </a:p>
        </p:txBody>
      </p:sp>
      <p:graphicFrame>
        <p:nvGraphicFramePr>
          <p:cNvPr id="855049" name="Object 9"/>
          <p:cNvGraphicFramePr>
            <a:graphicFrameLocks noChangeAspect="1"/>
          </p:cNvGraphicFramePr>
          <p:nvPr>
            <p:extLst/>
          </p:nvPr>
        </p:nvGraphicFramePr>
        <p:xfrm>
          <a:off x="1547664" y="2420888"/>
          <a:ext cx="2274887" cy="1081088"/>
        </p:xfrm>
        <a:graphic>
          <a:graphicData uri="http://schemas.openxmlformats.org/presentationml/2006/ole">
            <mc:AlternateContent xmlns:mc="http://schemas.openxmlformats.org/markup-compatibility/2006">
              <mc:Choice xmlns:v="urn:schemas-microsoft-com:vml" Requires="v">
                <p:oleObj spid="_x0000_s248908" name="Equation" r:id="rId4" imgW="1016000" imgH="495300" progId="Equation.3">
                  <p:embed/>
                </p:oleObj>
              </mc:Choice>
              <mc:Fallback>
                <p:oleObj name="Equation" r:id="rId4" imgW="1016000" imgH="495300" progId="Equation.3">
                  <p:embed/>
                  <p:pic>
                    <p:nvPicPr>
                      <p:cNvPr id="855049" name="Object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47664" y="2420888"/>
                        <a:ext cx="2274887" cy="108108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8575">
                            <a:solidFill>
                              <a:srgbClr val="FF0000"/>
                            </a:solidFill>
                            <a:miter lim="800000"/>
                            <a:headEnd/>
                            <a:tailEnd/>
                          </a14:hiddenLine>
                        </a:ext>
                        <a:ext uri="{AF507438-7753-43e0-B8FC-AC1667EBCBE1}">
                          <a14:hiddenEffects xmlns="" xmlns:a14="http://schemas.microsoft.com/office/drawing/2010/main">
                            <a:effectLst>
                              <a:outerShdw blurRad="63500" dist="38099" dir="2700000" algn="ctr" rotWithShape="0">
                                <a:srgbClr val="808080">
                                  <a:alpha val="74998"/>
                                </a:srgbClr>
                              </a:outerShdw>
                            </a:effectLst>
                          </a14:hiddenEffects>
                        </a:ext>
                      </a:extLst>
                    </p:spPr>
                  </p:pic>
                </p:oleObj>
              </mc:Fallback>
            </mc:AlternateContent>
          </a:graphicData>
        </a:graphic>
      </p:graphicFrame>
      <p:pic>
        <p:nvPicPr>
          <p:cNvPr id="855050"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83886" y="685800"/>
            <a:ext cx="3260113" cy="20231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5921" dir="2700000" algn="ctr" rotWithShape="0">
                    <a:schemeClr val="bg2"/>
                  </a:outerShdw>
                </a:effectLst>
              </a14:hiddenEffects>
            </a:ext>
          </a:extLst>
        </p:spPr>
      </p:pic>
      <p:graphicFrame>
        <p:nvGraphicFramePr>
          <p:cNvPr id="855053" name="Object 13"/>
          <p:cNvGraphicFramePr>
            <a:graphicFrameLocks noChangeAspect="1"/>
          </p:cNvGraphicFramePr>
          <p:nvPr>
            <p:extLst/>
          </p:nvPr>
        </p:nvGraphicFramePr>
        <p:xfrm>
          <a:off x="4816475" y="3175942"/>
          <a:ext cx="4083050" cy="973138"/>
        </p:xfrm>
        <a:graphic>
          <a:graphicData uri="http://schemas.openxmlformats.org/presentationml/2006/ole">
            <mc:AlternateContent xmlns:mc="http://schemas.openxmlformats.org/markup-compatibility/2006">
              <mc:Choice xmlns:v="urn:schemas-microsoft-com:vml" Requires="v">
                <p:oleObj spid="_x0000_s248909" name="Equation" r:id="rId7" imgW="1714500" imgH="419100" progId="Equation.3">
                  <p:embed/>
                </p:oleObj>
              </mc:Choice>
              <mc:Fallback>
                <p:oleObj name="Equation" r:id="rId7" imgW="1714500" imgH="419100" progId="Equation.3">
                  <p:embed/>
                  <p:pic>
                    <p:nvPicPr>
                      <p:cNvPr id="855053" name="Object 1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16475" y="3175942"/>
                        <a:ext cx="4083050" cy="97313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8575">
                            <a:solidFill>
                              <a:srgbClr val="FF0000"/>
                            </a:solidFill>
                            <a:miter lim="800000"/>
                            <a:headEnd/>
                            <a:tailEnd/>
                          </a14:hiddenLine>
                        </a:ext>
                        <a:ext uri="{AF507438-7753-43e0-B8FC-AC1667EBCBE1}">
                          <a14:hiddenEffects xmlns="" xmlns:a14="http://schemas.microsoft.com/office/drawing/2010/main">
                            <a:effectLst>
                              <a:outerShdw blurRad="63500" dist="38099" dir="2700000" algn="ctr" rotWithShape="0">
                                <a:srgbClr val="808080">
                                  <a:alpha val="74998"/>
                                </a:srgbClr>
                              </a:outerShdw>
                            </a:effectLst>
                          </a14:hiddenEffects>
                        </a:ext>
                      </a:extLst>
                    </p:spPr>
                  </p:pic>
                </p:oleObj>
              </mc:Fallback>
            </mc:AlternateContent>
          </a:graphicData>
        </a:graphic>
      </p:graphicFrame>
      <p:graphicFrame>
        <p:nvGraphicFramePr>
          <p:cNvPr id="855054" name="Object 14"/>
          <p:cNvGraphicFramePr>
            <a:graphicFrameLocks noChangeAspect="1"/>
          </p:cNvGraphicFramePr>
          <p:nvPr>
            <p:extLst/>
          </p:nvPr>
        </p:nvGraphicFramePr>
        <p:xfrm>
          <a:off x="473075" y="4428271"/>
          <a:ext cx="3378845" cy="1088961"/>
        </p:xfrm>
        <a:graphic>
          <a:graphicData uri="http://schemas.openxmlformats.org/presentationml/2006/ole">
            <mc:AlternateContent xmlns:mc="http://schemas.openxmlformats.org/markup-compatibility/2006">
              <mc:Choice xmlns:v="urn:schemas-microsoft-com:vml" Requires="v">
                <p:oleObj spid="_x0000_s248910" name="Equation" r:id="rId9" imgW="1689100" imgH="558800" progId="Equation.3">
                  <p:embed/>
                </p:oleObj>
              </mc:Choice>
              <mc:Fallback>
                <p:oleObj name="Equation" r:id="rId9" imgW="1689100" imgH="558800" progId="Equation.3">
                  <p:embed/>
                  <p:pic>
                    <p:nvPicPr>
                      <p:cNvPr id="855054" name="Object 1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73075" y="4428271"/>
                        <a:ext cx="3378845" cy="1088961"/>
                      </a:xfrm>
                      <a:prstGeom prst="rect">
                        <a:avLst/>
                      </a:prstGeom>
                      <a:noFill/>
                      <a:ln>
                        <a:noFill/>
                      </a:ln>
                      <a:effectLst/>
                    </p:spPr>
                  </p:pic>
                </p:oleObj>
              </mc:Fallback>
            </mc:AlternateContent>
          </a:graphicData>
        </a:graphic>
      </p:graphicFrame>
      <p:graphicFrame>
        <p:nvGraphicFramePr>
          <p:cNvPr id="855058" name="Object 18"/>
          <p:cNvGraphicFramePr>
            <a:graphicFrameLocks noChangeAspect="1"/>
          </p:cNvGraphicFramePr>
          <p:nvPr/>
        </p:nvGraphicFramePr>
        <p:xfrm>
          <a:off x="473075" y="5486400"/>
          <a:ext cx="3176588" cy="1296988"/>
        </p:xfrm>
        <a:graphic>
          <a:graphicData uri="http://schemas.openxmlformats.org/presentationml/2006/ole">
            <mc:AlternateContent xmlns:mc="http://schemas.openxmlformats.org/markup-compatibility/2006">
              <mc:Choice xmlns:v="urn:schemas-microsoft-com:vml" Requires="v">
                <p:oleObj spid="_x0000_s248911" name="Equation" r:id="rId11" imgW="1333500" imgH="558800" progId="Equation.3">
                  <p:embed/>
                </p:oleObj>
              </mc:Choice>
              <mc:Fallback>
                <p:oleObj name="Equation" r:id="rId11" imgW="1333500" imgH="558800" progId="Equation.3">
                  <p:embed/>
                  <p:pic>
                    <p:nvPicPr>
                      <p:cNvPr id="855058" name="Object 1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73075" y="5486400"/>
                        <a:ext cx="3176588" cy="129698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8575">
                            <a:solidFill>
                              <a:srgbClr val="FF0000"/>
                            </a:solidFill>
                            <a:miter lim="800000"/>
                            <a:headEnd/>
                            <a:tailEnd/>
                          </a14:hiddenLine>
                        </a:ext>
                        <a:ext uri="{AF507438-7753-43e0-B8FC-AC1667EBCBE1}">
                          <a14:hiddenEffects xmlns="" xmlns:a14="http://schemas.microsoft.com/office/drawing/2010/main">
                            <a:effectLst>
                              <a:outerShdw blurRad="63500" dist="38099" dir="2700000" algn="ctr" rotWithShape="0">
                                <a:srgbClr val="808080">
                                  <a:alpha val="74998"/>
                                </a:srgbClr>
                              </a:outerShdw>
                            </a:effectLst>
                          </a14:hiddenEffects>
                        </a:ext>
                      </a:extLst>
                    </p:spPr>
                  </p:pic>
                </p:oleObj>
              </mc:Fallback>
            </mc:AlternateContent>
          </a:graphicData>
        </a:graphic>
      </p:graphicFrame>
      <p:graphicFrame>
        <p:nvGraphicFramePr>
          <p:cNvPr id="855059" name="Object 19"/>
          <p:cNvGraphicFramePr>
            <a:graphicFrameLocks noChangeAspect="1"/>
          </p:cNvGraphicFramePr>
          <p:nvPr/>
        </p:nvGraphicFramePr>
        <p:xfrm>
          <a:off x="5410200" y="5673725"/>
          <a:ext cx="3387725" cy="1031875"/>
        </p:xfrm>
        <a:graphic>
          <a:graphicData uri="http://schemas.openxmlformats.org/presentationml/2006/ole">
            <mc:AlternateContent xmlns:mc="http://schemas.openxmlformats.org/markup-compatibility/2006">
              <mc:Choice xmlns:v="urn:schemas-microsoft-com:vml" Requires="v">
                <p:oleObj spid="_x0000_s248912" name="Equation" r:id="rId13" imgW="1422400" imgH="444500" progId="Equation.3">
                  <p:embed/>
                </p:oleObj>
              </mc:Choice>
              <mc:Fallback>
                <p:oleObj name="Equation" r:id="rId13" imgW="1422400" imgH="444500" progId="Equation.3">
                  <p:embed/>
                  <p:pic>
                    <p:nvPicPr>
                      <p:cNvPr id="855059" name="Object 1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410200" y="5673725"/>
                        <a:ext cx="3387725" cy="103187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8575">
                            <a:solidFill>
                              <a:srgbClr val="FF0000"/>
                            </a:solidFill>
                            <a:miter lim="800000"/>
                            <a:headEnd/>
                            <a:tailEnd/>
                          </a14:hiddenLine>
                        </a:ext>
                        <a:ext uri="{AF507438-7753-43e0-B8FC-AC1667EBCBE1}">
                          <a14:hiddenEffects xmlns="" xmlns:a14="http://schemas.microsoft.com/office/drawing/2010/main">
                            <a:effectLst>
                              <a:outerShdw blurRad="63500" dist="38099" dir="2700000" algn="ctr" rotWithShape="0">
                                <a:srgbClr val="80808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3269823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6066" name="Rectangle 2"/>
          <p:cNvSpPr>
            <a:spLocks noChangeArrowheads="1"/>
          </p:cNvSpPr>
          <p:nvPr/>
        </p:nvSpPr>
        <p:spPr bwMode="auto">
          <a:xfrm>
            <a:off x="228600" y="762000"/>
            <a:ext cx="8763000" cy="3886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marL="355600" indent="-355600" algn="l">
              <a:lnSpc>
                <a:spcPct val="90000"/>
              </a:lnSpc>
              <a:buSzTx/>
            </a:pPr>
            <a:r>
              <a:rPr lang="en-GB">
                <a:latin typeface="Palatino" charset="0"/>
                <a:cs typeface="Times New Roman" charset="0"/>
              </a:rPr>
              <a:t>The longitudinal oscillations can be damped directly by acceleration itself. Consider the equation of motion when the energy of the synchronous particle is not constant</a:t>
            </a:r>
          </a:p>
          <a:p>
            <a:pPr marL="355600" indent="-355600" algn="l">
              <a:lnSpc>
                <a:spcPct val="90000"/>
              </a:lnSpc>
              <a:buSzTx/>
            </a:pPr>
            <a:endParaRPr lang="en-GB">
              <a:latin typeface="Palatino" charset="0"/>
              <a:cs typeface="Times New Roman" charset="0"/>
            </a:endParaRPr>
          </a:p>
          <a:p>
            <a:pPr marL="355600" indent="-355600" algn="l">
              <a:lnSpc>
                <a:spcPct val="90000"/>
              </a:lnSpc>
              <a:buSzTx/>
            </a:pPr>
            <a:endParaRPr lang="en-GB">
              <a:latin typeface="Palatino" charset="0"/>
              <a:cs typeface="Times New Roman" charset="0"/>
            </a:endParaRPr>
          </a:p>
          <a:p>
            <a:pPr marL="355600" indent="-355600" algn="l">
              <a:lnSpc>
                <a:spcPct val="90000"/>
              </a:lnSpc>
              <a:buSzTx/>
            </a:pPr>
            <a:endParaRPr lang="en-GB">
              <a:latin typeface="Palatino" charset="0"/>
              <a:cs typeface="Times New Roman" charset="0"/>
            </a:endParaRPr>
          </a:p>
          <a:p>
            <a:pPr marL="355600" indent="-355600" algn="l">
              <a:lnSpc>
                <a:spcPct val="90000"/>
              </a:lnSpc>
              <a:buSzTx/>
            </a:pPr>
            <a:r>
              <a:rPr lang="en-GB">
                <a:latin typeface="Palatino" charset="0"/>
                <a:cs typeface="Times New Roman" charset="0"/>
              </a:rPr>
              <a:t>From this equation, we obtain a 2nd order differential equation with a damping term</a:t>
            </a:r>
          </a:p>
          <a:p>
            <a:pPr marL="355600" indent="-355600" algn="l">
              <a:lnSpc>
                <a:spcPct val="90000"/>
              </a:lnSpc>
              <a:buSzTx/>
            </a:pPr>
            <a:endParaRPr lang="en-GB">
              <a:latin typeface="Palatino" charset="0"/>
              <a:cs typeface="Times New Roman" charset="0"/>
            </a:endParaRPr>
          </a:p>
          <a:p>
            <a:pPr marL="355600" indent="-355600" algn="l">
              <a:lnSpc>
                <a:spcPct val="90000"/>
              </a:lnSpc>
              <a:buSzTx/>
            </a:pPr>
            <a:endParaRPr lang="en-GB">
              <a:latin typeface="Palatino" charset="0"/>
              <a:cs typeface="Times New Roman" charset="0"/>
            </a:endParaRPr>
          </a:p>
          <a:p>
            <a:pPr marL="355600" indent="-355600" algn="l">
              <a:lnSpc>
                <a:spcPct val="90000"/>
              </a:lnSpc>
              <a:buSzTx/>
            </a:pPr>
            <a:endParaRPr lang="en-GB">
              <a:latin typeface="Palatino" charset="0"/>
              <a:cs typeface="Times New Roman" charset="0"/>
            </a:endParaRPr>
          </a:p>
          <a:p>
            <a:pPr marL="355600" indent="-355600" algn="l">
              <a:lnSpc>
                <a:spcPct val="90000"/>
              </a:lnSpc>
              <a:buSzTx/>
            </a:pPr>
            <a:r>
              <a:rPr lang="en-GB">
                <a:latin typeface="Palatino" charset="0"/>
                <a:cs typeface="Times New Roman" charset="0"/>
              </a:rPr>
              <a:t>From the definition of the synchrotron frequency the damping coefficient is</a:t>
            </a:r>
            <a:endParaRPr lang="en-US">
              <a:latin typeface="Palatino" charset="0"/>
            </a:endParaRPr>
          </a:p>
        </p:txBody>
      </p:sp>
      <p:sp>
        <p:nvSpPr>
          <p:cNvPr id="856067" name="Rectangle 3"/>
          <p:cNvSpPr>
            <a:spLocks noGrp="1" noChangeArrowheads="1"/>
          </p:cNvSpPr>
          <p:nvPr>
            <p:ph type="title"/>
          </p:nvPr>
        </p:nvSpPr>
        <p:spPr>
          <a:xfrm>
            <a:off x="685800" y="0"/>
            <a:ext cx="8001000" cy="685800"/>
          </a:xfrm>
        </p:spPr>
        <p:txBody>
          <a:bodyPr/>
          <a:lstStyle/>
          <a:p>
            <a:r>
              <a:rPr lang="en-US" sz="4000"/>
              <a:t>Adiabatic damping</a:t>
            </a:r>
            <a:endParaRPr lang="en-US"/>
          </a:p>
        </p:txBody>
      </p:sp>
      <p:sp>
        <p:nvSpPr>
          <p:cNvPr id="856069" name="Rectangle 5"/>
          <p:cNvSpPr>
            <a:spLocks noChangeArrowheads="1"/>
          </p:cNvSpPr>
          <p:nvPr/>
        </p:nvSpPr>
        <p:spPr bwMode="auto">
          <a:xfrm>
            <a:off x="3711575" y="407988"/>
            <a:ext cx="3556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wrap="none">
            <a:spAutoFit/>
          </a:bodyPr>
          <a:lstStyle/>
          <a:p>
            <a:endParaRPr lang="en-US"/>
          </a:p>
        </p:txBody>
      </p:sp>
      <p:pic>
        <p:nvPicPr>
          <p:cNvPr id="856078" name="Picture 14" descr="txp_fig"/>
          <p:cNvPicPr>
            <a:picLocks noChangeAspect="1" noChangeArrowheads="1"/>
          </p:cNvPicPr>
          <p:nvPr>
            <p:custDataLst>
              <p:tags r:id="rId1"/>
            </p:custDataLst>
          </p:nvPr>
        </p:nvPicPr>
        <p:blipFill>
          <a:blip r:embed="rId6">
            <a:extLst>
              <a:ext uri="{28A0092B-C50C-407E-A947-70E740481C1C}">
                <a14:useLocalDpi xmlns:a14="http://schemas.microsoft.com/office/drawing/2010/main" val="0"/>
              </a:ext>
            </a:extLst>
          </a:blip>
          <a:srcRect/>
          <a:stretch>
            <a:fillRect/>
          </a:stretch>
        </p:blipFill>
        <p:spPr bwMode="auto">
          <a:xfrm>
            <a:off x="2133600" y="1889125"/>
            <a:ext cx="4572000" cy="1006475"/>
          </a:xfrm>
          <a:prstGeom prst="rect">
            <a:avLst/>
          </a:prstGeom>
          <a:noFill/>
          <a:ln>
            <a:noFill/>
          </a:ln>
          <a:effectLst/>
          <a:extLst>
            <a:ext uri="{909E8E84-426E-40dd-AFC4-6F175D3DCCD1}">
              <a14:hiddenFill xmlns="" xmlns:a14="http://schemas.microsoft.com/office/drawing/2010/main">
                <a:solidFill>
                  <a:srgbClr val="9999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7D">
                      <a:alpha val="74998"/>
                    </a:srgbClr>
                  </a:outerShdw>
                </a:effectLst>
              </a14:hiddenEffects>
            </a:ext>
          </a:extLst>
        </p:spPr>
      </p:pic>
      <p:pic>
        <p:nvPicPr>
          <p:cNvPr id="856082" name="Picture 18" descr="txp_fig"/>
          <p:cNvPicPr>
            <a:picLocks noChangeAspect="1" noChangeArrowheads="1"/>
          </p:cNvPicPr>
          <p:nvPr>
            <p:custDataLst>
              <p:tags r:id="rId2"/>
            </p:custDataLst>
          </p:nvPr>
        </p:nvPicPr>
        <p:blipFill>
          <a:blip r:embed="rId7">
            <a:extLst>
              <a:ext uri="{28A0092B-C50C-407E-A947-70E740481C1C}">
                <a14:useLocalDpi xmlns:a14="http://schemas.microsoft.com/office/drawing/2010/main" val="0"/>
              </a:ext>
            </a:extLst>
          </a:blip>
          <a:srcRect/>
          <a:stretch>
            <a:fillRect/>
          </a:stretch>
        </p:blipFill>
        <p:spPr bwMode="auto">
          <a:xfrm>
            <a:off x="2123728" y="3813596"/>
            <a:ext cx="4104456" cy="1122838"/>
          </a:xfrm>
          <a:prstGeom prst="rect">
            <a:avLst/>
          </a:prstGeom>
          <a:noFill/>
          <a:ln>
            <a:noFill/>
          </a:ln>
          <a:effectLst/>
          <a:extLst>
            <a:ext uri="{909E8E84-426E-40dd-AFC4-6F175D3DCCD1}">
              <a14:hiddenFill xmlns="" xmlns:a14="http://schemas.microsoft.com/office/drawing/2010/main">
                <a:solidFill>
                  <a:srgbClr val="9999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7D">
                      <a:alpha val="74998"/>
                    </a:srgbClr>
                  </a:outerShdw>
                </a:effectLst>
              </a14:hiddenEffects>
            </a:ext>
          </a:extLst>
        </p:spPr>
      </p:pic>
      <p:pic>
        <p:nvPicPr>
          <p:cNvPr id="856084" name="Picture 20" descr="txp_fig"/>
          <p:cNvPicPr>
            <a:picLocks noChangeAspect="1" noChangeArrowheads="1"/>
          </p:cNvPicPr>
          <p:nvPr>
            <p:custDataLst>
              <p:tags r:id="rId3"/>
            </p:custDataLst>
          </p:nvPr>
        </p:nvPicPr>
        <p:blipFill>
          <a:blip r:embed="rId8">
            <a:extLst>
              <a:ext uri="{28A0092B-C50C-407E-A947-70E740481C1C}">
                <a14:useLocalDpi xmlns:a14="http://schemas.microsoft.com/office/drawing/2010/main" val="0"/>
              </a:ext>
            </a:extLst>
          </a:blip>
          <a:srcRect/>
          <a:stretch>
            <a:fillRect/>
          </a:stretch>
        </p:blipFill>
        <p:spPr bwMode="auto">
          <a:xfrm>
            <a:off x="2987824" y="5688493"/>
            <a:ext cx="2384276" cy="1169507"/>
          </a:xfrm>
          <a:prstGeom prst="rect">
            <a:avLst/>
          </a:prstGeom>
          <a:noFill/>
          <a:ln>
            <a:noFill/>
          </a:ln>
          <a:effectLst/>
          <a:extLst>
            <a:ext uri="{909E8E84-426E-40dd-AFC4-6F175D3DCCD1}">
              <a14:hiddenFill xmlns="" xmlns:a14="http://schemas.microsoft.com/office/drawing/2010/main">
                <a:solidFill>
                  <a:srgbClr val="9999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7D">
                      <a:alpha val="74998"/>
                    </a:srgbClr>
                  </a:outerShdw>
                </a:effectLst>
              </a14:hiddenEffects>
            </a:ext>
          </a:extLst>
        </p:spPr>
      </p:pic>
    </p:spTree>
    <p:extLst>
      <p:ext uri="{BB962C8B-B14F-4D97-AF65-F5344CB8AC3E}">
        <p14:creationId xmlns:p14="http://schemas.microsoft.com/office/powerpoint/2010/main" val="251930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7730" name="Rectangle 2"/>
          <p:cNvSpPr>
            <a:spLocks noGrp="1" noChangeArrowheads="1"/>
          </p:cNvSpPr>
          <p:nvPr>
            <p:ph type="title"/>
          </p:nvPr>
        </p:nvSpPr>
        <p:spPr>
          <a:xfrm>
            <a:off x="827584" y="-171400"/>
            <a:ext cx="7632848" cy="838200"/>
          </a:xfrm>
        </p:spPr>
        <p:txBody>
          <a:bodyPr/>
          <a:lstStyle/>
          <a:p>
            <a:r>
              <a:rPr lang="en-US" sz="4000" dirty="0"/>
              <a:t>Outline – Phase space concepts</a:t>
            </a:r>
          </a:p>
        </p:txBody>
      </p:sp>
      <p:sp>
        <p:nvSpPr>
          <p:cNvPr id="457731" name="Rectangle 3"/>
          <p:cNvSpPr>
            <a:spLocks noGrp="1" noChangeArrowheads="1"/>
          </p:cNvSpPr>
          <p:nvPr>
            <p:ph type="body" idx="1"/>
          </p:nvPr>
        </p:nvSpPr>
        <p:spPr>
          <a:xfrm>
            <a:off x="304800" y="914400"/>
            <a:ext cx="8915400" cy="4495800"/>
          </a:xfrm>
          <a:noFill/>
          <a:ln/>
        </p:spPr>
        <p:txBody>
          <a:bodyPr/>
          <a:lstStyle/>
          <a:p>
            <a:pPr>
              <a:lnSpc>
                <a:spcPct val="90000"/>
              </a:lnSpc>
            </a:pPr>
            <a:r>
              <a:rPr lang="en-US" dirty="0"/>
              <a:t>Transverse phase space and Beam representation</a:t>
            </a:r>
          </a:p>
          <a:p>
            <a:pPr>
              <a:lnSpc>
                <a:spcPct val="90000"/>
              </a:lnSpc>
            </a:pPr>
            <a:r>
              <a:rPr lang="en-US" dirty="0"/>
              <a:t>Beam emittance</a:t>
            </a:r>
          </a:p>
          <a:p>
            <a:pPr>
              <a:lnSpc>
                <a:spcPct val="90000"/>
              </a:lnSpc>
            </a:pPr>
            <a:r>
              <a:rPr lang="en-US" dirty="0" err="1"/>
              <a:t>Liouville</a:t>
            </a:r>
            <a:r>
              <a:rPr lang="en-US" dirty="0"/>
              <a:t> and </a:t>
            </a:r>
            <a:r>
              <a:rPr lang="en-US" dirty="0" err="1"/>
              <a:t>normalised</a:t>
            </a:r>
            <a:r>
              <a:rPr lang="en-US" dirty="0"/>
              <a:t> emittance</a:t>
            </a:r>
          </a:p>
          <a:p>
            <a:pPr>
              <a:lnSpc>
                <a:spcPct val="90000"/>
              </a:lnSpc>
            </a:pPr>
            <a:r>
              <a:rPr lang="en-US" dirty="0"/>
              <a:t>Beam matrix</a:t>
            </a:r>
          </a:p>
          <a:p>
            <a:pPr>
              <a:lnSpc>
                <a:spcPct val="90000"/>
              </a:lnSpc>
            </a:pPr>
            <a:r>
              <a:rPr lang="en-US" dirty="0"/>
              <a:t>RMS emittance</a:t>
            </a:r>
          </a:p>
          <a:p>
            <a:pPr>
              <a:lnSpc>
                <a:spcPct val="90000"/>
              </a:lnSpc>
            </a:pPr>
            <a:r>
              <a:rPr lang="en-US" dirty="0"/>
              <a:t>Betatron functions revisited</a:t>
            </a:r>
          </a:p>
          <a:p>
            <a:pPr>
              <a:lnSpc>
                <a:spcPct val="90000"/>
              </a:lnSpc>
            </a:pPr>
            <a:r>
              <a:rPr lang="en-US" dirty="0"/>
              <a:t>Gaussian distribution</a:t>
            </a:r>
          </a:p>
        </p:txBody>
      </p:sp>
      <p:sp>
        <p:nvSpPr>
          <p:cNvPr id="2" name="TextBox 1"/>
          <p:cNvSpPr txBox="1"/>
          <p:nvPr/>
        </p:nvSpPr>
        <p:spPr>
          <a:xfrm>
            <a:off x="8217973" y="2609385"/>
            <a:ext cx="357790" cy="461665"/>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3311655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4354" name="Rectangle 2"/>
          <p:cNvSpPr>
            <a:spLocks noGrp="1" noChangeArrowheads="1"/>
          </p:cNvSpPr>
          <p:nvPr>
            <p:ph type="title"/>
          </p:nvPr>
        </p:nvSpPr>
        <p:spPr>
          <a:xfrm>
            <a:off x="685800" y="-76200"/>
            <a:ext cx="6400800" cy="768896"/>
          </a:xfrm>
        </p:spPr>
        <p:txBody>
          <a:bodyPr/>
          <a:lstStyle/>
          <a:p>
            <a:r>
              <a:rPr lang="en-US" sz="4400" dirty="0"/>
              <a:t>Longitudinal dynamics</a:t>
            </a:r>
            <a:endParaRPr lang="en-US" dirty="0"/>
          </a:p>
        </p:txBody>
      </p:sp>
      <p:sp>
        <p:nvSpPr>
          <p:cNvPr id="484356" name="Rectangle 4"/>
          <p:cNvSpPr>
            <a:spLocks noChangeArrowheads="1"/>
          </p:cNvSpPr>
          <p:nvPr/>
        </p:nvSpPr>
        <p:spPr bwMode="auto">
          <a:xfrm>
            <a:off x="228600" y="762000"/>
            <a:ext cx="8763000" cy="575542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a:spAutoFit/>
          </a:bodyPr>
          <a:lstStyle/>
          <a:p>
            <a:pPr algn="l">
              <a:buSzTx/>
            </a:pPr>
            <a:r>
              <a:rPr lang="en-US" sz="3200" dirty="0">
                <a:latin typeface="Palatino" charset="0"/>
              </a:rPr>
              <a:t> RF acceleration</a:t>
            </a:r>
          </a:p>
          <a:p>
            <a:pPr algn="l">
              <a:buSzTx/>
            </a:pPr>
            <a:r>
              <a:rPr lang="en-US" sz="3200" dirty="0">
                <a:latin typeface="Palatino" charset="0"/>
              </a:rPr>
              <a:t>Energy gain and phase stability</a:t>
            </a:r>
          </a:p>
          <a:p>
            <a:pPr algn="l">
              <a:buSzTx/>
            </a:pPr>
            <a:r>
              <a:rPr lang="en-US" sz="3200" dirty="0">
                <a:latin typeface="Palatino" charset="0"/>
              </a:rPr>
              <a:t>Momentum compaction and transition</a:t>
            </a:r>
          </a:p>
          <a:p>
            <a:pPr algn="l">
              <a:buSzTx/>
            </a:pPr>
            <a:r>
              <a:rPr lang="en-US" sz="3200" dirty="0">
                <a:latin typeface="Palatino" charset="0"/>
              </a:rPr>
              <a:t>Equations of motion</a:t>
            </a:r>
          </a:p>
          <a:p>
            <a:pPr lvl="1" algn="l">
              <a:buSzTx/>
              <a:buFont typeface="Wingdings" charset="0"/>
              <a:buChar char="q"/>
            </a:pPr>
            <a:r>
              <a:rPr lang="en-US" sz="2800" dirty="0">
                <a:latin typeface="Palatino" charset="0"/>
              </a:rPr>
              <a:t>Small amplitudes</a:t>
            </a:r>
          </a:p>
          <a:p>
            <a:pPr lvl="1" algn="l">
              <a:buSzTx/>
              <a:buFont typeface="Wingdings" charset="0"/>
              <a:buChar char="q"/>
            </a:pPr>
            <a:r>
              <a:rPr lang="en-US" sz="2800" dirty="0">
                <a:latin typeface="Palatino" charset="0"/>
              </a:rPr>
              <a:t>Longitudinal invariant</a:t>
            </a:r>
          </a:p>
          <a:p>
            <a:pPr algn="l">
              <a:buSzTx/>
            </a:pPr>
            <a:r>
              <a:rPr lang="en-US" sz="3200" dirty="0" err="1">
                <a:latin typeface="Palatino" charset="0"/>
              </a:rPr>
              <a:t>Separatrix</a:t>
            </a:r>
            <a:endParaRPr lang="en-US" sz="3200" dirty="0">
              <a:latin typeface="Palatino" charset="0"/>
            </a:endParaRPr>
          </a:p>
          <a:p>
            <a:pPr algn="l">
              <a:buSzTx/>
            </a:pPr>
            <a:r>
              <a:rPr lang="en-US" sz="3200" dirty="0">
                <a:latin typeface="Palatino" charset="0"/>
              </a:rPr>
              <a:t>Energy acceptance</a:t>
            </a:r>
          </a:p>
          <a:p>
            <a:pPr algn="l">
              <a:buSzTx/>
            </a:pPr>
            <a:r>
              <a:rPr lang="en-US" sz="3200" dirty="0">
                <a:latin typeface="Palatino" charset="0"/>
              </a:rPr>
              <a:t>Stationary bucket</a:t>
            </a:r>
          </a:p>
          <a:p>
            <a:pPr algn="l">
              <a:buSzTx/>
            </a:pPr>
            <a:r>
              <a:rPr lang="en-US" sz="3200" dirty="0">
                <a:latin typeface="Palatino" charset="0"/>
              </a:rPr>
              <a:t>Adiabatic damping</a:t>
            </a:r>
          </a:p>
        </p:txBody>
      </p:sp>
    </p:spTree>
    <p:extLst>
      <p:ext uri="{BB962C8B-B14F-4D97-AF65-F5344CB8AC3E}">
        <p14:creationId xmlns:p14="http://schemas.microsoft.com/office/powerpoint/2010/main" val="19370218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1431" name="Rectangle 1063"/>
          <p:cNvSpPr>
            <a:spLocks noChangeArrowheads="1"/>
          </p:cNvSpPr>
          <p:nvPr/>
        </p:nvSpPr>
        <p:spPr bwMode="auto">
          <a:xfrm>
            <a:off x="4648200" y="3581400"/>
            <a:ext cx="4495800" cy="2895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marL="342900" indent="-342900" algn="l">
              <a:lnSpc>
                <a:spcPct val="90000"/>
              </a:lnSpc>
            </a:pPr>
            <a:r>
              <a:rPr lang="en-GB">
                <a:cs typeface="Times New Roman" charset="0"/>
              </a:rPr>
              <a:t>The equation of the ellipse is</a:t>
            </a:r>
          </a:p>
          <a:p>
            <a:pPr marL="342900" indent="-342900" algn="l">
              <a:lnSpc>
                <a:spcPct val="90000"/>
              </a:lnSpc>
              <a:buFont typeface="Wingdings" charset="0"/>
              <a:buNone/>
            </a:pPr>
            <a:endParaRPr lang="en-GB">
              <a:cs typeface="Times New Roman" charset="0"/>
            </a:endParaRPr>
          </a:p>
          <a:p>
            <a:pPr marL="342900" indent="-342900" algn="l">
              <a:lnSpc>
                <a:spcPct val="90000"/>
              </a:lnSpc>
              <a:buFont typeface="Wingdings" charset="0"/>
              <a:buNone/>
            </a:pPr>
            <a:r>
              <a:rPr lang="en-GB">
                <a:cs typeface="Times New Roman" charset="0"/>
              </a:rPr>
              <a:t>    with </a:t>
            </a:r>
            <a:r>
              <a:rPr lang="el-GR"/>
              <a:t>α,β,γ, </a:t>
            </a:r>
            <a:r>
              <a:rPr lang="en-US"/>
              <a:t>the twiss parameters</a:t>
            </a:r>
          </a:p>
          <a:p>
            <a:pPr marL="342900" indent="-342900" algn="l">
              <a:lnSpc>
                <a:spcPct val="90000"/>
              </a:lnSpc>
            </a:pPr>
            <a:r>
              <a:rPr lang="en-US"/>
              <a:t>Due to large number of particles, need of a statistical description of the beam, and its size</a:t>
            </a:r>
            <a:endParaRPr lang="en-GB"/>
          </a:p>
        </p:txBody>
      </p:sp>
      <p:sp>
        <p:nvSpPr>
          <p:cNvPr id="571395" name="Rectangle 1027"/>
          <p:cNvSpPr>
            <a:spLocks noGrp="1" noChangeArrowheads="1"/>
          </p:cNvSpPr>
          <p:nvPr>
            <p:ph type="title"/>
          </p:nvPr>
        </p:nvSpPr>
        <p:spPr>
          <a:xfrm>
            <a:off x="755576" y="35566"/>
            <a:ext cx="7543800" cy="609600"/>
          </a:xfrm>
        </p:spPr>
        <p:txBody>
          <a:bodyPr/>
          <a:lstStyle/>
          <a:p>
            <a:r>
              <a:rPr lang="en-GB" sz="4000" dirty="0"/>
              <a:t>Transverse Phase Space</a:t>
            </a:r>
          </a:p>
        </p:txBody>
      </p:sp>
      <p:sp>
        <p:nvSpPr>
          <p:cNvPr id="571396" name="Rectangle 1028"/>
          <p:cNvSpPr>
            <a:spLocks noGrp="1" noChangeArrowheads="1"/>
          </p:cNvSpPr>
          <p:nvPr>
            <p:ph type="body" sz="half" idx="1"/>
          </p:nvPr>
        </p:nvSpPr>
        <p:spPr>
          <a:xfrm>
            <a:off x="304800" y="990600"/>
            <a:ext cx="4267200" cy="3352800"/>
          </a:xfrm>
        </p:spPr>
        <p:txBody>
          <a:bodyPr/>
          <a:lstStyle/>
          <a:p>
            <a:r>
              <a:rPr lang="en-GB" sz="2400">
                <a:cs typeface="Times New Roman" charset="0"/>
              </a:rPr>
              <a:t>Under linear forces, any particle moves on ellipse in phase space (x,x’), (</a:t>
            </a:r>
            <a:r>
              <a:rPr lang="en-US" sz="2400">
                <a:cs typeface="Times New Roman" charset="0"/>
              </a:rPr>
              <a:t>y,y</a:t>
            </a:r>
            <a:r>
              <a:rPr lang="ja-JP" altLang="en-US" sz="2400">
                <a:cs typeface="Times New Roman" charset="0"/>
              </a:rPr>
              <a:t>’</a:t>
            </a:r>
            <a:r>
              <a:rPr lang="en-US" sz="2400">
                <a:cs typeface="Times New Roman" charset="0"/>
              </a:rPr>
              <a:t>)</a:t>
            </a:r>
            <a:r>
              <a:rPr lang="en-GB" sz="2400">
                <a:cs typeface="Times New Roman" charset="0"/>
              </a:rPr>
              <a:t>.</a:t>
            </a:r>
          </a:p>
          <a:p>
            <a:r>
              <a:rPr lang="en-GB" sz="2400">
                <a:cs typeface="Times New Roman" charset="0"/>
              </a:rPr>
              <a:t>Ellipse rotates and moves between magnets, but its area is preserved.</a:t>
            </a:r>
          </a:p>
          <a:p>
            <a:r>
              <a:rPr lang="en-GB" sz="2400">
                <a:cs typeface="Times New Roman" charset="0"/>
              </a:rPr>
              <a:t>The area of the ellipse defines the </a:t>
            </a:r>
            <a:r>
              <a:rPr lang="en-GB" sz="2400" b="1">
                <a:cs typeface="Times New Roman" charset="0"/>
              </a:rPr>
              <a:t>emittance</a:t>
            </a:r>
            <a:endParaRPr lang="en-GB" sz="2400"/>
          </a:p>
        </p:txBody>
      </p:sp>
      <p:pic>
        <p:nvPicPr>
          <p:cNvPr id="571397" name="Picture 1029" descr="emittance"/>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228600" y="5105400"/>
            <a:ext cx="4270375" cy="1539875"/>
          </a:xfrm>
          <a:noFill/>
          <a:extLst>
            <a:ext uri="{909E8E84-426E-40dd-AFC4-6F175D3DCCD1}">
              <a14:hiddenFill xmlns="" xmlns:a14="http://schemas.microsoft.com/office/drawing/2010/main">
                <a:solidFill>
                  <a:srgbClr val="FFFFFF"/>
                </a:solidFill>
              </a14:hiddenFill>
            </a:ext>
          </a:extLst>
        </p:spPr>
      </p:pic>
      <p:grpSp>
        <p:nvGrpSpPr>
          <p:cNvPr id="571398" name="Group 1030"/>
          <p:cNvGrpSpPr>
            <a:grpSpLocks/>
          </p:cNvGrpSpPr>
          <p:nvPr/>
        </p:nvGrpSpPr>
        <p:grpSpPr bwMode="auto">
          <a:xfrm>
            <a:off x="4572000" y="1485900"/>
            <a:ext cx="4156075" cy="1962150"/>
            <a:chOff x="214" y="2424"/>
            <a:chExt cx="2618" cy="1236"/>
          </a:xfrm>
        </p:grpSpPr>
        <p:sp>
          <p:nvSpPr>
            <p:cNvPr id="571399" name="AutoShape 1031"/>
            <p:cNvSpPr>
              <a:spLocks noChangeArrowheads="1"/>
            </p:cNvSpPr>
            <p:nvPr/>
          </p:nvSpPr>
          <p:spPr bwMode="auto">
            <a:xfrm>
              <a:off x="892" y="3217"/>
              <a:ext cx="56" cy="56"/>
            </a:xfrm>
            <a:prstGeom prst="star24">
              <a:avLst>
                <a:gd name="adj" fmla="val 37500"/>
              </a:avLst>
            </a:prstGeom>
            <a:solidFill>
              <a:srgbClr val="CCCC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71400" name="AutoShape 1032"/>
            <p:cNvSpPr>
              <a:spLocks noChangeArrowheads="1"/>
            </p:cNvSpPr>
            <p:nvPr/>
          </p:nvSpPr>
          <p:spPr bwMode="auto">
            <a:xfrm>
              <a:off x="377" y="3096"/>
              <a:ext cx="56" cy="56"/>
            </a:xfrm>
            <a:prstGeom prst="star24">
              <a:avLst>
                <a:gd name="adj" fmla="val 37500"/>
              </a:avLst>
            </a:prstGeom>
            <a:solidFill>
              <a:srgbClr val="0033CC"/>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71401" name="AutoShape 1033"/>
            <p:cNvSpPr>
              <a:spLocks noChangeArrowheads="1"/>
            </p:cNvSpPr>
            <p:nvPr/>
          </p:nvSpPr>
          <p:spPr bwMode="auto">
            <a:xfrm>
              <a:off x="635" y="3248"/>
              <a:ext cx="56" cy="56"/>
            </a:xfrm>
            <a:prstGeom prst="star24">
              <a:avLst>
                <a:gd name="adj" fmla="val 37500"/>
              </a:avLst>
            </a:prstGeom>
            <a:solidFill>
              <a:srgbClr val="FF66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71402" name="Line 1034"/>
            <p:cNvSpPr>
              <a:spLocks noChangeShapeType="1"/>
            </p:cNvSpPr>
            <p:nvPr/>
          </p:nvSpPr>
          <p:spPr bwMode="auto">
            <a:xfrm flipV="1">
              <a:off x="780" y="2431"/>
              <a:ext cx="0" cy="628"/>
            </a:xfrm>
            <a:prstGeom prst="line">
              <a:avLst/>
            </a:prstGeom>
            <a:noFill/>
            <a:ln w="635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71403" name="Line 1035"/>
            <p:cNvSpPr>
              <a:spLocks noChangeShapeType="1"/>
            </p:cNvSpPr>
            <p:nvPr/>
          </p:nvSpPr>
          <p:spPr bwMode="auto">
            <a:xfrm flipV="1">
              <a:off x="784" y="3052"/>
              <a:ext cx="512" cy="8"/>
            </a:xfrm>
            <a:prstGeom prst="line">
              <a:avLst/>
            </a:prstGeom>
            <a:noFill/>
            <a:ln w="635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nvGrpSpPr>
            <p:cNvPr id="571404" name="Group 1036"/>
            <p:cNvGrpSpPr>
              <a:grpSpLocks/>
            </p:cNvGrpSpPr>
            <p:nvPr/>
          </p:nvGrpSpPr>
          <p:grpSpPr bwMode="auto">
            <a:xfrm>
              <a:off x="214" y="2424"/>
              <a:ext cx="2618" cy="1236"/>
              <a:chOff x="262" y="2424"/>
              <a:chExt cx="2618" cy="1236"/>
            </a:xfrm>
          </p:grpSpPr>
          <p:grpSp>
            <p:nvGrpSpPr>
              <p:cNvPr id="571405" name="Group 1037"/>
              <p:cNvGrpSpPr>
                <a:grpSpLocks/>
              </p:cNvGrpSpPr>
              <p:nvPr/>
            </p:nvGrpSpPr>
            <p:grpSpPr bwMode="auto">
              <a:xfrm>
                <a:off x="262" y="2793"/>
                <a:ext cx="1183" cy="489"/>
                <a:chOff x="206" y="2793"/>
                <a:chExt cx="1183" cy="489"/>
              </a:xfrm>
            </p:grpSpPr>
            <p:sp>
              <p:nvSpPr>
                <p:cNvPr id="571406" name="Oval 1038"/>
                <p:cNvSpPr>
                  <a:spLocks noChangeArrowheads="1"/>
                </p:cNvSpPr>
                <p:nvPr/>
              </p:nvSpPr>
              <p:spPr bwMode="auto">
                <a:xfrm rot="19200000">
                  <a:off x="206" y="2799"/>
                  <a:ext cx="1183" cy="483"/>
                </a:xfrm>
                <a:prstGeom prst="ellipse">
                  <a:avLst/>
                </a:prstGeom>
                <a:noFill/>
                <a:ln w="19050">
                  <a:solidFill>
                    <a:schemeClr val="accent1"/>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71407" name="Oval 1039"/>
                <p:cNvSpPr>
                  <a:spLocks noChangeAspect="1" noChangeArrowheads="1"/>
                </p:cNvSpPr>
                <p:nvPr/>
              </p:nvSpPr>
              <p:spPr bwMode="auto">
                <a:xfrm rot="19200000">
                  <a:off x="458" y="2922"/>
                  <a:ext cx="662" cy="270"/>
                </a:xfrm>
                <a:prstGeom prst="ellipse">
                  <a:avLst/>
                </a:prstGeom>
                <a:noFill/>
                <a:ln w="19050">
                  <a:solidFill>
                    <a:schemeClr val="accent1"/>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71408" name="AutoShape 1040"/>
                <p:cNvSpPr>
                  <a:spLocks noChangeArrowheads="1"/>
                </p:cNvSpPr>
                <p:nvPr/>
              </p:nvSpPr>
              <p:spPr bwMode="auto">
                <a:xfrm>
                  <a:off x="1234" y="2793"/>
                  <a:ext cx="56" cy="56"/>
                </a:xfrm>
                <a:prstGeom prst="star24">
                  <a:avLst>
                    <a:gd name="adj" fmla="val 37500"/>
                  </a:avLst>
                </a:prstGeom>
                <a:solidFill>
                  <a:srgbClr val="0080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71409" name="AutoShape 1041"/>
                <p:cNvSpPr>
                  <a:spLocks noChangeArrowheads="1"/>
                </p:cNvSpPr>
                <p:nvPr/>
              </p:nvSpPr>
              <p:spPr bwMode="auto">
                <a:xfrm>
                  <a:off x="873" y="2803"/>
                  <a:ext cx="56" cy="56"/>
                </a:xfrm>
                <a:prstGeom prst="star24">
                  <a:avLst>
                    <a:gd name="adj" fmla="val 37500"/>
                  </a:avLst>
                </a:prstGeom>
                <a:solidFill>
                  <a:srgbClr val="FFFF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sp>
            <p:nvSpPr>
              <p:cNvPr id="571410" name="Line 1042"/>
              <p:cNvSpPr>
                <a:spLocks noChangeShapeType="1"/>
              </p:cNvSpPr>
              <p:nvPr/>
            </p:nvSpPr>
            <p:spPr bwMode="auto">
              <a:xfrm>
                <a:off x="1434" y="2868"/>
                <a:ext cx="452" cy="0"/>
              </a:xfrm>
              <a:prstGeom prst="line">
                <a:avLst/>
              </a:prstGeom>
              <a:noFill/>
              <a:ln w="3810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nvGrpSpPr>
              <p:cNvPr id="571411" name="Group 1043"/>
              <p:cNvGrpSpPr>
                <a:grpSpLocks/>
              </p:cNvGrpSpPr>
              <p:nvPr/>
            </p:nvGrpSpPr>
            <p:grpSpPr bwMode="auto">
              <a:xfrm>
                <a:off x="2133" y="2424"/>
                <a:ext cx="747" cy="1236"/>
                <a:chOff x="2077" y="2392"/>
                <a:chExt cx="747" cy="1236"/>
              </a:xfrm>
            </p:grpSpPr>
            <p:grpSp>
              <p:nvGrpSpPr>
                <p:cNvPr id="571412" name="Group 1044"/>
                <p:cNvGrpSpPr>
                  <a:grpSpLocks/>
                </p:cNvGrpSpPr>
                <p:nvPr/>
              </p:nvGrpSpPr>
              <p:grpSpPr bwMode="auto">
                <a:xfrm>
                  <a:off x="2084" y="2445"/>
                  <a:ext cx="629" cy="1183"/>
                  <a:chOff x="2243" y="1824"/>
                  <a:chExt cx="629" cy="1183"/>
                </a:xfrm>
              </p:grpSpPr>
              <p:sp>
                <p:nvSpPr>
                  <p:cNvPr id="571413" name="Oval 1045"/>
                  <p:cNvSpPr>
                    <a:spLocks noChangeAspect="1" noChangeArrowheads="1"/>
                  </p:cNvSpPr>
                  <p:nvPr/>
                </p:nvSpPr>
                <p:spPr bwMode="auto">
                  <a:xfrm rot="25260000">
                    <a:off x="1893" y="2174"/>
                    <a:ext cx="1183" cy="483"/>
                  </a:xfrm>
                  <a:prstGeom prst="ellipse">
                    <a:avLst/>
                  </a:prstGeom>
                  <a:noFill/>
                  <a:ln w="19050">
                    <a:solidFill>
                      <a:schemeClr val="accent1"/>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71414" name="Oval 1046"/>
                  <p:cNvSpPr>
                    <a:spLocks noChangeAspect="1" noChangeArrowheads="1"/>
                  </p:cNvSpPr>
                  <p:nvPr/>
                </p:nvSpPr>
                <p:spPr bwMode="auto">
                  <a:xfrm rot="25260000">
                    <a:off x="2140" y="2269"/>
                    <a:ext cx="662" cy="270"/>
                  </a:xfrm>
                  <a:prstGeom prst="ellipse">
                    <a:avLst/>
                  </a:prstGeom>
                  <a:noFill/>
                  <a:ln w="19050">
                    <a:solidFill>
                      <a:schemeClr val="accent1"/>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71415" name="AutoShape 1047"/>
                  <p:cNvSpPr>
                    <a:spLocks noChangeAspect="1" noChangeArrowheads="1"/>
                  </p:cNvSpPr>
                  <p:nvPr/>
                </p:nvSpPr>
                <p:spPr bwMode="auto">
                  <a:xfrm rot="6060000">
                    <a:off x="2816" y="2794"/>
                    <a:ext cx="56" cy="56"/>
                  </a:xfrm>
                  <a:prstGeom prst="star24">
                    <a:avLst>
                      <a:gd name="adj" fmla="val 37500"/>
                    </a:avLst>
                  </a:prstGeom>
                  <a:solidFill>
                    <a:srgbClr val="0080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71416" name="AutoShape 1048"/>
                  <p:cNvSpPr>
                    <a:spLocks noChangeAspect="1" noChangeArrowheads="1"/>
                  </p:cNvSpPr>
                  <p:nvPr/>
                </p:nvSpPr>
                <p:spPr bwMode="auto">
                  <a:xfrm rot="6060000">
                    <a:off x="2413" y="2562"/>
                    <a:ext cx="56" cy="56"/>
                  </a:xfrm>
                  <a:prstGeom prst="star24">
                    <a:avLst>
                      <a:gd name="adj" fmla="val 37500"/>
                    </a:avLst>
                  </a:prstGeom>
                  <a:solidFill>
                    <a:srgbClr val="FFFF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sp>
              <p:nvSpPr>
                <p:cNvPr id="571417" name="AutoShape 1049"/>
                <p:cNvSpPr>
                  <a:spLocks noChangeArrowheads="1"/>
                </p:cNvSpPr>
                <p:nvPr/>
              </p:nvSpPr>
              <p:spPr bwMode="auto">
                <a:xfrm>
                  <a:off x="2239" y="2732"/>
                  <a:ext cx="56" cy="56"/>
                </a:xfrm>
                <a:prstGeom prst="star24">
                  <a:avLst>
                    <a:gd name="adj" fmla="val 37500"/>
                  </a:avLst>
                </a:prstGeom>
                <a:solidFill>
                  <a:srgbClr val="FF66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71418" name="AutoShape 1050"/>
                <p:cNvSpPr>
                  <a:spLocks noChangeArrowheads="1"/>
                </p:cNvSpPr>
                <p:nvPr/>
              </p:nvSpPr>
              <p:spPr bwMode="auto">
                <a:xfrm>
                  <a:off x="2244" y="3345"/>
                  <a:ext cx="56" cy="56"/>
                </a:xfrm>
                <a:prstGeom prst="star24">
                  <a:avLst>
                    <a:gd name="adj" fmla="val 37500"/>
                  </a:avLst>
                </a:prstGeom>
                <a:solidFill>
                  <a:srgbClr val="CCCC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71419" name="AutoShape 1051"/>
                <p:cNvSpPr>
                  <a:spLocks noChangeArrowheads="1"/>
                </p:cNvSpPr>
                <p:nvPr/>
              </p:nvSpPr>
              <p:spPr bwMode="auto">
                <a:xfrm>
                  <a:off x="2077" y="2476"/>
                  <a:ext cx="56" cy="56"/>
                </a:xfrm>
                <a:prstGeom prst="star24">
                  <a:avLst>
                    <a:gd name="adj" fmla="val 37500"/>
                  </a:avLst>
                </a:prstGeom>
                <a:solidFill>
                  <a:srgbClr val="0033CC"/>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71420" name="Line 1052"/>
                <p:cNvSpPr>
                  <a:spLocks noChangeShapeType="1"/>
                </p:cNvSpPr>
                <p:nvPr/>
              </p:nvSpPr>
              <p:spPr bwMode="auto">
                <a:xfrm flipV="1">
                  <a:off x="2316" y="2392"/>
                  <a:ext cx="0" cy="628"/>
                </a:xfrm>
                <a:prstGeom prst="line">
                  <a:avLst/>
                </a:prstGeom>
                <a:noFill/>
                <a:ln w="635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71421" name="Line 1053"/>
                <p:cNvSpPr>
                  <a:spLocks noChangeShapeType="1"/>
                </p:cNvSpPr>
                <p:nvPr/>
              </p:nvSpPr>
              <p:spPr bwMode="auto">
                <a:xfrm flipV="1">
                  <a:off x="2312" y="3016"/>
                  <a:ext cx="512" cy="8"/>
                </a:xfrm>
                <a:prstGeom prst="line">
                  <a:avLst/>
                </a:prstGeom>
                <a:noFill/>
                <a:ln w="635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grpSp>
      </p:grpSp>
      <p:sp>
        <p:nvSpPr>
          <p:cNvPr id="571422" name="Text Box 1054"/>
          <p:cNvSpPr txBox="1">
            <a:spLocks noChangeArrowheads="1"/>
          </p:cNvSpPr>
          <p:nvPr/>
        </p:nvSpPr>
        <p:spPr bwMode="auto">
          <a:xfrm>
            <a:off x="6181725" y="2393950"/>
            <a:ext cx="260350" cy="3524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355600" indent="-355600" algn="l">
              <a:spcBef>
                <a:spcPct val="0"/>
              </a:spcBef>
              <a:defRPr sz="2400">
                <a:solidFill>
                  <a:schemeClr val="tx1"/>
                </a:solidFill>
                <a:latin typeface="Times New Roman" charset="0"/>
                <a:ea typeface="ＭＳ Ｐゴシック" charset="0"/>
              </a:defRPr>
            </a:lvl1pPr>
            <a:lvl2pPr algn="l">
              <a:spcBef>
                <a:spcPct val="0"/>
              </a:spcBef>
              <a:defRPr sz="2400">
                <a:solidFill>
                  <a:schemeClr val="tx1"/>
                </a:solidFill>
                <a:latin typeface="Times New Roman" charset="0"/>
                <a:ea typeface="ＭＳ Ｐゴシック" charset="0"/>
              </a:defRPr>
            </a:lvl2pPr>
            <a:lvl3pPr algn="l">
              <a:spcBef>
                <a:spcPct val="0"/>
              </a:spcBef>
              <a:defRPr sz="2400">
                <a:solidFill>
                  <a:schemeClr val="tx1"/>
                </a:solidFill>
                <a:latin typeface="Times New Roman" charset="0"/>
                <a:ea typeface="ＭＳ Ｐゴシック" charset="0"/>
              </a:defRPr>
            </a:lvl3pPr>
            <a:lvl4pPr algn="l">
              <a:spcBef>
                <a:spcPct val="0"/>
              </a:spcBef>
              <a:defRPr sz="2400">
                <a:solidFill>
                  <a:schemeClr val="tx1"/>
                </a:solidFill>
                <a:latin typeface="Times New Roman" charset="0"/>
                <a:ea typeface="ＭＳ Ｐゴシック" charset="0"/>
              </a:defRPr>
            </a:lvl4pPr>
            <a:lvl5pPr algn="l">
              <a:spcBef>
                <a:spcPct val="0"/>
              </a:spcBef>
              <a:defRPr sz="2400">
                <a:solidFill>
                  <a:schemeClr val="tx1"/>
                </a:solidFill>
                <a:latin typeface="Times New Roman" charset="0"/>
                <a:ea typeface="ＭＳ Ｐゴシック" charset="0"/>
              </a:defRPr>
            </a:lvl5pPr>
            <a:lvl6pPr fontAlgn="base">
              <a:spcBef>
                <a:spcPct val="0"/>
              </a:spcBef>
              <a:spcAft>
                <a:spcPct val="0"/>
              </a:spcAft>
              <a:defRPr sz="2400">
                <a:solidFill>
                  <a:schemeClr val="tx1"/>
                </a:solidFill>
                <a:latin typeface="Times New Roman" charset="0"/>
                <a:ea typeface="ＭＳ Ｐゴシック" charset="0"/>
              </a:defRPr>
            </a:lvl6pPr>
            <a:lvl7pPr fontAlgn="base">
              <a:spcBef>
                <a:spcPct val="0"/>
              </a:spcBef>
              <a:spcAft>
                <a:spcPct val="0"/>
              </a:spcAft>
              <a:defRPr sz="2400">
                <a:solidFill>
                  <a:schemeClr val="tx1"/>
                </a:solidFill>
                <a:latin typeface="Times New Roman" charset="0"/>
                <a:ea typeface="ＭＳ Ｐゴシック" charset="0"/>
              </a:defRPr>
            </a:lvl7pPr>
            <a:lvl8pPr fontAlgn="base">
              <a:spcBef>
                <a:spcPct val="0"/>
              </a:spcBef>
              <a:spcAft>
                <a:spcPct val="0"/>
              </a:spcAft>
              <a:defRPr sz="2400">
                <a:solidFill>
                  <a:schemeClr val="tx1"/>
                </a:solidFill>
                <a:latin typeface="Times New Roman" charset="0"/>
                <a:ea typeface="ＭＳ Ｐゴシック" charset="0"/>
              </a:defRPr>
            </a:lvl8pPr>
            <a:lvl9pPr fontAlgn="base">
              <a:spcBef>
                <a:spcPct val="0"/>
              </a:spcBef>
              <a:spcAft>
                <a:spcPct val="0"/>
              </a:spcAft>
              <a:defRPr sz="2400">
                <a:solidFill>
                  <a:schemeClr val="tx1"/>
                </a:solidFill>
                <a:latin typeface="Times New Roman" charset="0"/>
                <a:ea typeface="ＭＳ Ｐゴシック" charset="0"/>
              </a:defRPr>
            </a:lvl9pPr>
          </a:lstStyle>
          <a:p>
            <a:pPr>
              <a:lnSpc>
                <a:spcPct val="95000"/>
              </a:lnSpc>
              <a:spcBef>
                <a:spcPct val="50000"/>
              </a:spcBef>
              <a:buClrTx/>
              <a:buSzPct val="70000"/>
              <a:buFont typeface="Wingdings" charset="0"/>
              <a:buNone/>
            </a:pPr>
            <a:r>
              <a:rPr lang="en-GB" sz="1800" i="1"/>
              <a:t>x</a:t>
            </a:r>
          </a:p>
        </p:txBody>
      </p:sp>
      <p:sp>
        <p:nvSpPr>
          <p:cNvPr id="571423" name="Text Box 1055"/>
          <p:cNvSpPr txBox="1">
            <a:spLocks noChangeArrowheads="1"/>
          </p:cNvSpPr>
          <p:nvPr/>
        </p:nvSpPr>
        <p:spPr bwMode="auto">
          <a:xfrm>
            <a:off x="5448300" y="1282700"/>
            <a:ext cx="425450" cy="3524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355600" indent="-355600" algn="l">
              <a:spcBef>
                <a:spcPct val="0"/>
              </a:spcBef>
              <a:defRPr sz="2400">
                <a:solidFill>
                  <a:schemeClr val="tx1"/>
                </a:solidFill>
                <a:latin typeface="Times New Roman" charset="0"/>
                <a:ea typeface="ＭＳ Ｐゴシック" charset="0"/>
              </a:defRPr>
            </a:lvl1pPr>
            <a:lvl2pPr algn="l">
              <a:spcBef>
                <a:spcPct val="0"/>
              </a:spcBef>
              <a:defRPr sz="2400">
                <a:solidFill>
                  <a:schemeClr val="tx1"/>
                </a:solidFill>
                <a:latin typeface="Times New Roman" charset="0"/>
                <a:ea typeface="ＭＳ Ｐゴシック" charset="0"/>
              </a:defRPr>
            </a:lvl2pPr>
            <a:lvl3pPr algn="l">
              <a:spcBef>
                <a:spcPct val="0"/>
              </a:spcBef>
              <a:defRPr sz="2400">
                <a:solidFill>
                  <a:schemeClr val="tx1"/>
                </a:solidFill>
                <a:latin typeface="Times New Roman" charset="0"/>
                <a:ea typeface="ＭＳ Ｐゴシック" charset="0"/>
              </a:defRPr>
            </a:lvl3pPr>
            <a:lvl4pPr algn="l">
              <a:spcBef>
                <a:spcPct val="0"/>
              </a:spcBef>
              <a:defRPr sz="2400">
                <a:solidFill>
                  <a:schemeClr val="tx1"/>
                </a:solidFill>
                <a:latin typeface="Times New Roman" charset="0"/>
                <a:ea typeface="ＭＳ Ｐゴシック" charset="0"/>
              </a:defRPr>
            </a:lvl4pPr>
            <a:lvl5pPr algn="l">
              <a:spcBef>
                <a:spcPct val="0"/>
              </a:spcBef>
              <a:defRPr sz="2400">
                <a:solidFill>
                  <a:schemeClr val="tx1"/>
                </a:solidFill>
                <a:latin typeface="Times New Roman" charset="0"/>
                <a:ea typeface="ＭＳ Ｐゴシック" charset="0"/>
              </a:defRPr>
            </a:lvl5pPr>
            <a:lvl6pPr fontAlgn="base">
              <a:spcBef>
                <a:spcPct val="0"/>
              </a:spcBef>
              <a:spcAft>
                <a:spcPct val="0"/>
              </a:spcAft>
              <a:defRPr sz="2400">
                <a:solidFill>
                  <a:schemeClr val="tx1"/>
                </a:solidFill>
                <a:latin typeface="Times New Roman" charset="0"/>
                <a:ea typeface="ＭＳ Ｐゴシック" charset="0"/>
              </a:defRPr>
            </a:lvl6pPr>
            <a:lvl7pPr fontAlgn="base">
              <a:spcBef>
                <a:spcPct val="0"/>
              </a:spcBef>
              <a:spcAft>
                <a:spcPct val="0"/>
              </a:spcAft>
              <a:defRPr sz="2400">
                <a:solidFill>
                  <a:schemeClr val="tx1"/>
                </a:solidFill>
                <a:latin typeface="Times New Roman" charset="0"/>
                <a:ea typeface="ＭＳ Ｐゴシック" charset="0"/>
              </a:defRPr>
            </a:lvl7pPr>
            <a:lvl8pPr fontAlgn="base">
              <a:spcBef>
                <a:spcPct val="0"/>
              </a:spcBef>
              <a:spcAft>
                <a:spcPct val="0"/>
              </a:spcAft>
              <a:defRPr sz="2400">
                <a:solidFill>
                  <a:schemeClr val="tx1"/>
                </a:solidFill>
                <a:latin typeface="Times New Roman" charset="0"/>
                <a:ea typeface="ＭＳ Ｐゴシック" charset="0"/>
              </a:defRPr>
            </a:lvl8pPr>
            <a:lvl9pPr fontAlgn="base">
              <a:spcBef>
                <a:spcPct val="0"/>
              </a:spcBef>
              <a:spcAft>
                <a:spcPct val="0"/>
              </a:spcAft>
              <a:defRPr sz="2400">
                <a:solidFill>
                  <a:schemeClr val="tx1"/>
                </a:solidFill>
                <a:latin typeface="Times New Roman" charset="0"/>
                <a:ea typeface="ＭＳ Ｐゴシック" charset="0"/>
              </a:defRPr>
            </a:lvl9pPr>
          </a:lstStyle>
          <a:p>
            <a:pPr>
              <a:lnSpc>
                <a:spcPct val="95000"/>
              </a:lnSpc>
              <a:spcBef>
                <a:spcPct val="50000"/>
              </a:spcBef>
              <a:buClrTx/>
              <a:buSzPct val="70000"/>
              <a:buFont typeface="Wingdings" charset="0"/>
              <a:buNone/>
            </a:pPr>
            <a:r>
              <a:rPr lang="en-GB" sz="1800"/>
              <a:t>x</a:t>
            </a:r>
            <a:r>
              <a:rPr lang="en-US" sz="1800">
                <a:cs typeface="Times New Roman" charset="0"/>
              </a:rPr>
              <a:t>´</a:t>
            </a:r>
          </a:p>
        </p:txBody>
      </p:sp>
      <p:sp>
        <p:nvSpPr>
          <p:cNvPr id="571424" name="Text Box 1056"/>
          <p:cNvSpPr txBox="1">
            <a:spLocks noChangeArrowheads="1"/>
          </p:cNvSpPr>
          <p:nvPr/>
        </p:nvSpPr>
        <p:spPr bwMode="auto">
          <a:xfrm>
            <a:off x="8626475" y="2381250"/>
            <a:ext cx="260350" cy="3524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355600" indent="-355600" algn="l">
              <a:spcBef>
                <a:spcPct val="0"/>
              </a:spcBef>
              <a:defRPr sz="2400">
                <a:solidFill>
                  <a:schemeClr val="tx1"/>
                </a:solidFill>
                <a:latin typeface="Times New Roman" charset="0"/>
                <a:ea typeface="ＭＳ Ｐゴシック" charset="0"/>
              </a:defRPr>
            </a:lvl1pPr>
            <a:lvl2pPr algn="l">
              <a:spcBef>
                <a:spcPct val="0"/>
              </a:spcBef>
              <a:defRPr sz="2400">
                <a:solidFill>
                  <a:schemeClr val="tx1"/>
                </a:solidFill>
                <a:latin typeface="Times New Roman" charset="0"/>
                <a:ea typeface="ＭＳ Ｐゴシック" charset="0"/>
              </a:defRPr>
            </a:lvl2pPr>
            <a:lvl3pPr algn="l">
              <a:spcBef>
                <a:spcPct val="0"/>
              </a:spcBef>
              <a:defRPr sz="2400">
                <a:solidFill>
                  <a:schemeClr val="tx1"/>
                </a:solidFill>
                <a:latin typeface="Times New Roman" charset="0"/>
                <a:ea typeface="ＭＳ Ｐゴシック" charset="0"/>
              </a:defRPr>
            </a:lvl3pPr>
            <a:lvl4pPr algn="l">
              <a:spcBef>
                <a:spcPct val="0"/>
              </a:spcBef>
              <a:defRPr sz="2400">
                <a:solidFill>
                  <a:schemeClr val="tx1"/>
                </a:solidFill>
                <a:latin typeface="Times New Roman" charset="0"/>
                <a:ea typeface="ＭＳ Ｐゴシック" charset="0"/>
              </a:defRPr>
            </a:lvl4pPr>
            <a:lvl5pPr algn="l">
              <a:spcBef>
                <a:spcPct val="0"/>
              </a:spcBef>
              <a:defRPr sz="2400">
                <a:solidFill>
                  <a:schemeClr val="tx1"/>
                </a:solidFill>
                <a:latin typeface="Times New Roman" charset="0"/>
                <a:ea typeface="ＭＳ Ｐゴシック" charset="0"/>
              </a:defRPr>
            </a:lvl5pPr>
            <a:lvl6pPr fontAlgn="base">
              <a:spcBef>
                <a:spcPct val="0"/>
              </a:spcBef>
              <a:spcAft>
                <a:spcPct val="0"/>
              </a:spcAft>
              <a:defRPr sz="2400">
                <a:solidFill>
                  <a:schemeClr val="tx1"/>
                </a:solidFill>
                <a:latin typeface="Times New Roman" charset="0"/>
                <a:ea typeface="ＭＳ Ｐゴシック" charset="0"/>
              </a:defRPr>
            </a:lvl6pPr>
            <a:lvl7pPr fontAlgn="base">
              <a:spcBef>
                <a:spcPct val="0"/>
              </a:spcBef>
              <a:spcAft>
                <a:spcPct val="0"/>
              </a:spcAft>
              <a:defRPr sz="2400">
                <a:solidFill>
                  <a:schemeClr val="tx1"/>
                </a:solidFill>
                <a:latin typeface="Times New Roman" charset="0"/>
                <a:ea typeface="ＭＳ Ｐゴシック" charset="0"/>
              </a:defRPr>
            </a:lvl7pPr>
            <a:lvl8pPr fontAlgn="base">
              <a:spcBef>
                <a:spcPct val="0"/>
              </a:spcBef>
              <a:spcAft>
                <a:spcPct val="0"/>
              </a:spcAft>
              <a:defRPr sz="2400">
                <a:solidFill>
                  <a:schemeClr val="tx1"/>
                </a:solidFill>
                <a:latin typeface="Times New Roman" charset="0"/>
                <a:ea typeface="ＭＳ Ｐゴシック" charset="0"/>
              </a:defRPr>
            </a:lvl8pPr>
            <a:lvl9pPr fontAlgn="base">
              <a:spcBef>
                <a:spcPct val="0"/>
              </a:spcBef>
              <a:spcAft>
                <a:spcPct val="0"/>
              </a:spcAft>
              <a:defRPr sz="2400">
                <a:solidFill>
                  <a:schemeClr val="tx1"/>
                </a:solidFill>
                <a:latin typeface="Times New Roman" charset="0"/>
                <a:ea typeface="ＭＳ Ｐゴシック" charset="0"/>
              </a:defRPr>
            </a:lvl9pPr>
          </a:lstStyle>
          <a:p>
            <a:pPr>
              <a:lnSpc>
                <a:spcPct val="95000"/>
              </a:lnSpc>
              <a:spcBef>
                <a:spcPct val="50000"/>
              </a:spcBef>
              <a:buClrTx/>
              <a:buSzPct val="70000"/>
              <a:buFont typeface="Wingdings" charset="0"/>
              <a:buNone/>
            </a:pPr>
            <a:r>
              <a:rPr lang="en-GB" sz="1800" i="1"/>
              <a:t>x</a:t>
            </a:r>
          </a:p>
        </p:txBody>
      </p:sp>
      <p:sp>
        <p:nvSpPr>
          <p:cNvPr id="571425" name="Text Box 1057"/>
          <p:cNvSpPr txBox="1">
            <a:spLocks noChangeArrowheads="1"/>
          </p:cNvSpPr>
          <p:nvPr/>
        </p:nvSpPr>
        <p:spPr bwMode="auto">
          <a:xfrm>
            <a:off x="7886700" y="1270000"/>
            <a:ext cx="425450" cy="3524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355600" indent="-355600" algn="l">
              <a:spcBef>
                <a:spcPct val="0"/>
              </a:spcBef>
              <a:defRPr sz="2400">
                <a:solidFill>
                  <a:schemeClr val="tx1"/>
                </a:solidFill>
                <a:latin typeface="Times New Roman" charset="0"/>
                <a:ea typeface="ＭＳ Ｐゴシック" charset="0"/>
              </a:defRPr>
            </a:lvl1pPr>
            <a:lvl2pPr algn="l">
              <a:spcBef>
                <a:spcPct val="0"/>
              </a:spcBef>
              <a:defRPr sz="2400">
                <a:solidFill>
                  <a:schemeClr val="tx1"/>
                </a:solidFill>
                <a:latin typeface="Times New Roman" charset="0"/>
                <a:ea typeface="ＭＳ Ｐゴシック" charset="0"/>
              </a:defRPr>
            </a:lvl2pPr>
            <a:lvl3pPr algn="l">
              <a:spcBef>
                <a:spcPct val="0"/>
              </a:spcBef>
              <a:defRPr sz="2400">
                <a:solidFill>
                  <a:schemeClr val="tx1"/>
                </a:solidFill>
                <a:latin typeface="Times New Roman" charset="0"/>
                <a:ea typeface="ＭＳ Ｐゴシック" charset="0"/>
              </a:defRPr>
            </a:lvl3pPr>
            <a:lvl4pPr algn="l">
              <a:spcBef>
                <a:spcPct val="0"/>
              </a:spcBef>
              <a:defRPr sz="2400">
                <a:solidFill>
                  <a:schemeClr val="tx1"/>
                </a:solidFill>
                <a:latin typeface="Times New Roman" charset="0"/>
                <a:ea typeface="ＭＳ Ｐゴシック" charset="0"/>
              </a:defRPr>
            </a:lvl4pPr>
            <a:lvl5pPr algn="l">
              <a:spcBef>
                <a:spcPct val="0"/>
              </a:spcBef>
              <a:defRPr sz="2400">
                <a:solidFill>
                  <a:schemeClr val="tx1"/>
                </a:solidFill>
                <a:latin typeface="Times New Roman" charset="0"/>
                <a:ea typeface="ＭＳ Ｐゴシック" charset="0"/>
              </a:defRPr>
            </a:lvl5pPr>
            <a:lvl6pPr fontAlgn="base">
              <a:spcBef>
                <a:spcPct val="0"/>
              </a:spcBef>
              <a:spcAft>
                <a:spcPct val="0"/>
              </a:spcAft>
              <a:defRPr sz="2400">
                <a:solidFill>
                  <a:schemeClr val="tx1"/>
                </a:solidFill>
                <a:latin typeface="Times New Roman" charset="0"/>
                <a:ea typeface="ＭＳ Ｐゴシック" charset="0"/>
              </a:defRPr>
            </a:lvl6pPr>
            <a:lvl7pPr fontAlgn="base">
              <a:spcBef>
                <a:spcPct val="0"/>
              </a:spcBef>
              <a:spcAft>
                <a:spcPct val="0"/>
              </a:spcAft>
              <a:defRPr sz="2400">
                <a:solidFill>
                  <a:schemeClr val="tx1"/>
                </a:solidFill>
                <a:latin typeface="Times New Roman" charset="0"/>
                <a:ea typeface="ＭＳ Ｐゴシック" charset="0"/>
              </a:defRPr>
            </a:lvl7pPr>
            <a:lvl8pPr fontAlgn="base">
              <a:spcBef>
                <a:spcPct val="0"/>
              </a:spcBef>
              <a:spcAft>
                <a:spcPct val="0"/>
              </a:spcAft>
              <a:defRPr sz="2400">
                <a:solidFill>
                  <a:schemeClr val="tx1"/>
                </a:solidFill>
                <a:latin typeface="Times New Roman" charset="0"/>
                <a:ea typeface="ＭＳ Ｐゴシック" charset="0"/>
              </a:defRPr>
            </a:lvl8pPr>
            <a:lvl9pPr fontAlgn="base">
              <a:spcBef>
                <a:spcPct val="0"/>
              </a:spcBef>
              <a:spcAft>
                <a:spcPct val="0"/>
              </a:spcAft>
              <a:defRPr sz="2400">
                <a:solidFill>
                  <a:schemeClr val="tx1"/>
                </a:solidFill>
                <a:latin typeface="Times New Roman" charset="0"/>
                <a:ea typeface="ＭＳ Ｐゴシック" charset="0"/>
              </a:defRPr>
            </a:lvl9pPr>
          </a:lstStyle>
          <a:p>
            <a:pPr>
              <a:lnSpc>
                <a:spcPct val="95000"/>
              </a:lnSpc>
              <a:spcBef>
                <a:spcPct val="50000"/>
              </a:spcBef>
              <a:buClrTx/>
              <a:buSzPct val="70000"/>
              <a:buFont typeface="Wingdings" charset="0"/>
              <a:buNone/>
            </a:pPr>
            <a:r>
              <a:rPr lang="en-GB" sz="1800"/>
              <a:t>x</a:t>
            </a:r>
            <a:r>
              <a:rPr lang="en-US" sz="1800">
                <a:cs typeface="Times New Roman" charset="0"/>
              </a:rPr>
              <a:t>´</a:t>
            </a:r>
          </a:p>
        </p:txBody>
      </p:sp>
      <p:sp>
        <p:nvSpPr>
          <p:cNvPr id="571426" name="Text Box 1058"/>
          <p:cNvSpPr txBox="1">
            <a:spLocks noChangeArrowheads="1"/>
          </p:cNvSpPr>
          <p:nvPr/>
        </p:nvSpPr>
        <p:spPr bwMode="auto">
          <a:xfrm>
            <a:off x="4908550" y="6075363"/>
            <a:ext cx="3621088" cy="3524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355600" indent="-355600" algn="l">
              <a:spcBef>
                <a:spcPct val="0"/>
              </a:spcBef>
              <a:defRPr sz="2400">
                <a:solidFill>
                  <a:schemeClr val="tx1"/>
                </a:solidFill>
                <a:latin typeface="Times New Roman" charset="0"/>
                <a:ea typeface="ＭＳ Ｐゴシック" charset="0"/>
              </a:defRPr>
            </a:lvl1pPr>
            <a:lvl2pPr algn="l">
              <a:spcBef>
                <a:spcPct val="0"/>
              </a:spcBef>
              <a:defRPr sz="2400">
                <a:solidFill>
                  <a:schemeClr val="tx1"/>
                </a:solidFill>
                <a:latin typeface="Times New Roman" charset="0"/>
                <a:ea typeface="ＭＳ Ｐゴシック" charset="0"/>
              </a:defRPr>
            </a:lvl2pPr>
            <a:lvl3pPr algn="l">
              <a:spcBef>
                <a:spcPct val="0"/>
              </a:spcBef>
              <a:defRPr sz="2400">
                <a:solidFill>
                  <a:schemeClr val="tx1"/>
                </a:solidFill>
                <a:latin typeface="Times New Roman" charset="0"/>
                <a:ea typeface="ＭＳ Ｐゴシック" charset="0"/>
              </a:defRPr>
            </a:lvl3pPr>
            <a:lvl4pPr algn="l">
              <a:spcBef>
                <a:spcPct val="0"/>
              </a:spcBef>
              <a:defRPr sz="2400">
                <a:solidFill>
                  <a:schemeClr val="tx1"/>
                </a:solidFill>
                <a:latin typeface="Times New Roman" charset="0"/>
                <a:ea typeface="ＭＳ Ｐゴシック" charset="0"/>
              </a:defRPr>
            </a:lvl4pPr>
            <a:lvl5pPr algn="l">
              <a:spcBef>
                <a:spcPct val="0"/>
              </a:spcBef>
              <a:defRPr sz="2400">
                <a:solidFill>
                  <a:schemeClr val="tx1"/>
                </a:solidFill>
                <a:latin typeface="Times New Roman" charset="0"/>
                <a:ea typeface="ＭＳ Ｐゴシック" charset="0"/>
              </a:defRPr>
            </a:lvl5pPr>
            <a:lvl6pPr fontAlgn="base">
              <a:spcBef>
                <a:spcPct val="0"/>
              </a:spcBef>
              <a:spcAft>
                <a:spcPct val="0"/>
              </a:spcAft>
              <a:defRPr sz="2400">
                <a:solidFill>
                  <a:schemeClr val="tx1"/>
                </a:solidFill>
                <a:latin typeface="Times New Roman" charset="0"/>
                <a:ea typeface="ＭＳ Ｐゴシック" charset="0"/>
              </a:defRPr>
            </a:lvl6pPr>
            <a:lvl7pPr fontAlgn="base">
              <a:spcBef>
                <a:spcPct val="0"/>
              </a:spcBef>
              <a:spcAft>
                <a:spcPct val="0"/>
              </a:spcAft>
              <a:defRPr sz="2400">
                <a:solidFill>
                  <a:schemeClr val="tx1"/>
                </a:solidFill>
                <a:latin typeface="Times New Roman" charset="0"/>
                <a:ea typeface="ＭＳ Ｐゴシック" charset="0"/>
              </a:defRPr>
            </a:lvl7pPr>
            <a:lvl8pPr fontAlgn="base">
              <a:spcBef>
                <a:spcPct val="0"/>
              </a:spcBef>
              <a:spcAft>
                <a:spcPct val="0"/>
              </a:spcAft>
              <a:defRPr sz="2400">
                <a:solidFill>
                  <a:schemeClr val="tx1"/>
                </a:solidFill>
                <a:latin typeface="Times New Roman" charset="0"/>
                <a:ea typeface="ＭＳ Ｐゴシック" charset="0"/>
              </a:defRPr>
            </a:lvl8pPr>
            <a:lvl9pPr fontAlgn="base">
              <a:spcBef>
                <a:spcPct val="0"/>
              </a:spcBef>
              <a:spcAft>
                <a:spcPct val="0"/>
              </a:spcAft>
              <a:defRPr sz="2400">
                <a:solidFill>
                  <a:schemeClr val="tx1"/>
                </a:solidFill>
                <a:latin typeface="Times New Roman" charset="0"/>
                <a:ea typeface="ＭＳ Ｐゴシック" charset="0"/>
              </a:defRPr>
            </a:lvl9pPr>
          </a:lstStyle>
          <a:p>
            <a:pPr>
              <a:lnSpc>
                <a:spcPct val="95000"/>
              </a:lnSpc>
              <a:spcBef>
                <a:spcPct val="50000"/>
              </a:spcBef>
              <a:buClrTx/>
              <a:buSzPct val="70000"/>
              <a:buFont typeface="Wingdings" charset="0"/>
              <a:buNone/>
            </a:pPr>
            <a:endParaRPr lang="en-GB" sz="1800"/>
          </a:p>
        </p:txBody>
      </p:sp>
      <p:pic>
        <p:nvPicPr>
          <p:cNvPr id="571429" name="Picture 1061" descr="txp_fig.bmp"/>
          <p:cNvPicPr>
            <a:picLocks noChangeAspect="1" noChangeArrowheads="1"/>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5257800" y="3962400"/>
            <a:ext cx="3632200" cy="4238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8764431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8640" name="Rectangle 16"/>
          <p:cNvSpPr>
            <a:spLocks noChangeArrowheads="1"/>
          </p:cNvSpPr>
          <p:nvPr/>
        </p:nvSpPr>
        <p:spPr bwMode="auto">
          <a:xfrm>
            <a:off x="228600" y="990600"/>
            <a:ext cx="8763000" cy="4876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marL="342900" indent="-342900" algn="l"/>
            <a:r>
              <a:rPr lang="en-US">
                <a:cs typeface="Times New Roman" charset="0"/>
              </a:rPr>
              <a:t>Beam is a set of millions/billions of particles (N)</a:t>
            </a:r>
            <a:endParaRPr lang="en-GB">
              <a:cs typeface="Times New Roman" charset="0"/>
            </a:endParaRPr>
          </a:p>
          <a:p>
            <a:pPr marL="342900" indent="-342900" algn="l"/>
            <a:r>
              <a:rPr lang="en-US">
                <a:cs typeface="Times New Roman" charset="0"/>
              </a:rPr>
              <a:t>A macro-particle representation models beam as a set of n particles with n&lt;&lt;N</a:t>
            </a:r>
          </a:p>
          <a:p>
            <a:pPr marL="342900" indent="-342900" algn="l"/>
            <a:r>
              <a:rPr lang="en-US">
                <a:cs typeface="Times New Roman" charset="0"/>
              </a:rPr>
              <a:t>Distribution function is a statistical function                   representing the number of particles in phase space              between </a:t>
            </a:r>
            <a:endParaRPr lang="en-US" b="1">
              <a:cs typeface="Times New Roman" charset="0"/>
            </a:endParaRPr>
          </a:p>
        </p:txBody>
      </p:sp>
      <p:pic>
        <p:nvPicPr>
          <p:cNvPr id="538638" name="Picture 14"/>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4114800"/>
            <a:ext cx="2895600" cy="2743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
        <p:nvSpPr>
          <p:cNvPr id="538639" name="Rectangle 15"/>
          <p:cNvSpPr>
            <a:spLocks noGrp="1" noChangeArrowheads="1"/>
          </p:cNvSpPr>
          <p:nvPr>
            <p:ph type="title"/>
          </p:nvPr>
        </p:nvSpPr>
        <p:spPr>
          <a:xfrm>
            <a:off x="827584" y="76200"/>
            <a:ext cx="6868616" cy="533400"/>
          </a:xfrm>
        </p:spPr>
        <p:txBody>
          <a:bodyPr/>
          <a:lstStyle/>
          <a:p>
            <a:r>
              <a:rPr lang="en-US" sz="4400" dirty="0"/>
              <a:t>Beam representation</a:t>
            </a:r>
            <a:endParaRPr lang="en-GB" sz="4400" dirty="0"/>
          </a:p>
        </p:txBody>
      </p:sp>
      <p:pic>
        <p:nvPicPr>
          <p:cNvPr id="538641" name="Picture 1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59600" y="1905000"/>
            <a:ext cx="2184400" cy="4495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pic>
        <p:nvPicPr>
          <p:cNvPr id="538642" name="Picture 1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57600" y="4114800"/>
            <a:ext cx="2981325" cy="27066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pic>
        <p:nvPicPr>
          <p:cNvPr id="538647" name="Picture 23" descr="txp_fig.bmp"/>
          <p:cNvPicPr>
            <a:picLocks noChangeAspect="1" noChangeArrowheads="1"/>
          </p:cNvPicPr>
          <p:nvPr>
            <p:custDataLst>
              <p:tags r:id="rId1"/>
            </p:custDataLst>
          </p:nvPr>
        </p:nvPicPr>
        <p:blipFill>
          <a:blip r:embed="rId7">
            <a:extLst>
              <a:ext uri="{28A0092B-C50C-407E-A947-70E740481C1C}">
                <a14:useLocalDpi xmlns:a14="http://schemas.microsoft.com/office/drawing/2010/main" val="0"/>
              </a:ext>
            </a:extLst>
          </a:blip>
          <a:srcRect/>
          <a:stretch>
            <a:fillRect/>
          </a:stretch>
        </p:blipFill>
        <p:spPr bwMode="auto">
          <a:xfrm>
            <a:off x="609600" y="3581400"/>
            <a:ext cx="6019800" cy="4603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pic>
        <p:nvPicPr>
          <p:cNvPr id="538648" name="Picture 24" descr="txp_fig.bmp"/>
          <p:cNvPicPr>
            <a:picLocks noChangeAspect="1" noChangeArrowheads="1"/>
          </p:cNvPicPr>
          <p:nvPr>
            <p:custDataLst>
              <p:tags r:id="rId2"/>
            </p:custDataLst>
          </p:nvPr>
        </p:nvPicPr>
        <p:blipFill>
          <a:blip r:embed="rId8">
            <a:extLst>
              <a:ext uri="{28A0092B-C50C-407E-A947-70E740481C1C}">
                <a14:useLocalDpi xmlns:a14="http://schemas.microsoft.com/office/drawing/2010/main" val="0"/>
              </a:ext>
            </a:extLst>
          </a:blip>
          <a:srcRect/>
          <a:stretch>
            <a:fillRect/>
          </a:stretch>
        </p:blipFill>
        <p:spPr bwMode="auto">
          <a:xfrm>
            <a:off x="1752600" y="3017838"/>
            <a:ext cx="2952750" cy="41116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38689557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8085" name="Rectangle 5"/>
          <p:cNvSpPr>
            <a:spLocks noGrp="1" noChangeArrowheads="1"/>
          </p:cNvSpPr>
          <p:nvPr>
            <p:ph type="title"/>
          </p:nvPr>
        </p:nvSpPr>
        <p:spPr>
          <a:xfrm>
            <a:off x="755576" y="76200"/>
            <a:ext cx="6940624" cy="609600"/>
          </a:xfrm>
        </p:spPr>
        <p:txBody>
          <a:bodyPr/>
          <a:lstStyle/>
          <a:p>
            <a:r>
              <a:rPr lang="en-US" sz="4400" dirty="0" err="1"/>
              <a:t>Liouville</a:t>
            </a:r>
            <a:r>
              <a:rPr lang="en-US" sz="4400" dirty="0"/>
              <a:t> emittance</a:t>
            </a:r>
            <a:endParaRPr lang="en-GB" sz="4400" dirty="0"/>
          </a:p>
        </p:txBody>
      </p:sp>
      <p:sp>
        <p:nvSpPr>
          <p:cNvPr id="558086" name="Rectangle 6"/>
          <p:cNvSpPr>
            <a:spLocks noChangeArrowheads="1"/>
          </p:cNvSpPr>
          <p:nvPr/>
        </p:nvSpPr>
        <p:spPr bwMode="auto">
          <a:xfrm>
            <a:off x="228600" y="1219200"/>
            <a:ext cx="8763000" cy="4876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marL="342900" indent="-342900" algn="l"/>
            <a:r>
              <a:rPr lang="en-GB" dirty="0">
                <a:cs typeface="Times New Roman" charset="0"/>
              </a:rPr>
              <a:t>Emittance represents the phase-space volume occupied by the beam</a:t>
            </a:r>
          </a:p>
          <a:p>
            <a:pPr marL="342900" indent="-342900" algn="l"/>
            <a:r>
              <a:rPr lang="en-GB" dirty="0">
                <a:cs typeface="Times New Roman" charset="0"/>
              </a:rPr>
              <a:t>The phase space can have different dimensions</a:t>
            </a:r>
          </a:p>
          <a:p>
            <a:pPr marL="742950" lvl="1" indent="-285750" algn="l">
              <a:buClr>
                <a:schemeClr val="accent2"/>
              </a:buClr>
              <a:buSzPct val="80000"/>
              <a:buFont typeface="Wingdings" charset="0"/>
              <a:buChar char="q"/>
            </a:pPr>
            <a:r>
              <a:rPr lang="en-US" sz="2000" dirty="0">
                <a:cs typeface="Times New Roman" charset="0"/>
              </a:rPr>
              <a:t>2D </a:t>
            </a:r>
            <a:r>
              <a:rPr lang="en-US" sz="2000" b="1" dirty="0">
                <a:cs typeface="Times New Roman" charset="0"/>
              </a:rPr>
              <a:t>(x, x</a:t>
            </a:r>
            <a:r>
              <a:rPr lang="ja-JP" altLang="en-US" sz="2000" b="1" dirty="0">
                <a:cs typeface="Times New Roman" charset="0"/>
              </a:rPr>
              <a:t>’</a:t>
            </a:r>
            <a:r>
              <a:rPr lang="en-US" sz="2000" b="1" dirty="0">
                <a:cs typeface="Times New Roman" charset="0"/>
              </a:rPr>
              <a:t>) </a:t>
            </a:r>
            <a:r>
              <a:rPr lang="en-US" sz="2000" dirty="0">
                <a:cs typeface="Times New Roman" charset="0"/>
              </a:rPr>
              <a:t>or</a:t>
            </a:r>
            <a:r>
              <a:rPr lang="en-US" sz="2000" b="1" dirty="0">
                <a:cs typeface="Times New Roman" charset="0"/>
              </a:rPr>
              <a:t> (y, y</a:t>
            </a:r>
            <a:r>
              <a:rPr lang="ja-JP" altLang="en-US" sz="2000" b="1" dirty="0">
                <a:cs typeface="Times New Roman" charset="0"/>
              </a:rPr>
              <a:t>’</a:t>
            </a:r>
            <a:r>
              <a:rPr lang="en-US" sz="2000" b="1" dirty="0">
                <a:cs typeface="Times New Roman" charset="0"/>
              </a:rPr>
              <a:t>) </a:t>
            </a:r>
            <a:r>
              <a:rPr lang="en-US" sz="2000" dirty="0">
                <a:cs typeface="Times New Roman" charset="0"/>
              </a:rPr>
              <a:t>or</a:t>
            </a:r>
            <a:r>
              <a:rPr lang="en-US" sz="2000" b="1" dirty="0">
                <a:cs typeface="Times New Roman" charset="0"/>
              </a:rPr>
              <a:t> (</a:t>
            </a:r>
            <a:r>
              <a:rPr lang="el-GR" sz="2000" b="1" dirty="0"/>
              <a:t>φ</a:t>
            </a:r>
            <a:r>
              <a:rPr lang="en-US" sz="2000" b="1" dirty="0">
                <a:cs typeface="Times New Roman" charset="0"/>
              </a:rPr>
              <a:t>, </a:t>
            </a:r>
            <a:r>
              <a:rPr lang="el-GR" sz="2000" b="1" dirty="0"/>
              <a:t>Ε</a:t>
            </a:r>
            <a:r>
              <a:rPr lang="en-US" sz="2000" b="1" dirty="0">
                <a:cs typeface="Times New Roman" charset="0"/>
              </a:rPr>
              <a:t>)</a:t>
            </a:r>
          </a:p>
          <a:p>
            <a:pPr marL="742950" lvl="1" indent="-285750" algn="l">
              <a:buClr>
                <a:schemeClr val="accent2"/>
              </a:buClr>
              <a:buSzPct val="80000"/>
              <a:buFont typeface="Wingdings" charset="0"/>
              <a:buChar char="q"/>
            </a:pPr>
            <a:r>
              <a:rPr lang="en-US" sz="2000" dirty="0">
                <a:cs typeface="Times New Roman" charset="0"/>
              </a:rPr>
              <a:t>4D</a:t>
            </a:r>
            <a:r>
              <a:rPr lang="en-US" sz="2000" b="1" dirty="0">
                <a:cs typeface="Times New Roman" charset="0"/>
              </a:rPr>
              <a:t> (x, x</a:t>
            </a:r>
            <a:r>
              <a:rPr lang="ja-JP" altLang="en-US" sz="2000" b="1" dirty="0">
                <a:cs typeface="Times New Roman" charset="0"/>
              </a:rPr>
              <a:t>’</a:t>
            </a:r>
            <a:r>
              <a:rPr lang="en-US" sz="2000" b="1" dirty="0">
                <a:cs typeface="Times New Roman" charset="0"/>
              </a:rPr>
              <a:t>,y, y</a:t>
            </a:r>
            <a:r>
              <a:rPr lang="ja-JP" altLang="en-US" sz="2000" b="1" dirty="0">
                <a:cs typeface="Times New Roman" charset="0"/>
              </a:rPr>
              <a:t>’</a:t>
            </a:r>
            <a:r>
              <a:rPr lang="en-US" sz="2000" b="1" dirty="0">
                <a:cs typeface="Times New Roman" charset="0"/>
              </a:rPr>
              <a:t>) </a:t>
            </a:r>
            <a:r>
              <a:rPr lang="en-US" sz="2000" dirty="0">
                <a:cs typeface="Times New Roman" charset="0"/>
              </a:rPr>
              <a:t>or</a:t>
            </a:r>
            <a:r>
              <a:rPr lang="en-US" sz="2000" b="1" dirty="0">
                <a:cs typeface="Times New Roman" charset="0"/>
              </a:rPr>
              <a:t> (x, x</a:t>
            </a:r>
            <a:r>
              <a:rPr lang="ja-JP" altLang="en-US" sz="2000" b="1" dirty="0">
                <a:cs typeface="Times New Roman" charset="0"/>
              </a:rPr>
              <a:t>’</a:t>
            </a:r>
            <a:r>
              <a:rPr lang="en-US" sz="2000" b="1" dirty="0">
                <a:cs typeface="Times New Roman" charset="0"/>
              </a:rPr>
              <a:t>, </a:t>
            </a:r>
            <a:r>
              <a:rPr lang="el-GR" sz="2000" b="1" dirty="0"/>
              <a:t>φ</a:t>
            </a:r>
            <a:r>
              <a:rPr lang="en-US" sz="2000" b="1" dirty="0">
                <a:cs typeface="Times New Roman" charset="0"/>
              </a:rPr>
              <a:t>, </a:t>
            </a:r>
            <a:r>
              <a:rPr lang="el-GR" sz="2000" b="1" dirty="0"/>
              <a:t>Ε</a:t>
            </a:r>
            <a:r>
              <a:rPr lang="en-US" sz="2000" b="1" dirty="0">
                <a:cs typeface="Times New Roman" charset="0"/>
              </a:rPr>
              <a:t>) </a:t>
            </a:r>
            <a:r>
              <a:rPr lang="en-US" sz="2000" dirty="0">
                <a:cs typeface="Times New Roman" charset="0"/>
              </a:rPr>
              <a:t>or</a:t>
            </a:r>
            <a:r>
              <a:rPr lang="en-US" sz="2000" b="1" dirty="0">
                <a:cs typeface="Times New Roman" charset="0"/>
              </a:rPr>
              <a:t> (y,</a:t>
            </a:r>
            <a:r>
              <a:rPr lang="el-GR" sz="2000" b="1" dirty="0"/>
              <a:t> </a:t>
            </a:r>
            <a:r>
              <a:rPr lang="en-US" sz="2000" b="1" dirty="0">
                <a:cs typeface="Times New Roman" charset="0"/>
              </a:rPr>
              <a:t>y</a:t>
            </a:r>
            <a:r>
              <a:rPr lang="el-GR" sz="2000" b="1" dirty="0"/>
              <a:t>’, φ</a:t>
            </a:r>
            <a:r>
              <a:rPr lang="en-US" sz="2000" b="1" dirty="0">
                <a:cs typeface="Times New Roman" charset="0"/>
              </a:rPr>
              <a:t>, </a:t>
            </a:r>
            <a:r>
              <a:rPr lang="el-GR" sz="2000" b="1" dirty="0"/>
              <a:t>Ε</a:t>
            </a:r>
            <a:r>
              <a:rPr lang="en-US" sz="2000" b="1" dirty="0">
                <a:cs typeface="Times New Roman" charset="0"/>
              </a:rPr>
              <a:t>)</a:t>
            </a:r>
            <a:endParaRPr lang="el-GR" sz="2000" b="1" dirty="0"/>
          </a:p>
          <a:p>
            <a:pPr marL="742950" lvl="1" indent="-285750" algn="l">
              <a:buClr>
                <a:schemeClr val="accent2"/>
              </a:buClr>
              <a:buSzPct val="80000"/>
              <a:buFont typeface="Wingdings" charset="0"/>
              <a:buChar char="q"/>
            </a:pPr>
            <a:r>
              <a:rPr lang="el-GR" sz="2000" dirty="0"/>
              <a:t>6</a:t>
            </a:r>
            <a:r>
              <a:rPr lang="en-US" sz="2000" dirty="0"/>
              <a:t>D</a:t>
            </a:r>
            <a:r>
              <a:rPr lang="en-US" sz="2000" b="1" dirty="0"/>
              <a:t> </a:t>
            </a:r>
            <a:r>
              <a:rPr lang="en-US" sz="2000" b="1" dirty="0">
                <a:cs typeface="Times New Roman" charset="0"/>
              </a:rPr>
              <a:t>(x, x</a:t>
            </a:r>
            <a:r>
              <a:rPr lang="ja-JP" altLang="en-US" sz="2000" b="1" dirty="0">
                <a:cs typeface="Times New Roman" charset="0"/>
              </a:rPr>
              <a:t>’</a:t>
            </a:r>
            <a:r>
              <a:rPr lang="en-US" sz="2000" b="1" dirty="0">
                <a:cs typeface="Times New Roman" charset="0"/>
              </a:rPr>
              <a:t>, y, y</a:t>
            </a:r>
            <a:r>
              <a:rPr lang="ja-JP" altLang="en-US" sz="2000" b="1" dirty="0">
                <a:cs typeface="Times New Roman" charset="0"/>
              </a:rPr>
              <a:t>’</a:t>
            </a:r>
            <a:r>
              <a:rPr lang="en-US" sz="2000" b="1" dirty="0">
                <a:cs typeface="Times New Roman" charset="0"/>
              </a:rPr>
              <a:t>, </a:t>
            </a:r>
            <a:r>
              <a:rPr lang="el-GR" sz="2000" b="1" dirty="0"/>
              <a:t>φ</a:t>
            </a:r>
            <a:r>
              <a:rPr lang="en-US" sz="2000" b="1" dirty="0">
                <a:cs typeface="Times New Roman" charset="0"/>
              </a:rPr>
              <a:t>, </a:t>
            </a:r>
            <a:r>
              <a:rPr lang="el-GR" sz="2000" b="1" dirty="0"/>
              <a:t>Ε</a:t>
            </a:r>
            <a:r>
              <a:rPr lang="en-US" sz="2000" b="1" dirty="0">
                <a:cs typeface="Times New Roman" charset="0"/>
              </a:rPr>
              <a:t>)</a:t>
            </a:r>
          </a:p>
          <a:p>
            <a:pPr marL="342900" indent="-342900" algn="l"/>
            <a:r>
              <a:rPr lang="en-US" dirty="0">
                <a:cs typeface="Times New Roman" charset="0"/>
              </a:rPr>
              <a:t>The resolution of my beam observation is very large compared to the average distance between particles.</a:t>
            </a:r>
          </a:p>
          <a:p>
            <a:pPr marL="342900" indent="-342900" algn="l"/>
            <a:r>
              <a:rPr lang="en-US" dirty="0">
                <a:cs typeface="Times New Roman" charset="0"/>
              </a:rPr>
              <a:t>The beam modeled by phase space </a:t>
            </a:r>
            <a:r>
              <a:rPr lang="en-US" b="1" dirty="0">
                <a:cs typeface="Times New Roman" charset="0"/>
              </a:rPr>
              <a:t>distribution function</a:t>
            </a:r>
          </a:p>
          <a:p>
            <a:pPr marL="342900" indent="-342900" algn="l">
              <a:buFont typeface="Wingdings" charset="0"/>
              <a:buNone/>
            </a:pPr>
            <a:r>
              <a:rPr lang="en-US" b="1" dirty="0">
                <a:cs typeface="Times New Roman" charset="0"/>
              </a:rPr>
              <a:t>	</a:t>
            </a:r>
          </a:p>
          <a:p>
            <a:pPr marL="342900" indent="-342900" algn="l"/>
            <a:r>
              <a:rPr lang="en-US" dirty="0">
                <a:cs typeface="Times New Roman" charset="0"/>
              </a:rPr>
              <a:t>The volume of this function on phase space is the beam </a:t>
            </a:r>
            <a:r>
              <a:rPr lang="en-US" b="1" dirty="0" err="1">
                <a:cs typeface="Times New Roman" charset="0"/>
              </a:rPr>
              <a:t>Liouville</a:t>
            </a:r>
            <a:r>
              <a:rPr lang="en-US" b="1" dirty="0">
                <a:cs typeface="Times New Roman" charset="0"/>
              </a:rPr>
              <a:t> emittance</a:t>
            </a:r>
          </a:p>
        </p:txBody>
      </p:sp>
      <p:pic>
        <p:nvPicPr>
          <p:cNvPr id="558088" name="Picture 8" descr="txp_fig.bmp"/>
          <p:cNvPicPr>
            <a:picLocks noChangeAspect="1" noChangeArrowheads="1"/>
          </p:cNvPicPr>
          <p:nvPr>
            <p:custDataLst>
              <p:tags r:id="rId1"/>
            </p:custDataLst>
          </p:nvPr>
        </p:nvPicPr>
        <p:blipFill>
          <a:blip r:embed="rId3">
            <a:extLst>
              <a:ext uri="{28A0092B-C50C-407E-A947-70E740481C1C}">
                <a14:useLocalDpi xmlns:a14="http://schemas.microsoft.com/office/drawing/2010/main" val="0"/>
              </a:ext>
            </a:extLst>
          </a:blip>
          <a:srcRect/>
          <a:stretch>
            <a:fillRect/>
          </a:stretch>
        </p:blipFill>
        <p:spPr bwMode="auto">
          <a:xfrm>
            <a:off x="762000" y="4800600"/>
            <a:ext cx="2366963" cy="3683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26614172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1164" name="Rectangle 12"/>
          <p:cNvSpPr>
            <a:spLocks noChangeArrowheads="1"/>
          </p:cNvSpPr>
          <p:nvPr/>
        </p:nvSpPr>
        <p:spPr bwMode="auto">
          <a:xfrm>
            <a:off x="228600" y="1066800"/>
            <a:ext cx="8915400" cy="5638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marL="342900" indent="-342900" algn="l"/>
            <a:r>
              <a:rPr lang="en-GB" dirty="0">
                <a:cs typeface="Times New Roman" charset="0"/>
              </a:rPr>
              <a:t>The evolution of the distribution function is described by </a:t>
            </a:r>
            <a:r>
              <a:rPr lang="en-GB" b="1" dirty="0" err="1">
                <a:cs typeface="Times New Roman" charset="0"/>
              </a:rPr>
              <a:t>Vlasov</a:t>
            </a:r>
            <a:r>
              <a:rPr lang="en-GB" dirty="0">
                <a:cs typeface="Times New Roman" charset="0"/>
              </a:rPr>
              <a:t> equation</a:t>
            </a:r>
          </a:p>
          <a:p>
            <a:pPr marL="342900" indent="-342900" algn="l"/>
            <a:endParaRPr lang="en-GB" dirty="0">
              <a:cs typeface="Times New Roman" charset="0"/>
            </a:endParaRPr>
          </a:p>
          <a:p>
            <a:pPr marL="342900" indent="-342900" algn="l"/>
            <a:endParaRPr lang="en-GB" dirty="0">
              <a:cs typeface="Times New Roman" charset="0"/>
            </a:endParaRPr>
          </a:p>
          <a:p>
            <a:pPr marL="342900" indent="-342900" algn="l"/>
            <a:r>
              <a:rPr lang="en-GB" dirty="0">
                <a:cs typeface="Times New Roman" charset="0"/>
              </a:rPr>
              <a:t>Mathematical representation of </a:t>
            </a:r>
            <a:r>
              <a:rPr lang="en-GB" b="1" dirty="0" err="1">
                <a:cs typeface="Times New Roman" charset="0"/>
              </a:rPr>
              <a:t>Liouville</a:t>
            </a:r>
            <a:r>
              <a:rPr lang="en-GB" b="1" dirty="0">
                <a:cs typeface="Times New Roman" charset="0"/>
              </a:rPr>
              <a:t> theorem</a:t>
            </a:r>
            <a:r>
              <a:rPr lang="en-GB" dirty="0">
                <a:cs typeface="Times New Roman" charset="0"/>
              </a:rPr>
              <a:t> stating the conservation of phase space volume </a:t>
            </a:r>
          </a:p>
          <a:p>
            <a:pPr marL="342900" indent="-342900" algn="l"/>
            <a:r>
              <a:rPr lang="en-GB" dirty="0">
                <a:cs typeface="Times New Roman" charset="0"/>
              </a:rPr>
              <a:t>In the presence of fluctuations (</a:t>
            </a:r>
            <a:r>
              <a:rPr lang="en-GB" b="1" dirty="0">
                <a:cs typeface="Times New Roman" charset="0"/>
              </a:rPr>
              <a:t>radiation</a:t>
            </a:r>
            <a:r>
              <a:rPr lang="en-GB" dirty="0">
                <a:cs typeface="Times New Roman" charset="0"/>
              </a:rPr>
              <a:t>, collisions, etc.) distribution function evolution described by </a:t>
            </a:r>
            <a:r>
              <a:rPr lang="en-GB" b="1" dirty="0">
                <a:cs typeface="Times New Roman" charset="0"/>
              </a:rPr>
              <a:t>Boltzmann equation</a:t>
            </a:r>
          </a:p>
          <a:p>
            <a:pPr marL="342900" indent="-342900" algn="l"/>
            <a:endParaRPr lang="en-GB" dirty="0">
              <a:cs typeface="Times New Roman" charset="0"/>
            </a:endParaRPr>
          </a:p>
          <a:p>
            <a:pPr marL="342900" indent="-342900" algn="l"/>
            <a:endParaRPr lang="en-US" dirty="0">
              <a:cs typeface="Times New Roman" charset="0"/>
            </a:endParaRPr>
          </a:p>
          <a:p>
            <a:pPr marL="342900" indent="-342900" algn="l"/>
            <a:r>
              <a:rPr lang="en-US" dirty="0">
                <a:cs typeface="Times New Roman" charset="0"/>
              </a:rPr>
              <a:t>The distribution evolves towards a </a:t>
            </a:r>
            <a:r>
              <a:rPr lang="en-US" b="1" dirty="0">
                <a:cs typeface="Times New Roman" charset="0"/>
              </a:rPr>
              <a:t>Maxwell-Boltzmann statistical equilibrium</a:t>
            </a:r>
          </a:p>
        </p:txBody>
      </p:sp>
      <p:sp>
        <p:nvSpPr>
          <p:cNvPr id="561160" name="Rectangle 8"/>
          <p:cNvSpPr>
            <a:spLocks noGrp="1" noChangeArrowheads="1"/>
          </p:cNvSpPr>
          <p:nvPr>
            <p:ph type="title"/>
          </p:nvPr>
        </p:nvSpPr>
        <p:spPr>
          <a:xfrm>
            <a:off x="683568" y="-27384"/>
            <a:ext cx="7776864" cy="685800"/>
          </a:xfrm>
        </p:spPr>
        <p:txBody>
          <a:bodyPr/>
          <a:lstStyle/>
          <a:p>
            <a:r>
              <a:rPr lang="en-US" sz="4000" dirty="0" err="1"/>
              <a:t>Vlasov</a:t>
            </a:r>
            <a:r>
              <a:rPr lang="en-US" sz="4000" dirty="0"/>
              <a:t> and Boltzmann equations</a:t>
            </a:r>
            <a:endParaRPr lang="en-GB" sz="4000" dirty="0"/>
          </a:p>
        </p:txBody>
      </p:sp>
      <p:pic>
        <p:nvPicPr>
          <p:cNvPr id="561170" name="Picture 18" descr="txp_fig.bmp"/>
          <p:cNvPicPr>
            <a:picLocks noChangeAspect="1" noChangeArrowheads="1"/>
          </p:cNvPicPr>
          <p:nvPr>
            <p:custDataLst>
              <p:tags r:id="rId1"/>
            </p:custDataLst>
          </p:nvPr>
        </p:nvPicPr>
        <p:blipFill>
          <a:blip r:embed="rId5">
            <a:extLst>
              <a:ext uri="{28A0092B-C50C-407E-A947-70E740481C1C}">
                <a14:useLocalDpi xmlns:a14="http://schemas.microsoft.com/office/drawing/2010/main" val="0"/>
              </a:ext>
            </a:extLst>
          </a:blip>
          <a:srcRect/>
          <a:stretch>
            <a:fillRect/>
          </a:stretch>
        </p:blipFill>
        <p:spPr bwMode="auto">
          <a:xfrm>
            <a:off x="5172075" y="3200400"/>
            <a:ext cx="695325" cy="3317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pic>
        <p:nvPicPr>
          <p:cNvPr id="561172" name="Picture 20" descr="txp_fig.bmp"/>
          <p:cNvPicPr>
            <a:picLocks noChangeAspect="1" noChangeArrowheads="1"/>
          </p:cNvPicPr>
          <p:nvPr>
            <p:custDataLst>
              <p:tags r:id="rId2"/>
            </p:custDataLst>
          </p:nvPr>
        </p:nvPicPr>
        <p:blipFill>
          <a:blip r:embed="rId6">
            <a:extLst>
              <a:ext uri="{28A0092B-C50C-407E-A947-70E740481C1C}">
                <a14:useLocalDpi xmlns:a14="http://schemas.microsoft.com/office/drawing/2010/main" val="0"/>
              </a:ext>
            </a:extLst>
          </a:blip>
          <a:srcRect/>
          <a:stretch>
            <a:fillRect/>
          </a:stretch>
        </p:blipFill>
        <p:spPr bwMode="auto">
          <a:xfrm>
            <a:off x="1674813" y="1905000"/>
            <a:ext cx="5362575" cy="8461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grpSp>
        <p:nvGrpSpPr>
          <p:cNvPr id="561182" name="Group 30"/>
          <p:cNvGrpSpPr>
            <a:grpSpLocks/>
          </p:cNvGrpSpPr>
          <p:nvPr/>
        </p:nvGrpSpPr>
        <p:grpSpPr bwMode="auto">
          <a:xfrm>
            <a:off x="1258888" y="4343400"/>
            <a:ext cx="6577012" cy="914400"/>
            <a:chOff x="793" y="2736"/>
            <a:chExt cx="4143" cy="576"/>
          </a:xfrm>
        </p:grpSpPr>
        <p:pic>
          <p:nvPicPr>
            <p:cNvPr id="561181" name="Picture 29" descr="txp_fig.bmp"/>
            <p:cNvPicPr>
              <a:picLocks noChangeAspect="1" noChangeArrowheads="1"/>
            </p:cNvPicPr>
            <p:nvPr>
              <p:custDataLst>
                <p:tags r:id="rId3"/>
              </p:custDataLst>
            </p:nvPr>
          </p:nvPicPr>
          <p:blipFill>
            <a:blip r:embed="rId7">
              <a:extLst>
                <a:ext uri="{28A0092B-C50C-407E-A947-70E740481C1C}">
                  <a14:useLocalDpi xmlns:a14="http://schemas.microsoft.com/office/drawing/2010/main" val="0"/>
                </a:ext>
              </a:extLst>
            </a:blip>
            <a:srcRect/>
            <a:stretch>
              <a:fillRect/>
            </a:stretch>
          </p:blipFill>
          <p:spPr bwMode="auto">
            <a:xfrm>
              <a:off x="793" y="2750"/>
              <a:ext cx="4143" cy="56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
          <p:nvSpPr>
            <p:cNvPr id="561179" name="Line 27"/>
            <p:cNvSpPr>
              <a:spLocks noChangeShapeType="1"/>
            </p:cNvSpPr>
            <p:nvPr/>
          </p:nvSpPr>
          <p:spPr bwMode="auto">
            <a:xfrm>
              <a:off x="4560" y="2736"/>
              <a:ext cx="0" cy="528"/>
            </a:xfrm>
            <a:prstGeom prst="line">
              <a:avLst/>
            </a:prstGeom>
            <a:noFill/>
            <a:ln w="158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spTree>
    <p:extLst>
      <p:ext uri="{BB962C8B-B14F-4D97-AF65-F5344CB8AC3E}">
        <p14:creationId xmlns:p14="http://schemas.microsoft.com/office/powerpoint/2010/main" val="40636038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07" name="Rectangle 7"/>
          <p:cNvSpPr>
            <a:spLocks noGrp="1" noChangeArrowheads="1"/>
          </p:cNvSpPr>
          <p:nvPr>
            <p:ph type="title"/>
          </p:nvPr>
        </p:nvSpPr>
        <p:spPr>
          <a:xfrm>
            <a:off x="827584" y="152400"/>
            <a:ext cx="7173416" cy="457200"/>
          </a:xfrm>
        </p:spPr>
        <p:txBody>
          <a:bodyPr/>
          <a:lstStyle/>
          <a:p>
            <a:r>
              <a:rPr lang="en-US" sz="3600" dirty="0"/>
              <a:t> 2D and normalized emittance</a:t>
            </a:r>
            <a:endParaRPr lang="en-GB" sz="3600" dirty="0"/>
          </a:p>
        </p:txBody>
      </p:sp>
      <p:sp>
        <p:nvSpPr>
          <p:cNvPr id="563208" name="Rectangle 8"/>
          <p:cNvSpPr>
            <a:spLocks noChangeArrowheads="1"/>
          </p:cNvSpPr>
          <p:nvPr/>
        </p:nvSpPr>
        <p:spPr bwMode="auto">
          <a:xfrm>
            <a:off x="228600" y="990600"/>
            <a:ext cx="8763000" cy="5638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marL="342900" indent="-342900" algn="l"/>
            <a:r>
              <a:rPr lang="en-GB">
                <a:cs typeface="Times New Roman" charset="0"/>
              </a:rPr>
              <a:t>When motion is uncoupled, Vlasov equation still holds for each plane individually</a:t>
            </a:r>
          </a:p>
          <a:p>
            <a:pPr marL="342900" indent="-342900" algn="l"/>
            <a:endParaRPr lang="en-GB">
              <a:cs typeface="Times New Roman" charset="0"/>
            </a:endParaRPr>
          </a:p>
          <a:p>
            <a:pPr marL="342900" indent="-342900" algn="l"/>
            <a:endParaRPr lang="en-GB">
              <a:cs typeface="Times New Roman" charset="0"/>
            </a:endParaRPr>
          </a:p>
          <a:p>
            <a:pPr marL="342900" indent="-342900" algn="l"/>
            <a:r>
              <a:rPr lang="en-GB">
                <a:cs typeface="Times New Roman" charset="0"/>
              </a:rPr>
              <a:t>The Liouville emittance in the 2D            phase space is still conserved</a:t>
            </a:r>
          </a:p>
          <a:p>
            <a:pPr marL="342900" indent="-342900" algn="l"/>
            <a:r>
              <a:rPr lang="en-GB">
                <a:cs typeface="Times New Roman" charset="0"/>
              </a:rPr>
              <a:t>In the case of acceleration, the emittance is conserved in the 	     but not in the 	      (</a:t>
            </a:r>
            <a:r>
              <a:rPr lang="en-GB" b="1">
                <a:cs typeface="Times New Roman" charset="0"/>
              </a:rPr>
              <a:t>adiabatic damping</a:t>
            </a:r>
            <a:r>
              <a:rPr lang="en-GB">
                <a:cs typeface="Times New Roman" charset="0"/>
              </a:rPr>
              <a:t>)</a:t>
            </a:r>
          </a:p>
          <a:p>
            <a:pPr marL="342900" indent="-342900" algn="l"/>
            <a:r>
              <a:rPr lang="en-GB">
                <a:cs typeface="Times New Roman" charset="0"/>
              </a:rPr>
              <a:t>Considering that </a:t>
            </a:r>
          </a:p>
          <a:p>
            <a:pPr marL="342900" indent="-342900" algn="l"/>
            <a:endParaRPr lang="en-GB">
              <a:cs typeface="Times New Roman" charset="0"/>
            </a:endParaRPr>
          </a:p>
          <a:p>
            <a:pPr marL="342900" indent="-342900" algn="l">
              <a:buFont typeface="Wingdings" charset="0"/>
              <a:buNone/>
            </a:pPr>
            <a:r>
              <a:rPr lang="en-GB">
                <a:cs typeface="Times New Roman" charset="0"/>
              </a:rPr>
              <a:t>	the beam is conserved in the phase space</a:t>
            </a:r>
          </a:p>
          <a:p>
            <a:pPr marL="342900" indent="-342900" algn="l"/>
            <a:r>
              <a:rPr lang="en-GB">
                <a:cs typeface="Times New Roman" charset="0"/>
              </a:rPr>
              <a:t>Define a </a:t>
            </a:r>
            <a:r>
              <a:rPr lang="en-GB" b="1">
                <a:cs typeface="Times New Roman" charset="0"/>
              </a:rPr>
              <a:t>normalised emittance which is conserved during acceleration</a:t>
            </a:r>
          </a:p>
        </p:txBody>
      </p:sp>
      <p:pic>
        <p:nvPicPr>
          <p:cNvPr id="563210" name="Picture 10" descr="txp_fig.bmp"/>
          <p:cNvPicPr>
            <a:picLocks noChangeAspect="1" noChangeArrowheads="1"/>
          </p:cNvPicPr>
          <p:nvPr>
            <p:custDataLst>
              <p:tags r:id="rId1"/>
            </p:custDataLst>
          </p:nvPr>
        </p:nvPicPr>
        <p:blipFill>
          <a:blip r:embed="rId9">
            <a:extLst>
              <a:ext uri="{28A0092B-C50C-407E-A947-70E740481C1C}">
                <a14:useLocalDpi xmlns:a14="http://schemas.microsoft.com/office/drawing/2010/main" val="0"/>
              </a:ext>
            </a:extLst>
          </a:blip>
          <a:srcRect/>
          <a:stretch>
            <a:fillRect/>
          </a:stretch>
        </p:blipFill>
        <p:spPr bwMode="auto">
          <a:xfrm>
            <a:off x="1827213" y="1825625"/>
            <a:ext cx="5362575" cy="8461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pic>
        <p:nvPicPr>
          <p:cNvPr id="563212" name="Picture 12" descr="txp_fig.bmp"/>
          <p:cNvPicPr>
            <a:picLocks noChangeAspect="1" noChangeArrowheads="1"/>
          </p:cNvPicPr>
          <p:nvPr>
            <p:custDataLst>
              <p:tags r:id="rId2"/>
            </p:custDataLst>
          </p:nvPr>
        </p:nvPicPr>
        <p:blipFill>
          <a:blip r:embed="rId10">
            <a:extLst>
              <a:ext uri="{28A0092B-C50C-407E-A947-70E740481C1C}">
                <a14:useLocalDpi xmlns:a14="http://schemas.microsoft.com/office/drawing/2010/main" val="0"/>
              </a:ext>
            </a:extLst>
          </a:blip>
          <a:srcRect/>
          <a:stretch>
            <a:fillRect/>
          </a:stretch>
        </p:blipFill>
        <p:spPr bwMode="auto">
          <a:xfrm>
            <a:off x="4860032" y="2780928"/>
            <a:ext cx="815975" cy="3317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pic>
        <p:nvPicPr>
          <p:cNvPr id="563213" name="Picture 13" descr="txp_fig.bmp"/>
          <p:cNvPicPr>
            <a:picLocks noChangeAspect="1" noChangeArrowheads="1"/>
          </p:cNvPicPr>
          <p:nvPr>
            <p:custDataLst>
              <p:tags r:id="rId3"/>
            </p:custDataLst>
          </p:nvPr>
        </p:nvPicPr>
        <p:blipFill>
          <a:blip r:embed="rId10">
            <a:extLst>
              <a:ext uri="{28A0092B-C50C-407E-A947-70E740481C1C}">
                <a14:useLocalDpi xmlns:a14="http://schemas.microsoft.com/office/drawing/2010/main" val="0"/>
              </a:ext>
            </a:extLst>
          </a:blip>
          <a:srcRect/>
          <a:stretch>
            <a:fillRect/>
          </a:stretch>
        </p:blipFill>
        <p:spPr bwMode="auto">
          <a:xfrm>
            <a:off x="8153400" y="3581400"/>
            <a:ext cx="815975" cy="3317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pic>
        <p:nvPicPr>
          <p:cNvPr id="563215" name="Picture 15" descr="txp_fig.bmp"/>
          <p:cNvPicPr>
            <a:picLocks noChangeAspect="1" noChangeArrowheads="1"/>
          </p:cNvPicPr>
          <p:nvPr>
            <p:custDataLst>
              <p:tags r:id="rId4"/>
            </p:custDataLst>
          </p:nvPr>
        </p:nvPicPr>
        <p:blipFill>
          <a:blip r:embed="rId11">
            <a:extLst>
              <a:ext uri="{28A0092B-C50C-407E-A947-70E740481C1C}">
                <a14:useLocalDpi xmlns:a14="http://schemas.microsoft.com/office/drawing/2010/main" val="0"/>
              </a:ext>
            </a:extLst>
          </a:blip>
          <a:srcRect/>
          <a:stretch>
            <a:fillRect/>
          </a:stretch>
        </p:blipFill>
        <p:spPr bwMode="auto">
          <a:xfrm>
            <a:off x="2438400" y="3905250"/>
            <a:ext cx="755650" cy="3619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pic>
        <p:nvPicPr>
          <p:cNvPr id="563217" name="Picture 17" descr="txp_fig.bmp"/>
          <p:cNvPicPr>
            <a:picLocks noChangeAspect="1" noChangeArrowheads="1"/>
          </p:cNvPicPr>
          <p:nvPr>
            <p:custDataLst>
              <p:tags r:id="rId5"/>
            </p:custDataLst>
          </p:nvPr>
        </p:nvPicPr>
        <p:blipFill>
          <a:blip r:embed="rId12">
            <a:extLst>
              <a:ext uri="{28A0092B-C50C-407E-A947-70E740481C1C}">
                <a14:useLocalDpi xmlns:a14="http://schemas.microsoft.com/office/drawing/2010/main" val="0"/>
              </a:ext>
            </a:extLst>
          </a:blip>
          <a:srcRect/>
          <a:stretch>
            <a:fillRect/>
          </a:stretch>
        </p:blipFill>
        <p:spPr bwMode="auto">
          <a:xfrm>
            <a:off x="3276600" y="4419600"/>
            <a:ext cx="1812925" cy="7254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pic>
        <p:nvPicPr>
          <p:cNvPr id="563219" name="Picture 19" descr="txp_fig.bmp"/>
          <p:cNvPicPr>
            <a:picLocks noChangeAspect="1" noChangeArrowheads="1"/>
          </p:cNvPicPr>
          <p:nvPr>
            <p:custDataLst>
              <p:tags r:id="rId6"/>
            </p:custDataLst>
          </p:nvPr>
        </p:nvPicPr>
        <p:blipFill>
          <a:blip r:embed="rId13">
            <a:extLst>
              <a:ext uri="{28A0092B-C50C-407E-A947-70E740481C1C}">
                <a14:useLocalDpi xmlns:a14="http://schemas.microsoft.com/office/drawing/2010/main" val="0"/>
              </a:ext>
            </a:extLst>
          </a:blip>
          <a:srcRect/>
          <a:stretch>
            <a:fillRect/>
          </a:stretch>
        </p:blipFill>
        <p:spPr bwMode="auto">
          <a:xfrm>
            <a:off x="5791200" y="5178425"/>
            <a:ext cx="1057275" cy="3619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pic>
        <p:nvPicPr>
          <p:cNvPr id="563222" name="Picture 22" descr="txp_fig.bmp"/>
          <p:cNvPicPr>
            <a:picLocks noChangeAspect="1" noChangeArrowheads="1"/>
          </p:cNvPicPr>
          <p:nvPr>
            <p:custDataLst>
              <p:tags r:id="rId7"/>
            </p:custDataLst>
          </p:nvPr>
        </p:nvPicPr>
        <p:blipFill>
          <a:blip r:embed="rId14">
            <a:extLst>
              <a:ext uri="{28A0092B-C50C-407E-A947-70E740481C1C}">
                <a14:useLocalDpi xmlns:a14="http://schemas.microsoft.com/office/drawing/2010/main" val="0"/>
              </a:ext>
            </a:extLst>
          </a:blip>
          <a:srcRect/>
          <a:stretch>
            <a:fillRect/>
          </a:stretch>
        </p:blipFill>
        <p:spPr bwMode="auto">
          <a:xfrm>
            <a:off x="3241675" y="6319838"/>
            <a:ext cx="2203450" cy="4683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9625090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1745" name="Picture 49" descr="txp_fig.bmp"/>
          <p:cNvPicPr>
            <a:picLocks noChangeAspect="1" noChangeArrowheads="1"/>
          </p:cNvPicPr>
          <p:nvPr>
            <p:custDataLst>
              <p:tags r:id="rId1"/>
            </p:custDataLst>
          </p:nvPr>
        </p:nvPicPr>
        <p:blipFill>
          <a:blip r:embed="rId8">
            <a:extLst>
              <a:ext uri="{28A0092B-C50C-407E-A947-70E740481C1C}">
                <a14:useLocalDpi xmlns:a14="http://schemas.microsoft.com/office/drawing/2010/main" val="0"/>
              </a:ext>
            </a:extLst>
          </a:blip>
          <a:srcRect/>
          <a:stretch>
            <a:fillRect/>
          </a:stretch>
        </p:blipFill>
        <p:spPr bwMode="auto">
          <a:xfrm>
            <a:off x="3935413" y="3717032"/>
            <a:ext cx="4083187" cy="7920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
        <p:nvSpPr>
          <p:cNvPr id="541719" name="Rectangle 23"/>
          <p:cNvSpPr>
            <a:spLocks noChangeArrowheads="1"/>
          </p:cNvSpPr>
          <p:nvPr/>
        </p:nvSpPr>
        <p:spPr bwMode="auto">
          <a:xfrm>
            <a:off x="114300" y="764704"/>
            <a:ext cx="8724900" cy="583264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ormAutofit/>
          </a:bodyPr>
          <a:lstStyle/>
          <a:p>
            <a:pPr marL="342900" indent="-342900" algn="l"/>
            <a:r>
              <a:rPr lang="en-US" dirty="0"/>
              <a:t>We would like to determine the transformation of the beam enclosed by an ellipse through the accelerator</a:t>
            </a:r>
            <a:endParaRPr lang="en-US" b="1" dirty="0"/>
          </a:p>
          <a:p>
            <a:pPr marL="342900" indent="-342900" algn="l"/>
            <a:r>
              <a:rPr lang="en-US" dirty="0"/>
              <a:t>Consider a vector </a:t>
            </a:r>
            <a:r>
              <a:rPr lang="en-US" b="1" dirty="0"/>
              <a:t>u = (</a:t>
            </a:r>
            <a:r>
              <a:rPr lang="en-US" b="1" dirty="0" err="1"/>
              <a:t>x,x</a:t>
            </a:r>
            <a:r>
              <a:rPr lang="ja-JP" altLang="en-US" b="1" dirty="0">
                <a:latin typeface="Arial"/>
              </a:rPr>
              <a:t>’</a:t>
            </a:r>
            <a:r>
              <a:rPr lang="en-US" b="1" dirty="0"/>
              <a:t>,</a:t>
            </a:r>
            <a:r>
              <a:rPr lang="en-US" b="1" dirty="0" err="1"/>
              <a:t>y,y</a:t>
            </a:r>
            <a:r>
              <a:rPr lang="ja-JP" altLang="en-US" b="1" dirty="0">
                <a:latin typeface="Arial"/>
              </a:rPr>
              <a:t>’</a:t>
            </a:r>
            <a:r>
              <a:rPr lang="en-US" b="1" dirty="0"/>
              <a:t>,…)</a:t>
            </a:r>
            <a:r>
              <a:rPr lang="en-US" dirty="0"/>
              <a:t> in a generalized n-dimensional phase space. In that case the ellipse transformation is</a:t>
            </a:r>
          </a:p>
          <a:p>
            <a:pPr marL="342900" indent="-342900" algn="l"/>
            <a:endParaRPr lang="en-US" dirty="0"/>
          </a:p>
          <a:p>
            <a:pPr marL="342900" indent="-342900" algn="l"/>
            <a:r>
              <a:rPr lang="en-US" dirty="0"/>
              <a:t>Application to one dimension gives </a:t>
            </a:r>
          </a:p>
          <a:p>
            <a:pPr marL="342900" indent="-342900" algn="l">
              <a:buFont typeface="Wingdings" charset="0"/>
              <a:buNone/>
            </a:pPr>
            <a:r>
              <a:rPr lang="en-US" dirty="0"/>
              <a:t>	and comparing with </a:t>
            </a:r>
          </a:p>
          <a:p>
            <a:pPr marL="342900" indent="-342900" algn="l">
              <a:lnSpc>
                <a:spcPct val="150000"/>
              </a:lnSpc>
              <a:buFont typeface="Wingdings" charset="0"/>
              <a:buNone/>
            </a:pPr>
            <a:r>
              <a:rPr lang="en-US" dirty="0"/>
              <a:t>	provides the beam matrix </a:t>
            </a:r>
          </a:p>
          <a:p>
            <a:pPr marL="342900" indent="-342900" algn="l">
              <a:lnSpc>
                <a:spcPct val="120000"/>
              </a:lnSpc>
              <a:buFont typeface="Wingdings" charset="0"/>
              <a:buNone/>
            </a:pPr>
            <a:r>
              <a:rPr lang="en-US" dirty="0"/>
              <a:t>	which can be expanded to more dimensions </a:t>
            </a:r>
          </a:p>
          <a:p>
            <a:pPr marL="342900" indent="-342900" algn="l"/>
            <a:r>
              <a:rPr lang="en-US" dirty="0"/>
              <a:t>Evolution of the n-dimensional phase space from position 1 to position 2, through transport matrix </a:t>
            </a:r>
          </a:p>
        </p:txBody>
      </p:sp>
      <p:sp>
        <p:nvSpPr>
          <p:cNvPr id="541708" name="Rectangle 12"/>
          <p:cNvSpPr>
            <a:spLocks noGrp="1" noChangeArrowheads="1"/>
          </p:cNvSpPr>
          <p:nvPr>
            <p:ph type="title"/>
          </p:nvPr>
        </p:nvSpPr>
        <p:spPr>
          <a:xfrm>
            <a:off x="827584" y="152400"/>
            <a:ext cx="6868616" cy="381000"/>
          </a:xfrm>
        </p:spPr>
        <p:txBody>
          <a:bodyPr/>
          <a:lstStyle/>
          <a:p>
            <a:r>
              <a:rPr lang="en-US" sz="4400" dirty="0"/>
              <a:t>Beam</a:t>
            </a:r>
            <a:r>
              <a:rPr lang="en-US" dirty="0"/>
              <a:t> </a:t>
            </a:r>
            <a:r>
              <a:rPr lang="en-US" sz="4400" dirty="0"/>
              <a:t>matrix</a:t>
            </a:r>
            <a:endParaRPr lang="en-GB" sz="4400" dirty="0"/>
          </a:p>
        </p:txBody>
      </p:sp>
      <p:pic>
        <p:nvPicPr>
          <p:cNvPr id="541736" name="Picture 40" descr="txp_fig.bmp"/>
          <p:cNvPicPr>
            <a:picLocks noChangeAspect="1" noChangeArrowheads="1"/>
          </p:cNvPicPr>
          <p:nvPr>
            <p:custDataLst>
              <p:tags r:id="rId2"/>
            </p:custDataLst>
          </p:nvPr>
        </p:nvPicPr>
        <p:blipFill>
          <a:blip r:embed="rId9">
            <a:extLst>
              <a:ext uri="{28A0092B-C50C-407E-A947-70E740481C1C}">
                <a14:useLocalDpi xmlns:a14="http://schemas.microsoft.com/office/drawing/2010/main" val="0"/>
              </a:ext>
            </a:extLst>
          </a:blip>
          <a:srcRect/>
          <a:stretch>
            <a:fillRect/>
          </a:stretch>
        </p:blipFill>
        <p:spPr bwMode="auto">
          <a:xfrm>
            <a:off x="3120355" y="3284984"/>
            <a:ext cx="4394244" cy="43204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pic>
        <p:nvPicPr>
          <p:cNvPr id="541739" name="Picture 43" descr="txp_fig.bmp"/>
          <p:cNvPicPr>
            <a:picLocks noChangeAspect="1" noChangeArrowheads="1"/>
          </p:cNvPicPr>
          <p:nvPr>
            <p:custDataLst>
              <p:tags r:id="rId3"/>
            </p:custDataLst>
          </p:nvPr>
        </p:nvPicPr>
        <p:blipFill>
          <a:blip r:embed="rId10">
            <a:extLst>
              <a:ext uri="{28A0092B-C50C-407E-A947-70E740481C1C}">
                <a14:useLocalDpi xmlns:a14="http://schemas.microsoft.com/office/drawing/2010/main" val="0"/>
              </a:ext>
            </a:extLst>
          </a:blip>
          <a:srcRect/>
          <a:stretch>
            <a:fillRect/>
          </a:stretch>
        </p:blipFill>
        <p:spPr bwMode="auto">
          <a:xfrm>
            <a:off x="5029200" y="5229200"/>
            <a:ext cx="485775" cy="3651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pic>
        <p:nvPicPr>
          <p:cNvPr id="541742" name="Picture 46" descr="txp_fig.bmp"/>
          <p:cNvPicPr>
            <a:picLocks noChangeAspect="1" noChangeArrowheads="1"/>
          </p:cNvPicPr>
          <p:nvPr>
            <p:custDataLst>
              <p:tags r:id="rId4"/>
            </p:custDataLst>
          </p:nvPr>
        </p:nvPicPr>
        <p:blipFill>
          <a:blip r:embed="rId11">
            <a:extLst>
              <a:ext uri="{28A0092B-C50C-407E-A947-70E740481C1C}">
                <a14:useLocalDpi xmlns:a14="http://schemas.microsoft.com/office/drawing/2010/main" val="0"/>
              </a:ext>
            </a:extLst>
          </a:blip>
          <a:srcRect/>
          <a:stretch>
            <a:fillRect/>
          </a:stretch>
        </p:blipFill>
        <p:spPr bwMode="auto">
          <a:xfrm>
            <a:off x="2770188" y="2362399"/>
            <a:ext cx="3527425" cy="4905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pic>
        <p:nvPicPr>
          <p:cNvPr id="541743" name="Picture 47" descr="txp_fig.bmp"/>
          <p:cNvPicPr>
            <a:picLocks noChangeAspect="1" noChangeArrowheads="1"/>
          </p:cNvPicPr>
          <p:nvPr>
            <p:custDataLst>
              <p:tags r:id="rId5"/>
            </p:custDataLst>
          </p:nvPr>
        </p:nvPicPr>
        <p:blipFill>
          <a:blip r:embed="rId12">
            <a:extLst>
              <a:ext uri="{28A0092B-C50C-407E-A947-70E740481C1C}">
                <a14:useLocalDpi xmlns:a14="http://schemas.microsoft.com/office/drawing/2010/main" val="0"/>
              </a:ext>
            </a:extLst>
          </a:blip>
          <a:srcRect/>
          <a:stretch>
            <a:fillRect/>
          </a:stretch>
        </p:blipFill>
        <p:spPr bwMode="auto">
          <a:xfrm>
            <a:off x="4992688" y="2874839"/>
            <a:ext cx="3827784" cy="35037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pic>
        <p:nvPicPr>
          <p:cNvPr id="541744" name="Picture 48" descr="txp_fig.bmp"/>
          <p:cNvPicPr>
            <a:picLocks noChangeAspect="1" noChangeArrowheads="1"/>
          </p:cNvPicPr>
          <p:nvPr>
            <p:custDataLst>
              <p:tags r:id="rId6"/>
            </p:custDataLst>
          </p:nvPr>
        </p:nvPicPr>
        <p:blipFill>
          <a:blip r:embed="rId13">
            <a:extLst>
              <a:ext uri="{28A0092B-C50C-407E-A947-70E740481C1C}">
                <a14:useLocalDpi xmlns:a14="http://schemas.microsoft.com/office/drawing/2010/main" val="0"/>
              </a:ext>
            </a:extLst>
          </a:blip>
          <a:srcRect/>
          <a:stretch>
            <a:fillRect/>
          </a:stretch>
        </p:blipFill>
        <p:spPr bwMode="auto">
          <a:xfrm>
            <a:off x="2586038" y="5791200"/>
            <a:ext cx="3357562" cy="4857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33477861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4466" name="Rectangle 1026"/>
          <p:cNvSpPr>
            <a:spLocks noChangeArrowheads="1"/>
          </p:cNvSpPr>
          <p:nvPr/>
        </p:nvSpPr>
        <p:spPr bwMode="auto">
          <a:xfrm>
            <a:off x="190500" y="838200"/>
            <a:ext cx="8724900" cy="4495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marL="342900" indent="-342900" algn="l"/>
            <a:r>
              <a:rPr lang="en-US"/>
              <a:t>The average of a function on the beam distribution defined</a:t>
            </a:r>
            <a:endParaRPr lang="en-US" b="1"/>
          </a:p>
          <a:p>
            <a:pPr marL="342900" indent="-342900" algn="l"/>
            <a:endParaRPr lang="en-US"/>
          </a:p>
          <a:p>
            <a:pPr marL="342900" indent="-342900" algn="l"/>
            <a:endParaRPr lang="en-US"/>
          </a:p>
          <a:p>
            <a:pPr marL="342900" indent="-342900" algn="l"/>
            <a:r>
              <a:rPr lang="en-US"/>
              <a:t>Taking the square root, the following </a:t>
            </a:r>
            <a:r>
              <a:rPr lang="en-US" b="1"/>
              <a:t>Root Mean Square (RMS)</a:t>
            </a:r>
            <a:r>
              <a:rPr lang="en-US"/>
              <a:t> quantities are defined</a:t>
            </a:r>
          </a:p>
          <a:p>
            <a:pPr marL="742950" lvl="1" indent="-285750" algn="l">
              <a:buFont typeface="Wingdings" charset="0"/>
              <a:buChar char="q"/>
            </a:pPr>
            <a:r>
              <a:rPr lang="en-US" sz="2000" b="1"/>
              <a:t>RMS beam size</a:t>
            </a:r>
          </a:p>
          <a:p>
            <a:pPr marL="742950" lvl="1" indent="-285750" algn="l">
              <a:buFont typeface="Wingdings" charset="0"/>
              <a:buChar char="q"/>
            </a:pPr>
            <a:endParaRPr lang="en-US" sz="2000" b="1"/>
          </a:p>
          <a:p>
            <a:pPr marL="742950" lvl="1" indent="-285750" algn="l">
              <a:buFont typeface="Wingdings" charset="0"/>
              <a:buChar char="q"/>
            </a:pPr>
            <a:endParaRPr lang="en-US" sz="2000" b="1"/>
          </a:p>
          <a:p>
            <a:pPr marL="742950" lvl="1" indent="-285750" algn="l">
              <a:buFont typeface="Wingdings" charset="0"/>
              <a:buChar char="q"/>
            </a:pPr>
            <a:r>
              <a:rPr lang="en-US" sz="2000" b="1"/>
              <a:t>RMS beam divergence</a:t>
            </a:r>
          </a:p>
          <a:p>
            <a:pPr marL="742950" lvl="1" indent="-285750" algn="l">
              <a:buFont typeface="Wingdings" charset="0"/>
              <a:buChar char="q"/>
            </a:pPr>
            <a:endParaRPr lang="en-US" sz="2000" b="1"/>
          </a:p>
          <a:p>
            <a:pPr marL="742950" lvl="1" indent="-285750" algn="l">
              <a:buFont typeface="Wingdings" charset="0"/>
              <a:buChar char="q"/>
            </a:pPr>
            <a:endParaRPr lang="en-US" sz="2000" b="1"/>
          </a:p>
          <a:p>
            <a:pPr marL="742950" lvl="1" indent="-285750" algn="l">
              <a:buFont typeface="Wingdings" charset="0"/>
              <a:buChar char="q"/>
            </a:pPr>
            <a:r>
              <a:rPr lang="en-US" sz="2000" b="1"/>
              <a:t>RMS coupling </a:t>
            </a:r>
          </a:p>
        </p:txBody>
      </p:sp>
      <p:sp>
        <p:nvSpPr>
          <p:cNvPr id="574467" name="Rectangle 1027"/>
          <p:cNvSpPr>
            <a:spLocks noGrp="1" noChangeArrowheads="1"/>
          </p:cNvSpPr>
          <p:nvPr>
            <p:ph type="title"/>
          </p:nvPr>
        </p:nvSpPr>
        <p:spPr>
          <a:xfrm>
            <a:off x="897632" y="152400"/>
            <a:ext cx="7922840" cy="381000"/>
          </a:xfrm>
        </p:spPr>
        <p:txBody>
          <a:bodyPr/>
          <a:lstStyle/>
          <a:p>
            <a:r>
              <a:rPr lang="en-US" sz="2800" dirty="0"/>
              <a:t>Root Mean Square (RMS) beam parameters</a:t>
            </a:r>
            <a:endParaRPr lang="en-GB" sz="2800" dirty="0"/>
          </a:p>
        </p:txBody>
      </p:sp>
      <p:pic>
        <p:nvPicPr>
          <p:cNvPr id="574480" name="Picture 1040" descr="txp_fig.bmp"/>
          <p:cNvPicPr>
            <a:picLocks noChangeAspect="1" noChangeArrowheads="1"/>
          </p:cNvPicPr>
          <p:nvPr>
            <p:custDataLst>
              <p:tags r:id="rId1"/>
            </p:custDataLst>
          </p:nvPr>
        </p:nvPicPr>
        <p:blipFill>
          <a:blip r:embed="rId6">
            <a:extLst>
              <a:ext uri="{28A0092B-C50C-407E-A947-70E740481C1C}">
                <a14:useLocalDpi xmlns:a14="http://schemas.microsoft.com/office/drawing/2010/main" val="0"/>
              </a:ext>
            </a:extLst>
          </a:blip>
          <a:srcRect/>
          <a:stretch>
            <a:fillRect/>
          </a:stretch>
        </p:blipFill>
        <p:spPr bwMode="auto">
          <a:xfrm>
            <a:off x="838200" y="1293813"/>
            <a:ext cx="7504113" cy="863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pic>
        <p:nvPicPr>
          <p:cNvPr id="574483" name="Picture 1043" descr="txp_fig.bmp"/>
          <p:cNvPicPr>
            <a:picLocks noChangeAspect="1" noChangeArrowheads="1"/>
          </p:cNvPicPr>
          <p:nvPr>
            <p:custDataLst>
              <p:tags r:id="rId2"/>
            </p:custDataLst>
          </p:nvPr>
        </p:nvPicPr>
        <p:blipFill>
          <a:blip r:embed="rId7">
            <a:extLst>
              <a:ext uri="{28A0092B-C50C-407E-A947-70E740481C1C}">
                <a14:useLocalDpi xmlns:a14="http://schemas.microsoft.com/office/drawing/2010/main" val="0"/>
              </a:ext>
            </a:extLst>
          </a:blip>
          <a:srcRect/>
          <a:stretch>
            <a:fillRect/>
          </a:stretch>
        </p:blipFill>
        <p:spPr bwMode="auto">
          <a:xfrm>
            <a:off x="1776413" y="3352800"/>
            <a:ext cx="5627687" cy="5762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pic>
        <p:nvPicPr>
          <p:cNvPr id="574486" name="Picture 1046" descr="txp_fig.bmp"/>
          <p:cNvPicPr>
            <a:picLocks noChangeAspect="1" noChangeArrowheads="1"/>
          </p:cNvPicPr>
          <p:nvPr>
            <p:custDataLst>
              <p:tags r:id="rId3"/>
            </p:custDataLst>
          </p:nvPr>
        </p:nvPicPr>
        <p:blipFill>
          <a:blip r:embed="rId8">
            <a:extLst>
              <a:ext uri="{28A0092B-C50C-407E-A947-70E740481C1C}">
                <a14:useLocalDpi xmlns:a14="http://schemas.microsoft.com/office/drawing/2010/main" val="0"/>
              </a:ext>
            </a:extLst>
          </a:blip>
          <a:srcRect/>
          <a:stretch>
            <a:fillRect/>
          </a:stretch>
        </p:blipFill>
        <p:spPr bwMode="auto">
          <a:xfrm>
            <a:off x="1441450" y="4403725"/>
            <a:ext cx="5937250" cy="5762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pic>
        <p:nvPicPr>
          <p:cNvPr id="574489" name="Picture 1049" descr="txp_fig.bmp"/>
          <p:cNvPicPr>
            <a:picLocks noChangeAspect="1" noChangeArrowheads="1"/>
          </p:cNvPicPr>
          <p:nvPr>
            <p:custDataLst>
              <p:tags r:id="rId4"/>
            </p:custDataLst>
          </p:nvPr>
        </p:nvPicPr>
        <p:blipFill>
          <a:blip r:embed="rId9">
            <a:extLst>
              <a:ext uri="{28A0092B-C50C-407E-A947-70E740481C1C}">
                <a14:useLocalDpi xmlns:a14="http://schemas.microsoft.com/office/drawing/2010/main" val="0"/>
              </a:ext>
            </a:extLst>
          </a:blip>
          <a:srcRect/>
          <a:stretch>
            <a:fillRect/>
          </a:stretch>
        </p:blipFill>
        <p:spPr bwMode="auto">
          <a:xfrm>
            <a:off x="420688" y="5595938"/>
            <a:ext cx="8418512" cy="57626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5501542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5254" name="Rectangle 6"/>
          <p:cNvSpPr>
            <a:spLocks noGrp="1" noChangeArrowheads="1"/>
          </p:cNvSpPr>
          <p:nvPr>
            <p:ph type="title"/>
          </p:nvPr>
        </p:nvSpPr>
        <p:spPr>
          <a:xfrm>
            <a:off x="690563" y="152400"/>
            <a:ext cx="7543800" cy="457200"/>
          </a:xfrm>
        </p:spPr>
        <p:txBody>
          <a:bodyPr/>
          <a:lstStyle/>
          <a:p>
            <a:r>
              <a:rPr lang="en-US"/>
              <a:t>RMS emittance</a:t>
            </a:r>
            <a:endParaRPr lang="en-GB"/>
          </a:p>
        </p:txBody>
      </p:sp>
      <p:sp>
        <p:nvSpPr>
          <p:cNvPr id="565255" name="Rectangle 7"/>
          <p:cNvSpPr>
            <a:spLocks noChangeArrowheads="1"/>
          </p:cNvSpPr>
          <p:nvPr/>
        </p:nvSpPr>
        <p:spPr bwMode="auto">
          <a:xfrm>
            <a:off x="233363" y="762000"/>
            <a:ext cx="8763000" cy="5638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marL="342900" indent="-342900" algn="l"/>
            <a:r>
              <a:rPr lang="en-GB">
                <a:cs typeface="Times New Roman" charset="0"/>
              </a:rPr>
              <a:t>Beam modelled as macro-particles</a:t>
            </a:r>
          </a:p>
          <a:p>
            <a:pPr marL="342900" indent="-342900" algn="l"/>
            <a:r>
              <a:rPr lang="en-GB">
                <a:cs typeface="Times New Roman" charset="0"/>
              </a:rPr>
              <a:t>Involved in processed linked to the statistical size</a:t>
            </a:r>
          </a:p>
          <a:p>
            <a:pPr marL="342900" indent="-342900" algn="l"/>
            <a:r>
              <a:rPr lang="en-GB">
                <a:cs typeface="Times New Roman" charset="0"/>
              </a:rPr>
              <a:t>The </a:t>
            </a:r>
            <a:r>
              <a:rPr lang="en-GB" b="1">
                <a:cs typeface="Times New Roman" charset="0"/>
              </a:rPr>
              <a:t>rms emittance</a:t>
            </a:r>
            <a:r>
              <a:rPr lang="en-GB">
                <a:cs typeface="Times New Roman" charset="0"/>
              </a:rPr>
              <a:t> is defined as</a:t>
            </a:r>
          </a:p>
          <a:p>
            <a:pPr marL="342900" indent="-342900" algn="l"/>
            <a:endParaRPr lang="en-GB">
              <a:cs typeface="Times New Roman" charset="0"/>
            </a:endParaRPr>
          </a:p>
          <a:p>
            <a:pPr marL="342900" indent="-342900" algn="l"/>
            <a:r>
              <a:rPr lang="en-GB">
                <a:cs typeface="Times New Roman" charset="0"/>
              </a:rPr>
              <a:t>It is a statistical quantity giving information about the minimum beam size</a:t>
            </a:r>
          </a:p>
          <a:p>
            <a:pPr marL="342900" indent="-342900" algn="l"/>
            <a:r>
              <a:rPr lang="en-GB">
                <a:cs typeface="Times New Roman" charset="0"/>
              </a:rPr>
              <a:t>For linear forces the rms emittance is conserved</a:t>
            </a:r>
            <a:r>
              <a:rPr lang="en-US">
                <a:cs typeface="Times New Roman" charset="0"/>
              </a:rPr>
              <a:t> in the case of linear forces</a:t>
            </a:r>
          </a:p>
          <a:p>
            <a:pPr marL="342900" indent="-342900" algn="l"/>
            <a:r>
              <a:rPr lang="en-US">
                <a:cs typeface="Times New Roman" charset="0"/>
              </a:rPr>
              <a:t>The determinant of the rms beam matrix</a:t>
            </a:r>
          </a:p>
          <a:p>
            <a:pPr marL="342900" indent="-342900" algn="l"/>
            <a:r>
              <a:rPr lang="en-US">
                <a:cs typeface="Times New Roman" charset="0"/>
              </a:rPr>
              <a:t>Including acceleration, the determinant of 6D transport matrices is not equal to 1 but </a:t>
            </a:r>
          </a:p>
          <a:p>
            <a:pPr marL="342900" indent="-342900" algn="l"/>
            <a:endParaRPr lang="en-GB">
              <a:cs typeface="Times New Roman" charset="0"/>
            </a:endParaRPr>
          </a:p>
          <a:p>
            <a:pPr marL="342900" indent="-342900" algn="l"/>
            <a:endParaRPr lang="en-GB">
              <a:cs typeface="Times New Roman" charset="0"/>
            </a:endParaRPr>
          </a:p>
          <a:p>
            <a:pPr marL="342900" indent="-342900" algn="l"/>
            <a:endParaRPr lang="en-GB">
              <a:cs typeface="Times New Roman" charset="0"/>
            </a:endParaRPr>
          </a:p>
        </p:txBody>
      </p:sp>
      <p:pic>
        <p:nvPicPr>
          <p:cNvPr id="565258" name="Picture 10" descr="txp_fig.bmp"/>
          <p:cNvPicPr>
            <a:picLocks noChangeAspect="1" noChangeArrowheads="1"/>
          </p:cNvPicPr>
          <p:nvPr>
            <p:custDataLst>
              <p:tags r:id="rId1"/>
            </p:custDataLst>
          </p:nvPr>
        </p:nvPicPr>
        <p:blipFill>
          <a:blip r:embed="rId5">
            <a:extLst>
              <a:ext uri="{28A0092B-C50C-407E-A947-70E740481C1C}">
                <a14:useLocalDpi xmlns:a14="http://schemas.microsoft.com/office/drawing/2010/main" val="0"/>
              </a:ext>
            </a:extLst>
          </a:blip>
          <a:srcRect/>
          <a:stretch>
            <a:fillRect/>
          </a:stretch>
        </p:blipFill>
        <p:spPr bwMode="auto">
          <a:xfrm>
            <a:off x="1833563" y="2060650"/>
            <a:ext cx="5229225" cy="57626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pic>
        <p:nvPicPr>
          <p:cNvPr id="565265" name="Picture 17" descr="txp_fig.bmp"/>
          <p:cNvPicPr>
            <a:picLocks noChangeAspect="1" noChangeArrowheads="1"/>
          </p:cNvPicPr>
          <p:nvPr>
            <p:custDataLst>
              <p:tags r:id="rId2"/>
            </p:custDataLst>
          </p:nvPr>
        </p:nvPicPr>
        <p:blipFill>
          <a:blip r:embed="rId6">
            <a:extLst>
              <a:ext uri="{28A0092B-C50C-407E-A947-70E740481C1C}">
                <a14:useLocalDpi xmlns:a14="http://schemas.microsoft.com/office/drawing/2010/main" val="0"/>
              </a:ext>
            </a:extLst>
          </a:blip>
          <a:srcRect/>
          <a:stretch>
            <a:fillRect/>
          </a:stretch>
        </p:blipFill>
        <p:spPr bwMode="auto">
          <a:xfrm>
            <a:off x="2230438" y="5287963"/>
            <a:ext cx="4210050" cy="12557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pic>
        <p:nvPicPr>
          <p:cNvPr id="565267" name="Picture 19" descr="txp_fig.bmp"/>
          <p:cNvPicPr>
            <a:picLocks noChangeAspect="1" noChangeArrowheads="1"/>
          </p:cNvPicPr>
          <p:nvPr>
            <p:custDataLst>
              <p:tags r:id="rId3"/>
            </p:custDataLst>
          </p:nvPr>
        </p:nvPicPr>
        <p:blipFill>
          <a:blip r:embed="rId7">
            <a:extLst>
              <a:ext uri="{28A0092B-C50C-407E-A947-70E740481C1C}">
                <a14:useLocalDpi xmlns:a14="http://schemas.microsoft.com/office/drawing/2010/main" val="0"/>
              </a:ext>
            </a:extLst>
          </a:blip>
          <a:srcRect/>
          <a:stretch>
            <a:fillRect/>
          </a:stretch>
        </p:blipFill>
        <p:spPr bwMode="auto">
          <a:xfrm>
            <a:off x="5868144" y="4149080"/>
            <a:ext cx="3227927" cy="49305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41224692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2427" name="Line 1035"/>
          <p:cNvSpPr>
            <a:spLocks noChangeShapeType="1"/>
          </p:cNvSpPr>
          <p:nvPr/>
        </p:nvSpPr>
        <p:spPr bwMode="auto">
          <a:xfrm>
            <a:off x="5622925" y="3581400"/>
            <a:ext cx="1355725" cy="0"/>
          </a:xfrm>
          <a:prstGeom prst="line">
            <a:avLst/>
          </a:prstGeom>
          <a:noFill/>
          <a:ln w="12700">
            <a:solidFill>
              <a:schemeClr val="tx1"/>
            </a:solidFill>
            <a:prstDash val="dash"/>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72428" name="Line 1036"/>
          <p:cNvSpPr>
            <a:spLocks noChangeShapeType="1"/>
          </p:cNvSpPr>
          <p:nvPr/>
        </p:nvSpPr>
        <p:spPr bwMode="auto">
          <a:xfrm>
            <a:off x="5021263" y="3886200"/>
            <a:ext cx="1130300" cy="0"/>
          </a:xfrm>
          <a:prstGeom prst="line">
            <a:avLst/>
          </a:prstGeom>
          <a:noFill/>
          <a:ln w="12700">
            <a:solidFill>
              <a:schemeClr val="tx1"/>
            </a:solidFill>
            <a:prstDash val="dash"/>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72429" name="Line 1037"/>
          <p:cNvSpPr>
            <a:spLocks noChangeShapeType="1"/>
          </p:cNvSpPr>
          <p:nvPr/>
        </p:nvSpPr>
        <p:spPr bwMode="auto">
          <a:xfrm>
            <a:off x="7053263" y="4724400"/>
            <a:ext cx="0" cy="760413"/>
          </a:xfrm>
          <a:prstGeom prst="line">
            <a:avLst/>
          </a:prstGeom>
          <a:noFill/>
          <a:ln w="12700">
            <a:solidFill>
              <a:schemeClr val="tx1"/>
            </a:solidFill>
            <a:prstDash val="dash"/>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72430" name="Line 1038"/>
          <p:cNvSpPr>
            <a:spLocks noChangeShapeType="1"/>
          </p:cNvSpPr>
          <p:nvPr/>
        </p:nvSpPr>
        <p:spPr bwMode="auto">
          <a:xfrm>
            <a:off x="7375525" y="3957638"/>
            <a:ext cx="0" cy="1951037"/>
          </a:xfrm>
          <a:prstGeom prst="line">
            <a:avLst/>
          </a:prstGeom>
          <a:noFill/>
          <a:ln w="12700">
            <a:solidFill>
              <a:schemeClr val="tx1"/>
            </a:solidFill>
            <a:prstDash val="dash"/>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72433" name="Arc 1041"/>
          <p:cNvSpPr>
            <a:spLocks/>
          </p:cNvSpPr>
          <p:nvPr/>
        </p:nvSpPr>
        <p:spPr bwMode="auto">
          <a:xfrm rot="1039854">
            <a:off x="6148388" y="4441825"/>
            <a:ext cx="488950" cy="641350"/>
          </a:xfrm>
          <a:custGeom>
            <a:avLst/>
            <a:gdLst>
              <a:gd name="G0" fmla="+- 0 0 0"/>
              <a:gd name="G1" fmla="+- 20132 0 0"/>
              <a:gd name="G2" fmla="+- 21600 0 0"/>
              <a:gd name="T0" fmla="*/ 7826 w 16582"/>
              <a:gd name="T1" fmla="*/ 0 h 20132"/>
              <a:gd name="T2" fmla="*/ 16582 w 16582"/>
              <a:gd name="T3" fmla="*/ 6290 h 20132"/>
              <a:gd name="T4" fmla="*/ 0 w 16582"/>
              <a:gd name="T5" fmla="*/ 20132 h 20132"/>
            </a:gdLst>
            <a:ahLst/>
            <a:cxnLst>
              <a:cxn ang="0">
                <a:pos x="T0" y="T1"/>
              </a:cxn>
              <a:cxn ang="0">
                <a:pos x="T2" y="T3"/>
              </a:cxn>
              <a:cxn ang="0">
                <a:pos x="T4" y="T5"/>
              </a:cxn>
            </a:cxnLst>
            <a:rect l="0" t="0" r="r" b="b"/>
            <a:pathLst>
              <a:path w="16582" h="20132" fill="none" extrusionOk="0">
                <a:moveTo>
                  <a:pt x="7826" y="-1"/>
                </a:moveTo>
                <a:cubicBezTo>
                  <a:pt x="11229" y="1322"/>
                  <a:pt x="14241" y="3486"/>
                  <a:pt x="16581" y="6290"/>
                </a:cubicBezTo>
              </a:path>
              <a:path w="16582" h="20132" stroke="0" extrusionOk="0">
                <a:moveTo>
                  <a:pt x="7826" y="-1"/>
                </a:moveTo>
                <a:cubicBezTo>
                  <a:pt x="11229" y="1322"/>
                  <a:pt x="14241" y="3486"/>
                  <a:pt x="16581" y="6290"/>
                </a:cubicBezTo>
                <a:lnTo>
                  <a:pt x="0" y="20132"/>
                </a:lnTo>
                <a:close/>
              </a:path>
            </a:pathLst>
          </a:custGeom>
          <a:noFill/>
          <a:ln w="12700">
            <a:solidFill>
              <a:schemeClr val="tx1"/>
            </a:solidFill>
            <a:prstDash val="dash"/>
            <a:round/>
            <a:headEnd type="arrow" w="med" len="med"/>
            <a:tailEnd type="arrow"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72434" name="Oval 1042"/>
          <p:cNvSpPr>
            <a:spLocks noChangeArrowheads="1"/>
          </p:cNvSpPr>
          <p:nvPr/>
        </p:nvSpPr>
        <p:spPr bwMode="auto">
          <a:xfrm>
            <a:off x="5773738" y="4038600"/>
            <a:ext cx="150812" cy="152400"/>
          </a:xfrm>
          <a:prstGeom prst="ellipse">
            <a:avLst/>
          </a:prstGeom>
          <a:solidFill>
            <a:srgbClr val="FF0000"/>
          </a:solidFill>
          <a:ln w="9525">
            <a:solidFill>
              <a:srgbClr val="FF0000"/>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72435" name="Oval 1043"/>
          <p:cNvSpPr>
            <a:spLocks noChangeArrowheads="1"/>
          </p:cNvSpPr>
          <p:nvPr/>
        </p:nvSpPr>
        <p:spPr bwMode="auto">
          <a:xfrm>
            <a:off x="5021263" y="4800600"/>
            <a:ext cx="149225" cy="152400"/>
          </a:xfrm>
          <a:prstGeom prst="ellipse">
            <a:avLst/>
          </a:prstGeom>
          <a:solidFill>
            <a:srgbClr val="FF0000"/>
          </a:solidFill>
          <a:ln w="9525">
            <a:solidFill>
              <a:srgbClr val="FF0000"/>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72436" name="Oval 1044"/>
          <p:cNvSpPr>
            <a:spLocks noChangeArrowheads="1"/>
          </p:cNvSpPr>
          <p:nvPr/>
        </p:nvSpPr>
        <p:spPr bwMode="auto">
          <a:xfrm>
            <a:off x="4719638" y="5715000"/>
            <a:ext cx="150812" cy="152400"/>
          </a:xfrm>
          <a:prstGeom prst="ellipse">
            <a:avLst/>
          </a:prstGeom>
          <a:solidFill>
            <a:srgbClr val="FF0000"/>
          </a:solidFill>
          <a:ln w="9525">
            <a:solidFill>
              <a:srgbClr val="FF0000"/>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72437" name="Oval 1045"/>
          <p:cNvSpPr>
            <a:spLocks noChangeArrowheads="1"/>
          </p:cNvSpPr>
          <p:nvPr/>
        </p:nvSpPr>
        <p:spPr bwMode="auto">
          <a:xfrm>
            <a:off x="5472113" y="5867400"/>
            <a:ext cx="150812" cy="152400"/>
          </a:xfrm>
          <a:prstGeom prst="ellipse">
            <a:avLst/>
          </a:prstGeom>
          <a:solidFill>
            <a:srgbClr val="FF0000"/>
          </a:solidFill>
          <a:ln w="9525">
            <a:solidFill>
              <a:srgbClr val="FF0000"/>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72438" name="Oval 1046"/>
          <p:cNvSpPr>
            <a:spLocks noChangeArrowheads="1"/>
          </p:cNvSpPr>
          <p:nvPr/>
        </p:nvSpPr>
        <p:spPr bwMode="auto">
          <a:xfrm>
            <a:off x="6226175" y="5411788"/>
            <a:ext cx="150813" cy="149225"/>
          </a:xfrm>
          <a:prstGeom prst="ellipse">
            <a:avLst/>
          </a:prstGeom>
          <a:solidFill>
            <a:srgbClr val="FF0000"/>
          </a:solidFill>
          <a:ln w="9525">
            <a:solidFill>
              <a:srgbClr val="FF0000"/>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72439" name="Oval 1047"/>
          <p:cNvSpPr>
            <a:spLocks noChangeArrowheads="1"/>
          </p:cNvSpPr>
          <p:nvPr/>
        </p:nvSpPr>
        <p:spPr bwMode="auto">
          <a:xfrm>
            <a:off x="6902450" y="4724400"/>
            <a:ext cx="150813" cy="152400"/>
          </a:xfrm>
          <a:prstGeom prst="ellipse">
            <a:avLst/>
          </a:prstGeom>
          <a:solidFill>
            <a:srgbClr val="FF0000"/>
          </a:solidFill>
          <a:ln w="9525">
            <a:solidFill>
              <a:srgbClr val="FF0000"/>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72440" name="Oval 1048"/>
          <p:cNvSpPr>
            <a:spLocks noChangeArrowheads="1"/>
          </p:cNvSpPr>
          <p:nvPr/>
        </p:nvSpPr>
        <p:spPr bwMode="auto">
          <a:xfrm>
            <a:off x="6877050" y="4191000"/>
            <a:ext cx="150813" cy="152400"/>
          </a:xfrm>
          <a:prstGeom prst="ellipse">
            <a:avLst/>
          </a:prstGeom>
          <a:solidFill>
            <a:srgbClr val="FF0000"/>
          </a:solidFill>
          <a:ln w="9525">
            <a:solidFill>
              <a:srgbClr val="FF0000"/>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72441" name="Oval 1049"/>
          <p:cNvSpPr>
            <a:spLocks noChangeArrowheads="1"/>
          </p:cNvSpPr>
          <p:nvPr/>
        </p:nvSpPr>
        <p:spPr bwMode="auto">
          <a:xfrm>
            <a:off x="6602413" y="3581400"/>
            <a:ext cx="149225" cy="152400"/>
          </a:xfrm>
          <a:prstGeom prst="ellipse">
            <a:avLst/>
          </a:prstGeom>
          <a:solidFill>
            <a:srgbClr val="FF0000"/>
          </a:solidFill>
          <a:ln w="9525">
            <a:solidFill>
              <a:srgbClr val="FF0000"/>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72442" name="AutoShape 1050"/>
          <p:cNvSpPr>
            <a:spLocks/>
          </p:cNvSpPr>
          <p:nvPr/>
        </p:nvSpPr>
        <p:spPr bwMode="auto">
          <a:xfrm rot="5400000">
            <a:off x="6699250" y="5395913"/>
            <a:ext cx="128588" cy="1223962"/>
          </a:xfrm>
          <a:prstGeom prst="rightBrace">
            <a:avLst>
              <a:gd name="adj1" fmla="val 79321"/>
              <a:gd name="adj2" fmla="val 50000"/>
            </a:avLst>
          </a:prstGeom>
          <a:noFill/>
          <a:ln w="25400">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572444" name="AutoShape 1052"/>
          <p:cNvSpPr>
            <a:spLocks/>
          </p:cNvSpPr>
          <p:nvPr/>
        </p:nvSpPr>
        <p:spPr bwMode="auto">
          <a:xfrm>
            <a:off x="4794250" y="3886200"/>
            <a:ext cx="227013" cy="838200"/>
          </a:xfrm>
          <a:prstGeom prst="leftBrace">
            <a:avLst>
              <a:gd name="adj1" fmla="val 30769"/>
              <a:gd name="adj2" fmla="val 50000"/>
            </a:avLst>
          </a:prstGeom>
          <a:noFill/>
          <a:ln w="25400">
            <a:solidFill>
              <a:schemeClr val="tx1"/>
            </a:solidFill>
            <a:round/>
            <a:headEnd/>
            <a:tailEnd/>
          </a:ln>
          <a:effectLst/>
          <a:extLst>
            <a:ext uri="{909E8E84-426E-40dd-AFC4-6F175D3DCCD1}">
              <a14:hiddenFill xmlns="" xmlns:a14="http://schemas.microsoft.com/office/drawing/2010/main">
                <a:solidFill>
                  <a:schemeClr val="tx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pic>
        <p:nvPicPr>
          <p:cNvPr id="572451" name="Picture 1059" descr="txp_fig.bmp"/>
          <p:cNvPicPr>
            <a:picLocks noChangeAspect="1" noChangeArrowheads="1"/>
          </p:cNvPicPr>
          <p:nvPr>
            <p:custDataLst>
              <p:tags r:id="rId1"/>
            </p:custDataLst>
          </p:nvPr>
        </p:nvPicPr>
        <p:blipFill>
          <a:blip r:embed="rId13">
            <a:extLst>
              <a:ext uri="{28A0092B-C50C-407E-A947-70E740481C1C}">
                <a14:useLocalDpi xmlns:a14="http://schemas.microsoft.com/office/drawing/2010/main" val="0"/>
              </a:ext>
            </a:extLst>
          </a:blip>
          <a:srcRect/>
          <a:stretch>
            <a:fillRect/>
          </a:stretch>
        </p:blipFill>
        <p:spPr bwMode="auto">
          <a:xfrm>
            <a:off x="4945063" y="4025900"/>
            <a:ext cx="452437" cy="2794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pic>
        <p:nvPicPr>
          <p:cNvPr id="572454" name="Picture 1062" descr="txp_fig.bmp"/>
          <p:cNvPicPr>
            <a:picLocks noChangeAspect="1" noChangeArrowheads="1"/>
          </p:cNvPicPr>
          <p:nvPr>
            <p:custDataLst>
              <p:tags r:id="rId2"/>
            </p:custDataLst>
          </p:nvPr>
        </p:nvPicPr>
        <p:blipFill>
          <a:blip r:embed="rId14">
            <a:extLst>
              <a:ext uri="{28A0092B-C50C-407E-A947-70E740481C1C}">
                <a14:useLocalDpi xmlns:a14="http://schemas.microsoft.com/office/drawing/2010/main" val="0"/>
              </a:ext>
            </a:extLst>
          </a:blip>
          <a:srcRect/>
          <a:stretch>
            <a:fillRect/>
          </a:stretch>
        </p:blipFill>
        <p:spPr bwMode="auto">
          <a:xfrm>
            <a:off x="6376988" y="5694363"/>
            <a:ext cx="525462" cy="2889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pic>
        <p:nvPicPr>
          <p:cNvPr id="572456" name="Picture 1064" descr="txp_fig.bmp"/>
          <p:cNvPicPr>
            <a:picLocks noChangeAspect="1" noChangeArrowheads="1"/>
          </p:cNvPicPr>
          <p:nvPr>
            <p:custDataLst>
              <p:tags r:id="rId3"/>
            </p:custDataLst>
          </p:nvPr>
        </p:nvPicPr>
        <p:blipFill>
          <a:blip r:embed="rId15">
            <a:extLst>
              <a:ext uri="{28A0092B-C50C-407E-A947-70E740481C1C}">
                <a14:useLocalDpi xmlns:a14="http://schemas.microsoft.com/office/drawing/2010/main" val="0"/>
              </a:ext>
            </a:extLst>
          </a:blip>
          <a:srcRect/>
          <a:stretch>
            <a:fillRect/>
          </a:stretch>
        </p:blipFill>
        <p:spPr bwMode="auto">
          <a:xfrm>
            <a:off x="6678613" y="4419600"/>
            <a:ext cx="130175" cy="2190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
        <p:nvSpPr>
          <p:cNvPr id="572461" name="Oval 1069"/>
          <p:cNvSpPr>
            <a:spLocks noChangeArrowheads="1"/>
          </p:cNvSpPr>
          <p:nvPr/>
        </p:nvSpPr>
        <p:spPr bwMode="auto">
          <a:xfrm>
            <a:off x="5926138" y="4114800"/>
            <a:ext cx="150812" cy="152400"/>
          </a:xfrm>
          <a:prstGeom prst="ellipse">
            <a:avLst/>
          </a:prstGeom>
          <a:solidFill>
            <a:srgbClr val="FF0000"/>
          </a:solidFill>
          <a:ln w="9525">
            <a:solidFill>
              <a:srgbClr val="FF0000"/>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72462" name="Oval 1070"/>
          <p:cNvSpPr>
            <a:spLocks noChangeArrowheads="1"/>
          </p:cNvSpPr>
          <p:nvPr/>
        </p:nvSpPr>
        <p:spPr bwMode="auto">
          <a:xfrm>
            <a:off x="5276850" y="5105400"/>
            <a:ext cx="150813" cy="152400"/>
          </a:xfrm>
          <a:prstGeom prst="ellipse">
            <a:avLst/>
          </a:prstGeom>
          <a:solidFill>
            <a:srgbClr val="FF0000"/>
          </a:solidFill>
          <a:ln w="9525">
            <a:solidFill>
              <a:srgbClr val="FF0000"/>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72463" name="Oval 1071"/>
          <p:cNvSpPr>
            <a:spLocks noChangeArrowheads="1"/>
          </p:cNvSpPr>
          <p:nvPr/>
        </p:nvSpPr>
        <p:spPr bwMode="auto">
          <a:xfrm>
            <a:off x="6343650" y="4038600"/>
            <a:ext cx="150813" cy="152400"/>
          </a:xfrm>
          <a:prstGeom prst="ellipse">
            <a:avLst/>
          </a:prstGeom>
          <a:solidFill>
            <a:srgbClr val="FF0000"/>
          </a:solidFill>
          <a:ln w="9525">
            <a:solidFill>
              <a:srgbClr val="FF0000"/>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72464" name="Oval 1072"/>
          <p:cNvSpPr>
            <a:spLocks noChangeArrowheads="1"/>
          </p:cNvSpPr>
          <p:nvPr/>
        </p:nvSpPr>
        <p:spPr bwMode="auto">
          <a:xfrm>
            <a:off x="5886450" y="5486400"/>
            <a:ext cx="150813" cy="152400"/>
          </a:xfrm>
          <a:prstGeom prst="ellipse">
            <a:avLst/>
          </a:prstGeom>
          <a:solidFill>
            <a:srgbClr val="FF0000"/>
          </a:solidFill>
          <a:ln w="9525">
            <a:solidFill>
              <a:srgbClr val="FF0000"/>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72465" name="Oval 1073"/>
          <p:cNvSpPr>
            <a:spLocks noChangeArrowheads="1"/>
          </p:cNvSpPr>
          <p:nvPr/>
        </p:nvSpPr>
        <p:spPr bwMode="auto">
          <a:xfrm>
            <a:off x="6535738" y="4800600"/>
            <a:ext cx="150812" cy="152400"/>
          </a:xfrm>
          <a:prstGeom prst="ellipse">
            <a:avLst/>
          </a:prstGeom>
          <a:solidFill>
            <a:srgbClr val="FF0000"/>
          </a:solidFill>
          <a:ln w="9525">
            <a:solidFill>
              <a:srgbClr val="FF0000"/>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72466" name="Oval 1074"/>
          <p:cNvSpPr>
            <a:spLocks noChangeArrowheads="1"/>
          </p:cNvSpPr>
          <p:nvPr/>
        </p:nvSpPr>
        <p:spPr bwMode="auto">
          <a:xfrm>
            <a:off x="6688138" y="4953000"/>
            <a:ext cx="150812" cy="152400"/>
          </a:xfrm>
          <a:prstGeom prst="ellipse">
            <a:avLst/>
          </a:prstGeom>
          <a:solidFill>
            <a:srgbClr val="FF0000"/>
          </a:solidFill>
          <a:ln w="9525">
            <a:solidFill>
              <a:srgbClr val="FF0000"/>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72467" name="Oval 1075"/>
          <p:cNvSpPr>
            <a:spLocks noChangeArrowheads="1"/>
          </p:cNvSpPr>
          <p:nvPr/>
        </p:nvSpPr>
        <p:spPr bwMode="auto">
          <a:xfrm>
            <a:off x="5505450" y="4800600"/>
            <a:ext cx="150813" cy="152400"/>
          </a:xfrm>
          <a:prstGeom prst="ellipse">
            <a:avLst/>
          </a:prstGeom>
          <a:solidFill>
            <a:srgbClr val="FF0000"/>
          </a:solidFill>
          <a:ln w="9525">
            <a:solidFill>
              <a:srgbClr val="FF0000"/>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72468" name="Oval 1076"/>
          <p:cNvSpPr>
            <a:spLocks noChangeArrowheads="1"/>
          </p:cNvSpPr>
          <p:nvPr/>
        </p:nvSpPr>
        <p:spPr bwMode="auto">
          <a:xfrm>
            <a:off x="5581650" y="5638800"/>
            <a:ext cx="150813" cy="152400"/>
          </a:xfrm>
          <a:prstGeom prst="ellipse">
            <a:avLst/>
          </a:prstGeom>
          <a:solidFill>
            <a:srgbClr val="FF0000"/>
          </a:solidFill>
          <a:ln w="9525">
            <a:solidFill>
              <a:srgbClr val="FF0000"/>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72469" name="Oval 1077"/>
          <p:cNvSpPr>
            <a:spLocks noChangeArrowheads="1"/>
          </p:cNvSpPr>
          <p:nvPr/>
        </p:nvSpPr>
        <p:spPr bwMode="auto">
          <a:xfrm>
            <a:off x="6038850" y="5105400"/>
            <a:ext cx="150813" cy="152400"/>
          </a:xfrm>
          <a:prstGeom prst="ellipse">
            <a:avLst/>
          </a:prstGeom>
          <a:solidFill>
            <a:srgbClr val="FF0000"/>
          </a:solidFill>
          <a:ln w="9525">
            <a:solidFill>
              <a:srgbClr val="FF0000"/>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72470" name="Oval 1078"/>
          <p:cNvSpPr>
            <a:spLocks noChangeArrowheads="1"/>
          </p:cNvSpPr>
          <p:nvPr/>
        </p:nvSpPr>
        <p:spPr bwMode="auto">
          <a:xfrm>
            <a:off x="5657850" y="5029200"/>
            <a:ext cx="150813" cy="152400"/>
          </a:xfrm>
          <a:prstGeom prst="ellipse">
            <a:avLst/>
          </a:prstGeom>
          <a:solidFill>
            <a:srgbClr val="FF0000"/>
          </a:solidFill>
          <a:ln w="9525">
            <a:solidFill>
              <a:srgbClr val="FF0000"/>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72471" name="Oval 1079"/>
          <p:cNvSpPr>
            <a:spLocks noChangeArrowheads="1"/>
          </p:cNvSpPr>
          <p:nvPr/>
        </p:nvSpPr>
        <p:spPr bwMode="auto">
          <a:xfrm>
            <a:off x="5810250" y="5181600"/>
            <a:ext cx="150813" cy="152400"/>
          </a:xfrm>
          <a:prstGeom prst="ellipse">
            <a:avLst/>
          </a:prstGeom>
          <a:solidFill>
            <a:srgbClr val="FF0000"/>
          </a:solidFill>
          <a:ln w="9525">
            <a:solidFill>
              <a:srgbClr val="FF0000"/>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72472" name="Oval 1080"/>
          <p:cNvSpPr>
            <a:spLocks noChangeArrowheads="1"/>
          </p:cNvSpPr>
          <p:nvPr/>
        </p:nvSpPr>
        <p:spPr bwMode="auto">
          <a:xfrm>
            <a:off x="6191250" y="4953000"/>
            <a:ext cx="150813" cy="152400"/>
          </a:xfrm>
          <a:prstGeom prst="ellipse">
            <a:avLst/>
          </a:prstGeom>
          <a:solidFill>
            <a:srgbClr val="FF0000"/>
          </a:solidFill>
          <a:ln w="9525">
            <a:solidFill>
              <a:srgbClr val="FF0000"/>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72473" name="Oval 1081"/>
          <p:cNvSpPr>
            <a:spLocks noChangeArrowheads="1"/>
          </p:cNvSpPr>
          <p:nvPr/>
        </p:nvSpPr>
        <p:spPr bwMode="auto">
          <a:xfrm>
            <a:off x="5886450" y="4876800"/>
            <a:ext cx="150813" cy="152400"/>
          </a:xfrm>
          <a:prstGeom prst="ellipse">
            <a:avLst/>
          </a:prstGeom>
          <a:solidFill>
            <a:srgbClr val="FF0000"/>
          </a:solidFill>
          <a:ln w="9525">
            <a:solidFill>
              <a:srgbClr val="FF0000"/>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72474" name="Oval 1082"/>
          <p:cNvSpPr>
            <a:spLocks noChangeArrowheads="1"/>
          </p:cNvSpPr>
          <p:nvPr/>
        </p:nvSpPr>
        <p:spPr bwMode="auto">
          <a:xfrm>
            <a:off x="5964238" y="4724400"/>
            <a:ext cx="150812" cy="152400"/>
          </a:xfrm>
          <a:prstGeom prst="ellipse">
            <a:avLst/>
          </a:prstGeom>
          <a:solidFill>
            <a:srgbClr val="FF0000"/>
          </a:solidFill>
          <a:ln w="9525">
            <a:solidFill>
              <a:srgbClr val="FF0000"/>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72475" name="Oval 1083"/>
          <p:cNvSpPr>
            <a:spLocks noChangeArrowheads="1"/>
          </p:cNvSpPr>
          <p:nvPr/>
        </p:nvSpPr>
        <p:spPr bwMode="auto">
          <a:xfrm>
            <a:off x="6192838" y="4419600"/>
            <a:ext cx="150812" cy="152400"/>
          </a:xfrm>
          <a:prstGeom prst="ellipse">
            <a:avLst/>
          </a:prstGeom>
          <a:solidFill>
            <a:srgbClr val="FF0000"/>
          </a:solidFill>
          <a:ln w="9525">
            <a:solidFill>
              <a:srgbClr val="FF0000"/>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72476" name="Oval 1084"/>
          <p:cNvSpPr>
            <a:spLocks noChangeArrowheads="1"/>
          </p:cNvSpPr>
          <p:nvPr/>
        </p:nvSpPr>
        <p:spPr bwMode="auto">
          <a:xfrm>
            <a:off x="6497638" y="4267200"/>
            <a:ext cx="150812" cy="152400"/>
          </a:xfrm>
          <a:prstGeom prst="ellipse">
            <a:avLst/>
          </a:prstGeom>
          <a:solidFill>
            <a:srgbClr val="FF0000"/>
          </a:solidFill>
          <a:ln w="9525">
            <a:solidFill>
              <a:srgbClr val="FF0000"/>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72477" name="Oval 1085"/>
          <p:cNvSpPr>
            <a:spLocks noChangeArrowheads="1"/>
          </p:cNvSpPr>
          <p:nvPr/>
        </p:nvSpPr>
        <p:spPr bwMode="auto">
          <a:xfrm>
            <a:off x="6726238" y="4724400"/>
            <a:ext cx="150812" cy="152400"/>
          </a:xfrm>
          <a:prstGeom prst="ellipse">
            <a:avLst/>
          </a:prstGeom>
          <a:solidFill>
            <a:srgbClr val="FF0000"/>
          </a:solidFill>
          <a:ln w="9525">
            <a:solidFill>
              <a:srgbClr val="FF0000"/>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72478" name="Oval 1086"/>
          <p:cNvSpPr>
            <a:spLocks noChangeArrowheads="1"/>
          </p:cNvSpPr>
          <p:nvPr/>
        </p:nvSpPr>
        <p:spPr bwMode="auto">
          <a:xfrm>
            <a:off x="6345238" y="4648200"/>
            <a:ext cx="150812" cy="152400"/>
          </a:xfrm>
          <a:prstGeom prst="ellipse">
            <a:avLst/>
          </a:prstGeom>
          <a:solidFill>
            <a:srgbClr val="FF0000"/>
          </a:solidFill>
          <a:ln w="9525">
            <a:solidFill>
              <a:srgbClr val="FF0000"/>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72479" name="Oval 1087"/>
          <p:cNvSpPr>
            <a:spLocks noChangeArrowheads="1"/>
          </p:cNvSpPr>
          <p:nvPr/>
        </p:nvSpPr>
        <p:spPr bwMode="auto">
          <a:xfrm>
            <a:off x="6421438" y="5029200"/>
            <a:ext cx="150812" cy="152400"/>
          </a:xfrm>
          <a:prstGeom prst="ellipse">
            <a:avLst/>
          </a:prstGeom>
          <a:solidFill>
            <a:srgbClr val="FF0000"/>
          </a:solidFill>
          <a:ln w="9525">
            <a:solidFill>
              <a:srgbClr val="FF0000"/>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72480" name="Oval 1088"/>
          <p:cNvSpPr>
            <a:spLocks noChangeArrowheads="1"/>
          </p:cNvSpPr>
          <p:nvPr/>
        </p:nvSpPr>
        <p:spPr bwMode="auto">
          <a:xfrm>
            <a:off x="5048250" y="5334000"/>
            <a:ext cx="150813" cy="152400"/>
          </a:xfrm>
          <a:prstGeom prst="ellipse">
            <a:avLst/>
          </a:prstGeom>
          <a:solidFill>
            <a:srgbClr val="FF0000"/>
          </a:solidFill>
          <a:ln w="9525">
            <a:solidFill>
              <a:srgbClr val="FF0000"/>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72481" name="Oval 1089"/>
          <p:cNvSpPr>
            <a:spLocks noChangeArrowheads="1"/>
          </p:cNvSpPr>
          <p:nvPr/>
        </p:nvSpPr>
        <p:spPr bwMode="auto">
          <a:xfrm>
            <a:off x="4895850" y="5410200"/>
            <a:ext cx="150813" cy="152400"/>
          </a:xfrm>
          <a:prstGeom prst="ellipse">
            <a:avLst/>
          </a:prstGeom>
          <a:solidFill>
            <a:srgbClr val="FF0000"/>
          </a:solidFill>
          <a:ln w="9525">
            <a:solidFill>
              <a:srgbClr val="FF0000"/>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72482" name="Oval 1090"/>
          <p:cNvSpPr>
            <a:spLocks noChangeArrowheads="1"/>
          </p:cNvSpPr>
          <p:nvPr/>
        </p:nvSpPr>
        <p:spPr bwMode="auto">
          <a:xfrm>
            <a:off x="5048250" y="5105400"/>
            <a:ext cx="150813" cy="152400"/>
          </a:xfrm>
          <a:prstGeom prst="ellipse">
            <a:avLst/>
          </a:prstGeom>
          <a:solidFill>
            <a:srgbClr val="FF0000"/>
          </a:solidFill>
          <a:ln w="9525">
            <a:solidFill>
              <a:srgbClr val="FF0000"/>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72483" name="Oval 1091"/>
          <p:cNvSpPr>
            <a:spLocks noChangeArrowheads="1"/>
          </p:cNvSpPr>
          <p:nvPr/>
        </p:nvSpPr>
        <p:spPr bwMode="auto">
          <a:xfrm>
            <a:off x="5124450" y="5791200"/>
            <a:ext cx="150813" cy="152400"/>
          </a:xfrm>
          <a:prstGeom prst="ellipse">
            <a:avLst/>
          </a:prstGeom>
          <a:solidFill>
            <a:srgbClr val="FF0000"/>
          </a:solidFill>
          <a:ln w="9525">
            <a:solidFill>
              <a:srgbClr val="FF0000"/>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72484" name="Oval 1092"/>
          <p:cNvSpPr>
            <a:spLocks noChangeArrowheads="1"/>
          </p:cNvSpPr>
          <p:nvPr/>
        </p:nvSpPr>
        <p:spPr bwMode="auto">
          <a:xfrm>
            <a:off x="5657850" y="5410200"/>
            <a:ext cx="150813" cy="152400"/>
          </a:xfrm>
          <a:prstGeom prst="ellipse">
            <a:avLst/>
          </a:prstGeom>
          <a:solidFill>
            <a:srgbClr val="FF0000"/>
          </a:solidFill>
          <a:ln w="9525">
            <a:solidFill>
              <a:srgbClr val="FF0000"/>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72485" name="Oval 1093"/>
          <p:cNvSpPr>
            <a:spLocks noChangeArrowheads="1"/>
          </p:cNvSpPr>
          <p:nvPr/>
        </p:nvSpPr>
        <p:spPr bwMode="auto">
          <a:xfrm>
            <a:off x="5276850" y="5334000"/>
            <a:ext cx="150813" cy="152400"/>
          </a:xfrm>
          <a:prstGeom prst="ellipse">
            <a:avLst/>
          </a:prstGeom>
          <a:solidFill>
            <a:srgbClr val="FF0000"/>
          </a:solidFill>
          <a:ln w="9525">
            <a:solidFill>
              <a:srgbClr val="FF0000"/>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72486" name="Oval 1094"/>
          <p:cNvSpPr>
            <a:spLocks noChangeArrowheads="1"/>
          </p:cNvSpPr>
          <p:nvPr/>
        </p:nvSpPr>
        <p:spPr bwMode="auto">
          <a:xfrm>
            <a:off x="5353050" y="5715000"/>
            <a:ext cx="150813" cy="152400"/>
          </a:xfrm>
          <a:prstGeom prst="ellipse">
            <a:avLst/>
          </a:prstGeom>
          <a:solidFill>
            <a:srgbClr val="FF0000"/>
          </a:solidFill>
          <a:ln w="9525">
            <a:solidFill>
              <a:srgbClr val="FF0000"/>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72487" name="Oval 1095"/>
          <p:cNvSpPr>
            <a:spLocks noChangeArrowheads="1"/>
          </p:cNvSpPr>
          <p:nvPr/>
        </p:nvSpPr>
        <p:spPr bwMode="auto">
          <a:xfrm>
            <a:off x="5505450" y="5181600"/>
            <a:ext cx="150813" cy="152400"/>
          </a:xfrm>
          <a:prstGeom prst="ellipse">
            <a:avLst/>
          </a:prstGeom>
          <a:solidFill>
            <a:srgbClr val="FF0000"/>
          </a:solidFill>
          <a:ln w="9525">
            <a:solidFill>
              <a:srgbClr val="FF0000"/>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72488" name="Oval 1096"/>
          <p:cNvSpPr>
            <a:spLocks noChangeArrowheads="1"/>
          </p:cNvSpPr>
          <p:nvPr/>
        </p:nvSpPr>
        <p:spPr bwMode="auto">
          <a:xfrm>
            <a:off x="6191250" y="4191000"/>
            <a:ext cx="150813" cy="152400"/>
          </a:xfrm>
          <a:prstGeom prst="ellipse">
            <a:avLst/>
          </a:prstGeom>
          <a:solidFill>
            <a:srgbClr val="FF0000"/>
          </a:solidFill>
          <a:ln w="9525">
            <a:solidFill>
              <a:srgbClr val="FF0000"/>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72489" name="Oval 1097"/>
          <p:cNvSpPr>
            <a:spLocks noChangeArrowheads="1"/>
          </p:cNvSpPr>
          <p:nvPr/>
        </p:nvSpPr>
        <p:spPr bwMode="auto">
          <a:xfrm>
            <a:off x="6650038" y="3810000"/>
            <a:ext cx="150812" cy="152400"/>
          </a:xfrm>
          <a:prstGeom prst="ellipse">
            <a:avLst/>
          </a:prstGeom>
          <a:solidFill>
            <a:srgbClr val="FF0000"/>
          </a:solidFill>
          <a:ln w="9525">
            <a:solidFill>
              <a:srgbClr val="FF0000"/>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72490" name="Oval 1098"/>
          <p:cNvSpPr>
            <a:spLocks noChangeArrowheads="1"/>
          </p:cNvSpPr>
          <p:nvPr/>
        </p:nvSpPr>
        <p:spPr bwMode="auto">
          <a:xfrm>
            <a:off x="6954838" y="3657600"/>
            <a:ext cx="150812" cy="152400"/>
          </a:xfrm>
          <a:prstGeom prst="ellipse">
            <a:avLst/>
          </a:prstGeom>
          <a:solidFill>
            <a:srgbClr val="FF0000"/>
          </a:solidFill>
          <a:ln w="9525">
            <a:solidFill>
              <a:srgbClr val="FF0000"/>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72491" name="Oval 1099"/>
          <p:cNvSpPr>
            <a:spLocks noChangeArrowheads="1"/>
          </p:cNvSpPr>
          <p:nvPr/>
        </p:nvSpPr>
        <p:spPr bwMode="auto">
          <a:xfrm>
            <a:off x="7183438" y="4114800"/>
            <a:ext cx="150812" cy="152400"/>
          </a:xfrm>
          <a:prstGeom prst="ellipse">
            <a:avLst/>
          </a:prstGeom>
          <a:solidFill>
            <a:srgbClr val="FF0000"/>
          </a:solidFill>
          <a:ln w="9525">
            <a:solidFill>
              <a:srgbClr val="FF0000"/>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72492" name="Oval 1100"/>
          <p:cNvSpPr>
            <a:spLocks noChangeArrowheads="1"/>
          </p:cNvSpPr>
          <p:nvPr/>
        </p:nvSpPr>
        <p:spPr bwMode="auto">
          <a:xfrm>
            <a:off x="6802438" y="4038600"/>
            <a:ext cx="150812" cy="152400"/>
          </a:xfrm>
          <a:prstGeom prst="ellipse">
            <a:avLst/>
          </a:prstGeom>
          <a:solidFill>
            <a:srgbClr val="FF0000"/>
          </a:solidFill>
          <a:ln w="9525">
            <a:solidFill>
              <a:srgbClr val="FF0000"/>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72493" name="Oval 1101"/>
          <p:cNvSpPr>
            <a:spLocks noChangeArrowheads="1"/>
          </p:cNvSpPr>
          <p:nvPr/>
        </p:nvSpPr>
        <p:spPr bwMode="auto">
          <a:xfrm>
            <a:off x="6878638" y="4419600"/>
            <a:ext cx="150812" cy="152400"/>
          </a:xfrm>
          <a:prstGeom prst="ellipse">
            <a:avLst/>
          </a:prstGeom>
          <a:solidFill>
            <a:srgbClr val="FF0000"/>
          </a:solidFill>
          <a:ln w="9525">
            <a:solidFill>
              <a:srgbClr val="FF0000"/>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72494" name="Oval 1102"/>
          <p:cNvSpPr>
            <a:spLocks noChangeArrowheads="1"/>
          </p:cNvSpPr>
          <p:nvPr/>
        </p:nvSpPr>
        <p:spPr bwMode="auto">
          <a:xfrm>
            <a:off x="7031038" y="3886200"/>
            <a:ext cx="150812" cy="152400"/>
          </a:xfrm>
          <a:prstGeom prst="ellipse">
            <a:avLst/>
          </a:prstGeom>
          <a:solidFill>
            <a:srgbClr val="FF0000"/>
          </a:solidFill>
          <a:ln w="9525">
            <a:solidFill>
              <a:srgbClr val="FF0000"/>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72495" name="Oval 1103"/>
          <p:cNvSpPr>
            <a:spLocks noChangeArrowheads="1"/>
          </p:cNvSpPr>
          <p:nvPr/>
        </p:nvSpPr>
        <p:spPr bwMode="auto">
          <a:xfrm>
            <a:off x="5429250" y="4648200"/>
            <a:ext cx="150813" cy="152400"/>
          </a:xfrm>
          <a:prstGeom prst="ellipse">
            <a:avLst/>
          </a:prstGeom>
          <a:solidFill>
            <a:srgbClr val="FF0000"/>
          </a:solidFill>
          <a:ln w="9525">
            <a:solidFill>
              <a:srgbClr val="FF0000"/>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72496" name="Oval 1104"/>
          <p:cNvSpPr>
            <a:spLocks noChangeArrowheads="1"/>
          </p:cNvSpPr>
          <p:nvPr/>
        </p:nvSpPr>
        <p:spPr bwMode="auto">
          <a:xfrm>
            <a:off x="5657850" y="4343400"/>
            <a:ext cx="150813" cy="152400"/>
          </a:xfrm>
          <a:prstGeom prst="ellipse">
            <a:avLst/>
          </a:prstGeom>
          <a:solidFill>
            <a:srgbClr val="FF0000"/>
          </a:solidFill>
          <a:ln w="9525">
            <a:solidFill>
              <a:srgbClr val="FF0000"/>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72497" name="Oval 1105"/>
          <p:cNvSpPr>
            <a:spLocks noChangeArrowheads="1"/>
          </p:cNvSpPr>
          <p:nvPr/>
        </p:nvSpPr>
        <p:spPr bwMode="auto">
          <a:xfrm>
            <a:off x="6419850" y="3810000"/>
            <a:ext cx="150813" cy="152400"/>
          </a:xfrm>
          <a:prstGeom prst="ellipse">
            <a:avLst/>
          </a:prstGeom>
          <a:solidFill>
            <a:srgbClr val="FF0000"/>
          </a:solidFill>
          <a:ln w="9525">
            <a:solidFill>
              <a:srgbClr val="FF0000"/>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72498" name="Oval 1106"/>
          <p:cNvSpPr>
            <a:spLocks noChangeArrowheads="1"/>
          </p:cNvSpPr>
          <p:nvPr/>
        </p:nvSpPr>
        <p:spPr bwMode="auto">
          <a:xfrm>
            <a:off x="5810250" y="4572000"/>
            <a:ext cx="150813" cy="152400"/>
          </a:xfrm>
          <a:prstGeom prst="ellipse">
            <a:avLst/>
          </a:prstGeom>
          <a:solidFill>
            <a:srgbClr val="FF0000"/>
          </a:solidFill>
          <a:ln w="9525">
            <a:solidFill>
              <a:srgbClr val="FF0000"/>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72499" name="Oval 1107"/>
          <p:cNvSpPr>
            <a:spLocks noChangeArrowheads="1"/>
          </p:cNvSpPr>
          <p:nvPr/>
        </p:nvSpPr>
        <p:spPr bwMode="auto">
          <a:xfrm>
            <a:off x="6267450" y="5181600"/>
            <a:ext cx="150813" cy="152400"/>
          </a:xfrm>
          <a:prstGeom prst="ellipse">
            <a:avLst/>
          </a:prstGeom>
          <a:solidFill>
            <a:srgbClr val="FF0000"/>
          </a:solidFill>
          <a:ln w="9525">
            <a:solidFill>
              <a:srgbClr val="FF0000"/>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72500" name="Oval 1108"/>
          <p:cNvSpPr>
            <a:spLocks noChangeArrowheads="1"/>
          </p:cNvSpPr>
          <p:nvPr/>
        </p:nvSpPr>
        <p:spPr bwMode="auto">
          <a:xfrm>
            <a:off x="6038850" y="4419600"/>
            <a:ext cx="150813" cy="152400"/>
          </a:xfrm>
          <a:prstGeom prst="ellipse">
            <a:avLst/>
          </a:prstGeom>
          <a:solidFill>
            <a:srgbClr val="FF0000"/>
          </a:solidFill>
          <a:ln w="9525">
            <a:solidFill>
              <a:srgbClr val="FF0000"/>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72501" name="Oval 1109"/>
          <p:cNvSpPr>
            <a:spLocks noChangeArrowheads="1"/>
          </p:cNvSpPr>
          <p:nvPr/>
        </p:nvSpPr>
        <p:spPr bwMode="auto">
          <a:xfrm>
            <a:off x="5581650" y="4495800"/>
            <a:ext cx="150813" cy="152400"/>
          </a:xfrm>
          <a:prstGeom prst="ellipse">
            <a:avLst/>
          </a:prstGeom>
          <a:solidFill>
            <a:srgbClr val="FF0000"/>
          </a:solidFill>
          <a:ln w="9525">
            <a:solidFill>
              <a:srgbClr val="FF0000"/>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72502" name="Oval 1110"/>
          <p:cNvSpPr>
            <a:spLocks noChangeArrowheads="1"/>
          </p:cNvSpPr>
          <p:nvPr/>
        </p:nvSpPr>
        <p:spPr bwMode="auto">
          <a:xfrm>
            <a:off x="5200650" y="4953000"/>
            <a:ext cx="150813" cy="152400"/>
          </a:xfrm>
          <a:prstGeom prst="ellipse">
            <a:avLst/>
          </a:prstGeom>
          <a:solidFill>
            <a:srgbClr val="FF0000"/>
          </a:solidFill>
          <a:ln w="9525">
            <a:solidFill>
              <a:srgbClr val="FF0000"/>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72503" name="Oval 1111"/>
          <p:cNvSpPr>
            <a:spLocks noChangeArrowheads="1"/>
          </p:cNvSpPr>
          <p:nvPr/>
        </p:nvSpPr>
        <p:spPr bwMode="auto">
          <a:xfrm>
            <a:off x="5505450" y="5410200"/>
            <a:ext cx="150813" cy="152400"/>
          </a:xfrm>
          <a:prstGeom prst="ellipse">
            <a:avLst/>
          </a:prstGeom>
          <a:solidFill>
            <a:srgbClr val="FF0000"/>
          </a:solidFill>
          <a:ln w="9525">
            <a:solidFill>
              <a:srgbClr val="FF0000"/>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72504" name="Oval 1112"/>
          <p:cNvSpPr>
            <a:spLocks noChangeArrowheads="1"/>
          </p:cNvSpPr>
          <p:nvPr/>
        </p:nvSpPr>
        <p:spPr bwMode="auto">
          <a:xfrm>
            <a:off x="5657850" y="4724400"/>
            <a:ext cx="150813" cy="152400"/>
          </a:xfrm>
          <a:prstGeom prst="ellipse">
            <a:avLst/>
          </a:prstGeom>
          <a:solidFill>
            <a:srgbClr val="FF0000"/>
          </a:solidFill>
          <a:ln w="9525">
            <a:solidFill>
              <a:srgbClr val="FF0000"/>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72505" name="Oval 1113"/>
          <p:cNvSpPr>
            <a:spLocks noChangeArrowheads="1"/>
          </p:cNvSpPr>
          <p:nvPr/>
        </p:nvSpPr>
        <p:spPr bwMode="auto">
          <a:xfrm>
            <a:off x="5429250" y="4953000"/>
            <a:ext cx="150813" cy="152400"/>
          </a:xfrm>
          <a:prstGeom prst="ellipse">
            <a:avLst/>
          </a:prstGeom>
          <a:solidFill>
            <a:srgbClr val="FF0000"/>
          </a:solidFill>
          <a:ln w="9525">
            <a:solidFill>
              <a:srgbClr val="FF0000"/>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72506" name="Oval 1114"/>
          <p:cNvSpPr>
            <a:spLocks noChangeArrowheads="1"/>
          </p:cNvSpPr>
          <p:nvPr/>
        </p:nvSpPr>
        <p:spPr bwMode="auto">
          <a:xfrm>
            <a:off x="5962650" y="5334000"/>
            <a:ext cx="150813" cy="152400"/>
          </a:xfrm>
          <a:prstGeom prst="ellipse">
            <a:avLst/>
          </a:prstGeom>
          <a:solidFill>
            <a:srgbClr val="FF0000"/>
          </a:solidFill>
          <a:ln w="9525">
            <a:solidFill>
              <a:srgbClr val="FF0000"/>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72507" name="Oval 1115"/>
          <p:cNvSpPr>
            <a:spLocks noChangeArrowheads="1"/>
          </p:cNvSpPr>
          <p:nvPr/>
        </p:nvSpPr>
        <p:spPr bwMode="auto">
          <a:xfrm>
            <a:off x="6115050" y="3962400"/>
            <a:ext cx="150813" cy="152400"/>
          </a:xfrm>
          <a:prstGeom prst="ellipse">
            <a:avLst/>
          </a:prstGeom>
          <a:solidFill>
            <a:srgbClr val="FF0000"/>
          </a:solidFill>
          <a:ln w="9525">
            <a:solidFill>
              <a:srgbClr val="FF0000"/>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72418" name="Rectangle 1026"/>
          <p:cNvSpPr>
            <a:spLocks noGrp="1" noChangeArrowheads="1"/>
          </p:cNvSpPr>
          <p:nvPr>
            <p:ph type="title"/>
          </p:nvPr>
        </p:nvSpPr>
        <p:spPr>
          <a:xfrm>
            <a:off x="772616" y="76200"/>
            <a:ext cx="7543800" cy="457200"/>
          </a:xfrm>
        </p:spPr>
        <p:txBody>
          <a:bodyPr/>
          <a:lstStyle/>
          <a:p>
            <a:r>
              <a:rPr lang="en-US" sz="4000" dirty="0"/>
              <a:t>Beam betatron functions</a:t>
            </a:r>
          </a:p>
        </p:txBody>
      </p:sp>
      <p:sp>
        <p:nvSpPr>
          <p:cNvPr id="572419" name="Rectangle 1027"/>
          <p:cNvSpPr>
            <a:spLocks noGrp="1" noChangeArrowheads="1"/>
          </p:cNvSpPr>
          <p:nvPr>
            <p:ph type="body" idx="1"/>
          </p:nvPr>
        </p:nvSpPr>
        <p:spPr>
          <a:xfrm>
            <a:off x="285750" y="762000"/>
            <a:ext cx="8724900" cy="4495800"/>
          </a:xfrm>
        </p:spPr>
        <p:txBody>
          <a:bodyPr/>
          <a:lstStyle/>
          <a:p>
            <a:r>
              <a:rPr lang="en-US" sz="2400" dirty="0"/>
              <a:t>The best ellipse fitting the beam distribution is</a:t>
            </a:r>
          </a:p>
          <a:p>
            <a:endParaRPr lang="en-US" sz="2400" dirty="0"/>
          </a:p>
          <a:p>
            <a:r>
              <a:rPr lang="en-US" sz="2400" dirty="0"/>
              <a:t>The beam betatron functions can be defined through the </a:t>
            </a:r>
            <a:r>
              <a:rPr lang="en-US" sz="2400" dirty="0" err="1"/>
              <a:t>rms</a:t>
            </a:r>
            <a:r>
              <a:rPr lang="en-US" sz="2400" dirty="0"/>
              <a:t> emittance</a:t>
            </a:r>
          </a:p>
        </p:txBody>
      </p:sp>
      <p:sp>
        <p:nvSpPr>
          <p:cNvPr id="572420" name="Rectangle 1028"/>
          <p:cNvSpPr>
            <a:spLocks noChangeArrowheads="1"/>
          </p:cNvSpPr>
          <p:nvPr/>
        </p:nvSpPr>
        <p:spPr bwMode="auto">
          <a:xfrm>
            <a:off x="419100" y="2379663"/>
            <a:ext cx="5859463" cy="5921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0488" tIns="44450" rIns="90488" bIns="44450"/>
          <a:lstStyle/>
          <a:p>
            <a:pPr marL="342900" indent="-342900" algn="l">
              <a:buFont typeface="Wingdings" charset="0"/>
              <a:buNone/>
            </a:pPr>
            <a:r>
              <a:rPr lang="en-US" sz="2000"/>
              <a:t>	</a:t>
            </a:r>
          </a:p>
        </p:txBody>
      </p:sp>
      <p:sp>
        <p:nvSpPr>
          <p:cNvPr id="572424" name="Oval 1032"/>
          <p:cNvSpPr>
            <a:spLocks noChangeArrowheads="1"/>
          </p:cNvSpPr>
          <p:nvPr/>
        </p:nvSpPr>
        <p:spPr bwMode="auto">
          <a:xfrm rot="2882020">
            <a:off x="5389562" y="3143251"/>
            <a:ext cx="1370013" cy="3313112"/>
          </a:xfrm>
          <a:prstGeom prst="ellipse">
            <a:avLst/>
          </a:prstGeom>
          <a:noFill/>
          <a:ln w="38100">
            <a:solidFill>
              <a:srgbClr val="0000FF"/>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72425" name="Line 1033"/>
          <p:cNvSpPr>
            <a:spLocks noChangeShapeType="1"/>
          </p:cNvSpPr>
          <p:nvPr/>
        </p:nvSpPr>
        <p:spPr bwMode="auto">
          <a:xfrm flipV="1">
            <a:off x="6151563" y="3048000"/>
            <a:ext cx="0" cy="3276600"/>
          </a:xfrm>
          <a:prstGeom prst="line">
            <a:avLst/>
          </a:prstGeom>
          <a:noFill/>
          <a:ln w="2540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72426" name="Line 1034"/>
          <p:cNvSpPr>
            <a:spLocks noChangeShapeType="1"/>
          </p:cNvSpPr>
          <p:nvPr/>
        </p:nvSpPr>
        <p:spPr bwMode="auto">
          <a:xfrm>
            <a:off x="4341813" y="4724400"/>
            <a:ext cx="3690937" cy="0"/>
          </a:xfrm>
          <a:prstGeom prst="line">
            <a:avLst/>
          </a:prstGeom>
          <a:noFill/>
          <a:ln w="2540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72431" name="Line 1039"/>
          <p:cNvSpPr>
            <a:spLocks noChangeShapeType="1"/>
          </p:cNvSpPr>
          <p:nvPr/>
        </p:nvSpPr>
        <p:spPr bwMode="auto">
          <a:xfrm>
            <a:off x="6151563" y="3957638"/>
            <a:ext cx="1468437" cy="0"/>
          </a:xfrm>
          <a:prstGeom prst="line">
            <a:avLst/>
          </a:prstGeom>
          <a:noFill/>
          <a:ln w="12700">
            <a:solidFill>
              <a:schemeClr val="tx1"/>
            </a:solidFill>
            <a:prstDash val="dash"/>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72432" name="Line 1040"/>
          <p:cNvSpPr>
            <a:spLocks noChangeShapeType="1"/>
          </p:cNvSpPr>
          <p:nvPr/>
        </p:nvSpPr>
        <p:spPr bwMode="auto">
          <a:xfrm flipV="1">
            <a:off x="4870450" y="3276600"/>
            <a:ext cx="2860675" cy="2667000"/>
          </a:xfrm>
          <a:prstGeom prst="line">
            <a:avLst/>
          </a:prstGeom>
          <a:noFill/>
          <a:ln w="12700">
            <a:solidFill>
              <a:schemeClr val="tx1"/>
            </a:solidFill>
            <a:prstDash val="dash"/>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72446" name="AutoShape 1054"/>
          <p:cNvSpPr>
            <a:spLocks/>
          </p:cNvSpPr>
          <p:nvPr/>
        </p:nvSpPr>
        <p:spPr bwMode="auto">
          <a:xfrm rot="-10863818">
            <a:off x="7581900" y="3956050"/>
            <a:ext cx="227013" cy="766763"/>
          </a:xfrm>
          <a:prstGeom prst="leftBrace">
            <a:avLst>
              <a:gd name="adj1" fmla="val 28147"/>
              <a:gd name="adj2" fmla="val 50000"/>
            </a:avLst>
          </a:prstGeom>
          <a:noFill/>
          <a:ln w="25400">
            <a:solidFill>
              <a:schemeClr val="tx1"/>
            </a:solidFill>
            <a:round/>
            <a:headEnd/>
            <a:tailEnd/>
          </a:ln>
          <a:effectLst/>
          <a:extLst>
            <a:ext uri="{909E8E84-426E-40dd-AFC4-6F175D3DCCD1}">
              <a14:hiddenFill xmlns="" xmlns:a14="http://schemas.microsoft.com/office/drawing/2010/main">
                <a:solidFill>
                  <a:schemeClr val="tx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72447" name="AutoShape 1055"/>
          <p:cNvSpPr>
            <a:spLocks/>
          </p:cNvSpPr>
          <p:nvPr/>
        </p:nvSpPr>
        <p:spPr bwMode="auto">
          <a:xfrm rot="16200000">
            <a:off x="6488907" y="3015456"/>
            <a:ext cx="152400" cy="827087"/>
          </a:xfrm>
          <a:prstGeom prst="rightBrace">
            <a:avLst>
              <a:gd name="adj1" fmla="val 45226"/>
              <a:gd name="adj2" fmla="val 50000"/>
            </a:avLst>
          </a:prstGeom>
          <a:noFill/>
          <a:ln w="25400">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pic>
        <p:nvPicPr>
          <p:cNvPr id="572448" name="Picture 1056" descr="txp_fig.bmp"/>
          <p:cNvPicPr>
            <a:picLocks noChangeAspect="1" noChangeArrowheads="1"/>
          </p:cNvPicPr>
          <p:nvPr>
            <p:custDataLst>
              <p:tags r:id="rId4"/>
            </p:custDataLst>
          </p:nvPr>
        </p:nvPicPr>
        <p:blipFill>
          <a:blip r:embed="rId16">
            <a:extLst>
              <a:ext uri="{28A0092B-C50C-407E-A947-70E740481C1C}">
                <a14:useLocalDpi xmlns:a14="http://schemas.microsoft.com/office/drawing/2010/main" val="0"/>
              </a:ext>
            </a:extLst>
          </a:blip>
          <a:srcRect/>
          <a:stretch>
            <a:fillRect/>
          </a:stretch>
        </p:blipFill>
        <p:spPr bwMode="auto">
          <a:xfrm>
            <a:off x="7580313" y="3048000"/>
            <a:ext cx="1563687" cy="5048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pic>
        <p:nvPicPr>
          <p:cNvPr id="572449" name="Picture 1057" descr="txp_fig.bmp"/>
          <p:cNvPicPr>
            <a:picLocks noChangeAspect="1" noChangeArrowheads="1"/>
          </p:cNvPicPr>
          <p:nvPr>
            <p:custDataLst>
              <p:tags r:id="rId5"/>
            </p:custDataLst>
          </p:nvPr>
        </p:nvPicPr>
        <p:blipFill>
          <a:blip r:embed="rId17">
            <a:extLst>
              <a:ext uri="{28A0092B-C50C-407E-A947-70E740481C1C}">
                <a14:useLocalDpi xmlns:a14="http://schemas.microsoft.com/office/drawing/2010/main" val="0"/>
              </a:ext>
            </a:extLst>
          </a:blip>
          <a:srcRect/>
          <a:stretch>
            <a:fillRect/>
          </a:stretch>
        </p:blipFill>
        <p:spPr bwMode="auto">
          <a:xfrm>
            <a:off x="7843838" y="4038600"/>
            <a:ext cx="750887" cy="5762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pic>
        <p:nvPicPr>
          <p:cNvPr id="572450" name="Picture 1058" descr="txp_fig.bmp"/>
          <p:cNvPicPr>
            <a:picLocks noChangeAspect="1" noChangeArrowheads="1"/>
          </p:cNvPicPr>
          <p:nvPr>
            <p:custDataLst>
              <p:tags r:id="rId6"/>
            </p:custDataLst>
          </p:nvPr>
        </p:nvPicPr>
        <p:blipFill>
          <a:blip r:embed="rId18">
            <a:extLst>
              <a:ext uri="{28A0092B-C50C-407E-A947-70E740481C1C}">
                <a14:useLocalDpi xmlns:a14="http://schemas.microsoft.com/office/drawing/2010/main" val="0"/>
              </a:ext>
            </a:extLst>
          </a:blip>
          <a:srcRect/>
          <a:stretch>
            <a:fillRect/>
          </a:stretch>
        </p:blipFill>
        <p:spPr bwMode="auto">
          <a:xfrm>
            <a:off x="6226175" y="2819400"/>
            <a:ext cx="676275" cy="5365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pic>
        <p:nvPicPr>
          <p:cNvPr id="572452" name="Picture 1060" descr="txp_fig.bmp"/>
          <p:cNvPicPr>
            <a:picLocks noChangeAspect="1" noChangeArrowheads="1"/>
          </p:cNvPicPr>
          <p:nvPr>
            <p:custDataLst>
              <p:tags r:id="rId7"/>
            </p:custDataLst>
          </p:nvPr>
        </p:nvPicPr>
        <p:blipFill>
          <a:blip r:embed="rId19">
            <a:extLst>
              <a:ext uri="{28A0092B-C50C-407E-A947-70E740481C1C}">
                <a14:useLocalDpi xmlns:a14="http://schemas.microsoft.com/office/drawing/2010/main" val="0"/>
              </a:ext>
            </a:extLst>
          </a:blip>
          <a:srcRect/>
          <a:stretch>
            <a:fillRect/>
          </a:stretch>
        </p:blipFill>
        <p:spPr bwMode="auto">
          <a:xfrm>
            <a:off x="4286250" y="4038600"/>
            <a:ext cx="433388" cy="609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pic>
        <p:nvPicPr>
          <p:cNvPr id="572453" name="Picture 1061" descr="txp_fig.bmp"/>
          <p:cNvPicPr>
            <a:picLocks noChangeAspect="1" noChangeArrowheads="1"/>
          </p:cNvPicPr>
          <p:nvPr>
            <p:custDataLst>
              <p:tags r:id="rId8"/>
            </p:custDataLst>
          </p:nvPr>
        </p:nvPicPr>
        <p:blipFill>
          <a:blip r:embed="rId20">
            <a:extLst>
              <a:ext uri="{28A0092B-C50C-407E-A947-70E740481C1C}">
                <a14:useLocalDpi xmlns:a14="http://schemas.microsoft.com/office/drawing/2010/main" val="0"/>
              </a:ext>
            </a:extLst>
          </a:blip>
          <a:srcRect/>
          <a:stretch>
            <a:fillRect/>
          </a:stretch>
        </p:blipFill>
        <p:spPr bwMode="auto">
          <a:xfrm>
            <a:off x="4492625" y="6096000"/>
            <a:ext cx="933450" cy="2444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pic>
        <p:nvPicPr>
          <p:cNvPr id="572455" name="Picture 1063" descr="txp_fig.bmp"/>
          <p:cNvPicPr>
            <a:picLocks noChangeAspect="1" noChangeArrowheads="1"/>
          </p:cNvPicPr>
          <p:nvPr>
            <p:custDataLst>
              <p:tags r:id="rId9"/>
            </p:custDataLst>
          </p:nvPr>
        </p:nvPicPr>
        <p:blipFill>
          <a:blip r:embed="rId21">
            <a:extLst>
              <a:ext uri="{28A0092B-C50C-407E-A947-70E740481C1C}">
                <a14:useLocalDpi xmlns:a14="http://schemas.microsoft.com/office/drawing/2010/main" val="0"/>
              </a:ext>
            </a:extLst>
          </a:blip>
          <a:srcRect/>
          <a:stretch>
            <a:fillRect/>
          </a:stretch>
        </p:blipFill>
        <p:spPr bwMode="auto">
          <a:xfrm>
            <a:off x="6451600" y="6113463"/>
            <a:ext cx="527050" cy="3460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pic>
        <p:nvPicPr>
          <p:cNvPr id="572459" name="Picture 1067" descr="txp_fig.bmp"/>
          <p:cNvPicPr>
            <a:picLocks noChangeAspect="1" noChangeArrowheads="1"/>
          </p:cNvPicPr>
          <p:nvPr>
            <p:custDataLst>
              <p:tags r:id="rId10"/>
            </p:custDataLst>
          </p:nvPr>
        </p:nvPicPr>
        <p:blipFill>
          <a:blip r:embed="rId22">
            <a:extLst>
              <a:ext uri="{28A0092B-C50C-407E-A947-70E740481C1C}">
                <a14:useLocalDpi xmlns:a14="http://schemas.microsoft.com/office/drawing/2010/main" val="0"/>
              </a:ext>
            </a:extLst>
          </a:blip>
          <a:srcRect/>
          <a:stretch>
            <a:fillRect/>
          </a:stretch>
        </p:blipFill>
        <p:spPr bwMode="auto">
          <a:xfrm>
            <a:off x="2533650" y="1219200"/>
            <a:ext cx="3971925" cy="3905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
        <p:nvSpPr>
          <p:cNvPr id="572445" name="AutoShape 1053"/>
          <p:cNvSpPr>
            <a:spLocks/>
          </p:cNvSpPr>
          <p:nvPr/>
        </p:nvSpPr>
        <p:spPr bwMode="auto">
          <a:xfrm>
            <a:off x="5397500" y="3581400"/>
            <a:ext cx="225425" cy="1143000"/>
          </a:xfrm>
          <a:prstGeom prst="leftBrace">
            <a:avLst>
              <a:gd name="adj1" fmla="val 42254"/>
              <a:gd name="adj2" fmla="val 50000"/>
            </a:avLst>
          </a:prstGeom>
          <a:noFill/>
          <a:ln w="25400">
            <a:solidFill>
              <a:schemeClr val="tx1"/>
            </a:solidFill>
            <a:round/>
            <a:headEnd/>
            <a:tailEnd/>
          </a:ln>
          <a:effectLst/>
          <a:extLst>
            <a:ext uri="{909E8E84-426E-40dd-AFC4-6F175D3DCCD1}">
              <a14:hiddenFill xmlns="" xmlns:a14="http://schemas.microsoft.com/office/drawing/2010/main">
                <a:solidFill>
                  <a:schemeClr val="tx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72443" name="AutoShape 1051"/>
          <p:cNvSpPr>
            <a:spLocks/>
          </p:cNvSpPr>
          <p:nvPr/>
        </p:nvSpPr>
        <p:spPr bwMode="auto">
          <a:xfrm rot="5400000">
            <a:off x="6525419" y="5110957"/>
            <a:ext cx="153987" cy="901700"/>
          </a:xfrm>
          <a:prstGeom prst="rightBrace">
            <a:avLst>
              <a:gd name="adj1" fmla="val 48797"/>
              <a:gd name="adj2" fmla="val 50000"/>
            </a:avLst>
          </a:prstGeom>
          <a:noFill/>
          <a:ln w="25400">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pic>
        <p:nvPicPr>
          <p:cNvPr id="572511" name="Picture 1119" descr="txp_fig.bmp"/>
          <p:cNvPicPr>
            <a:picLocks noChangeAspect="1" noChangeArrowheads="1"/>
          </p:cNvPicPr>
          <p:nvPr>
            <p:custDataLst>
              <p:tags r:id="rId11"/>
            </p:custDataLst>
          </p:nvPr>
        </p:nvPicPr>
        <p:blipFill>
          <a:blip r:embed="rId23">
            <a:extLst>
              <a:ext uri="{28A0092B-C50C-407E-A947-70E740481C1C}">
                <a14:useLocalDpi xmlns:a14="http://schemas.microsoft.com/office/drawing/2010/main" val="0"/>
              </a:ext>
            </a:extLst>
          </a:blip>
          <a:srcRect/>
          <a:stretch>
            <a:fillRect/>
          </a:stretch>
        </p:blipFill>
        <p:spPr bwMode="auto">
          <a:xfrm>
            <a:off x="234950" y="2971800"/>
            <a:ext cx="3994150" cy="27320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
        <p:nvSpPr>
          <p:cNvPr id="572512" name="Oval 1120"/>
          <p:cNvSpPr>
            <a:spLocks noChangeArrowheads="1"/>
          </p:cNvSpPr>
          <p:nvPr/>
        </p:nvSpPr>
        <p:spPr bwMode="auto">
          <a:xfrm>
            <a:off x="6572250" y="4038600"/>
            <a:ext cx="150813" cy="152400"/>
          </a:xfrm>
          <a:prstGeom prst="ellipse">
            <a:avLst/>
          </a:prstGeom>
          <a:solidFill>
            <a:srgbClr val="FF0000"/>
          </a:solidFill>
          <a:ln w="9525">
            <a:solidFill>
              <a:srgbClr val="FF0000"/>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72513" name="Oval 1121"/>
          <p:cNvSpPr>
            <a:spLocks noChangeArrowheads="1"/>
          </p:cNvSpPr>
          <p:nvPr/>
        </p:nvSpPr>
        <p:spPr bwMode="auto">
          <a:xfrm>
            <a:off x="6724650" y="4267200"/>
            <a:ext cx="150813" cy="152400"/>
          </a:xfrm>
          <a:prstGeom prst="ellipse">
            <a:avLst/>
          </a:prstGeom>
          <a:solidFill>
            <a:srgbClr val="FF0000"/>
          </a:solidFill>
          <a:ln w="9525">
            <a:solidFill>
              <a:srgbClr val="FF0000"/>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72514" name="Oval 1122"/>
          <p:cNvSpPr>
            <a:spLocks noChangeArrowheads="1"/>
          </p:cNvSpPr>
          <p:nvPr/>
        </p:nvSpPr>
        <p:spPr bwMode="auto">
          <a:xfrm>
            <a:off x="7031038" y="4267200"/>
            <a:ext cx="150812" cy="152400"/>
          </a:xfrm>
          <a:prstGeom prst="ellipse">
            <a:avLst/>
          </a:prstGeom>
          <a:solidFill>
            <a:srgbClr val="FF0000"/>
          </a:solidFill>
          <a:ln w="9525">
            <a:solidFill>
              <a:srgbClr val="FF0000"/>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72515" name="Oval 1123"/>
          <p:cNvSpPr>
            <a:spLocks noChangeArrowheads="1"/>
          </p:cNvSpPr>
          <p:nvPr/>
        </p:nvSpPr>
        <p:spPr bwMode="auto">
          <a:xfrm>
            <a:off x="6269038" y="4800600"/>
            <a:ext cx="150812" cy="152400"/>
          </a:xfrm>
          <a:prstGeom prst="ellipse">
            <a:avLst/>
          </a:prstGeom>
          <a:solidFill>
            <a:srgbClr val="FF0000"/>
          </a:solidFill>
          <a:ln w="9525">
            <a:solidFill>
              <a:srgbClr val="FF0000"/>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72516" name="Oval 1124"/>
          <p:cNvSpPr>
            <a:spLocks noChangeArrowheads="1"/>
          </p:cNvSpPr>
          <p:nvPr/>
        </p:nvSpPr>
        <p:spPr bwMode="auto">
          <a:xfrm>
            <a:off x="5354638" y="5486400"/>
            <a:ext cx="150812" cy="152400"/>
          </a:xfrm>
          <a:prstGeom prst="ellipse">
            <a:avLst/>
          </a:prstGeom>
          <a:solidFill>
            <a:srgbClr val="FF0000"/>
          </a:solidFill>
          <a:ln w="9525">
            <a:solidFill>
              <a:srgbClr val="FF0000"/>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72517" name="Oval 1125"/>
          <p:cNvSpPr>
            <a:spLocks noChangeArrowheads="1"/>
          </p:cNvSpPr>
          <p:nvPr/>
        </p:nvSpPr>
        <p:spPr bwMode="auto">
          <a:xfrm>
            <a:off x="4897438" y="5638800"/>
            <a:ext cx="150812" cy="152400"/>
          </a:xfrm>
          <a:prstGeom prst="ellipse">
            <a:avLst/>
          </a:prstGeom>
          <a:solidFill>
            <a:srgbClr val="FF0000"/>
          </a:solidFill>
          <a:ln w="9525">
            <a:solidFill>
              <a:srgbClr val="FF0000"/>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72518" name="Oval 1126"/>
          <p:cNvSpPr>
            <a:spLocks noChangeArrowheads="1"/>
          </p:cNvSpPr>
          <p:nvPr/>
        </p:nvSpPr>
        <p:spPr bwMode="auto">
          <a:xfrm>
            <a:off x="5126038" y="5562600"/>
            <a:ext cx="150812" cy="152400"/>
          </a:xfrm>
          <a:prstGeom prst="ellipse">
            <a:avLst/>
          </a:prstGeom>
          <a:solidFill>
            <a:srgbClr val="FF0000"/>
          </a:solidFill>
          <a:ln w="9525">
            <a:solidFill>
              <a:srgbClr val="FF0000"/>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72519" name="Oval 1127"/>
          <p:cNvSpPr>
            <a:spLocks noChangeArrowheads="1"/>
          </p:cNvSpPr>
          <p:nvPr/>
        </p:nvSpPr>
        <p:spPr bwMode="auto">
          <a:xfrm>
            <a:off x="5886450" y="4343400"/>
            <a:ext cx="150813" cy="152400"/>
          </a:xfrm>
          <a:prstGeom prst="ellipse">
            <a:avLst/>
          </a:prstGeom>
          <a:solidFill>
            <a:srgbClr val="FF0000"/>
          </a:solidFill>
          <a:ln w="9525">
            <a:solidFill>
              <a:srgbClr val="FF0000"/>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Tree>
    <p:extLst>
      <p:ext uri="{BB962C8B-B14F-4D97-AF65-F5344CB8AC3E}">
        <p14:creationId xmlns:p14="http://schemas.microsoft.com/office/powerpoint/2010/main" val="1337923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6834" name="Rectangle 18"/>
          <p:cNvSpPr>
            <a:spLocks noChangeArrowheads="1"/>
          </p:cNvSpPr>
          <p:nvPr/>
        </p:nvSpPr>
        <p:spPr bwMode="auto">
          <a:xfrm>
            <a:off x="298450" y="685800"/>
            <a:ext cx="8610600" cy="3124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marL="342900" indent="-342900" algn="l"/>
            <a:r>
              <a:rPr lang="en-US" dirty="0"/>
              <a:t>The </a:t>
            </a:r>
            <a:r>
              <a:rPr lang="en-US" b="1" dirty="0"/>
              <a:t>Gaussian distribution</a:t>
            </a:r>
            <a:r>
              <a:rPr lang="en-US" dirty="0"/>
              <a:t> has a </a:t>
            </a:r>
            <a:r>
              <a:rPr lang="en-US" dirty="0" err="1"/>
              <a:t>gaussian</a:t>
            </a:r>
            <a:r>
              <a:rPr lang="en-US" dirty="0"/>
              <a:t> density profile in phase space</a:t>
            </a:r>
            <a:endParaRPr lang="en-US" sz="2000" dirty="0"/>
          </a:p>
          <a:p>
            <a:pPr marL="742950" lvl="1" indent="-285750" algn="l">
              <a:buFont typeface="Wingdings" charset="0"/>
              <a:buNone/>
            </a:pPr>
            <a:r>
              <a:rPr lang="en-US" sz="2000" dirty="0"/>
              <a:t>	</a:t>
            </a:r>
          </a:p>
          <a:p>
            <a:pPr marL="742950" lvl="1" indent="-285750" algn="l">
              <a:buFont typeface="Wingdings" charset="0"/>
              <a:buNone/>
            </a:pPr>
            <a:r>
              <a:rPr lang="en-US" sz="2000" dirty="0"/>
              <a:t>	</a:t>
            </a:r>
          </a:p>
          <a:p>
            <a:pPr marL="742950" lvl="1" indent="-285750" algn="l">
              <a:buFont typeface="Wingdings" charset="0"/>
              <a:buNone/>
            </a:pPr>
            <a:r>
              <a:rPr lang="en-US" sz="2000" dirty="0"/>
              <a:t>	for which </a:t>
            </a:r>
          </a:p>
          <a:p>
            <a:pPr marL="742950" lvl="1" indent="-285750" algn="l">
              <a:lnSpc>
                <a:spcPct val="120000"/>
              </a:lnSpc>
              <a:buFont typeface="Wingdings" charset="0"/>
              <a:buChar char="q"/>
            </a:pPr>
            <a:r>
              <a:rPr lang="en-US" sz="2000" dirty="0"/>
              <a:t>The beam boundary is</a:t>
            </a:r>
          </a:p>
          <a:p>
            <a:pPr marL="742950" lvl="1" indent="-285750" algn="l">
              <a:buFont typeface="Wingdings" charset="0"/>
              <a:buChar char="q"/>
            </a:pPr>
            <a:endParaRPr lang="en-US" sz="2000" dirty="0"/>
          </a:p>
          <a:p>
            <a:pPr marL="742950" lvl="1" indent="-285750" algn="l">
              <a:buFont typeface="Wingdings" charset="0"/>
              <a:buNone/>
            </a:pPr>
            <a:r>
              <a:rPr lang="en-US" sz="2000" b="1" dirty="0"/>
              <a:t>   		       Uniform (KV)</a:t>
            </a:r>
            <a:r>
              <a:rPr lang="en-GB" sz="2000" b="1" dirty="0"/>
              <a:t> </a:t>
            </a:r>
            <a:r>
              <a:rPr lang="en-US" sz="2000" b="1" dirty="0"/>
              <a:t>	          	                     Gaussian</a:t>
            </a:r>
            <a:endParaRPr lang="en-US" b="1" dirty="0"/>
          </a:p>
        </p:txBody>
      </p:sp>
      <p:sp>
        <p:nvSpPr>
          <p:cNvPr id="546827" name="Rectangle 11"/>
          <p:cNvSpPr>
            <a:spLocks noGrp="1" noChangeArrowheads="1"/>
          </p:cNvSpPr>
          <p:nvPr>
            <p:ph type="title"/>
          </p:nvPr>
        </p:nvSpPr>
        <p:spPr>
          <a:xfrm>
            <a:off x="827584" y="44624"/>
            <a:ext cx="6944816" cy="533400"/>
          </a:xfrm>
        </p:spPr>
        <p:txBody>
          <a:bodyPr/>
          <a:lstStyle/>
          <a:p>
            <a:r>
              <a:rPr lang="en-US" sz="4400" dirty="0"/>
              <a:t>Gaussian distribution</a:t>
            </a:r>
            <a:endParaRPr lang="en-GB" sz="4400" dirty="0"/>
          </a:p>
        </p:txBody>
      </p:sp>
      <p:pic>
        <p:nvPicPr>
          <p:cNvPr id="546837" name="Picture 21" descr="txp_fig.bmp"/>
          <p:cNvPicPr>
            <a:picLocks noChangeAspect="1" noChangeArrowheads="1"/>
          </p:cNvPicPr>
          <p:nvPr>
            <p:custDataLst>
              <p:tags r:id="rId1"/>
            </p:custDataLst>
          </p:nvPr>
        </p:nvPicPr>
        <p:blipFill>
          <a:blip r:embed="rId5">
            <a:extLst>
              <a:ext uri="{28A0092B-C50C-407E-A947-70E740481C1C}">
                <a14:useLocalDpi xmlns:a14="http://schemas.microsoft.com/office/drawing/2010/main" val="0"/>
              </a:ext>
            </a:extLst>
          </a:blip>
          <a:srcRect/>
          <a:stretch>
            <a:fillRect/>
          </a:stretch>
        </p:blipFill>
        <p:spPr bwMode="auto">
          <a:xfrm>
            <a:off x="267146" y="1509539"/>
            <a:ext cx="8769350" cy="6953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pic>
        <p:nvPicPr>
          <p:cNvPr id="546840" name="Picture 24" descr="txp_fig.bmp"/>
          <p:cNvPicPr>
            <a:picLocks noChangeAspect="1" noChangeArrowheads="1"/>
          </p:cNvPicPr>
          <p:nvPr>
            <p:custDataLst>
              <p:tags r:id="rId2"/>
            </p:custDataLst>
          </p:nvPr>
        </p:nvPicPr>
        <p:blipFill>
          <a:blip r:embed="rId6">
            <a:extLst>
              <a:ext uri="{28A0092B-C50C-407E-A947-70E740481C1C}">
                <a14:useLocalDpi xmlns:a14="http://schemas.microsoft.com/office/drawing/2010/main" val="0"/>
              </a:ext>
            </a:extLst>
          </a:blip>
          <a:srcRect/>
          <a:stretch>
            <a:fillRect/>
          </a:stretch>
        </p:blipFill>
        <p:spPr bwMode="auto">
          <a:xfrm>
            <a:off x="2203450" y="2186633"/>
            <a:ext cx="2133600" cy="5222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pic>
        <p:nvPicPr>
          <p:cNvPr id="546842" name="Picture 26" descr="txp_fig.bmp"/>
          <p:cNvPicPr>
            <a:picLocks noChangeAspect="1" noChangeArrowheads="1"/>
          </p:cNvPicPr>
          <p:nvPr>
            <p:custDataLst>
              <p:tags r:id="rId3"/>
            </p:custDataLst>
          </p:nvPr>
        </p:nvPicPr>
        <p:blipFill>
          <a:blip r:embed="rId7">
            <a:extLst>
              <a:ext uri="{28A0092B-C50C-407E-A947-70E740481C1C}">
                <a14:useLocalDpi xmlns:a14="http://schemas.microsoft.com/office/drawing/2010/main" val="0"/>
              </a:ext>
            </a:extLst>
          </a:blip>
          <a:srcRect/>
          <a:stretch>
            <a:fillRect/>
          </a:stretch>
        </p:blipFill>
        <p:spPr bwMode="auto">
          <a:xfrm>
            <a:off x="3574491" y="2636912"/>
            <a:ext cx="4597909" cy="40615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
        <p:nvSpPr>
          <p:cNvPr id="546844" name="Rectangle 28"/>
          <p:cNvSpPr>
            <a:spLocks noChangeArrowheads="1"/>
          </p:cNvSpPr>
          <p:nvPr/>
        </p:nvSpPr>
        <p:spPr bwMode="auto">
          <a:xfrm>
            <a:off x="2733754" y="4045032"/>
            <a:ext cx="368405" cy="220884"/>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46845" name="Rectangle 29"/>
          <p:cNvSpPr>
            <a:spLocks noChangeArrowheads="1"/>
          </p:cNvSpPr>
          <p:nvPr/>
        </p:nvSpPr>
        <p:spPr bwMode="auto">
          <a:xfrm>
            <a:off x="4796821" y="4118660"/>
            <a:ext cx="368405" cy="220884"/>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3" name="Group 2"/>
          <p:cNvGrpSpPr/>
          <p:nvPr/>
        </p:nvGrpSpPr>
        <p:grpSpPr>
          <a:xfrm>
            <a:off x="5220072" y="3789040"/>
            <a:ext cx="3240360" cy="2952328"/>
            <a:chOff x="6881380" y="3933056"/>
            <a:chExt cx="2262620" cy="2181225"/>
          </a:xfrm>
        </p:grpSpPr>
        <p:pic>
          <p:nvPicPr>
            <p:cNvPr id="546833" name="Picture 17"/>
            <p:cNvPicPr>
              <a:picLocks noChangeAspect="1" noChangeArrowheads="1"/>
            </p:cNvPicPr>
            <p:nvPr/>
          </p:nvPicPr>
          <p:blipFill rotWithShape="1">
            <a:blip r:embed="rId8">
              <a:extLst>
                <a:ext uri="{28A0092B-C50C-407E-A947-70E740481C1C}">
                  <a14:useLocalDpi xmlns:a14="http://schemas.microsoft.com/office/drawing/2010/main" val="0"/>
                </a:ext>
              </a:extLst>
            </a:blip>
            <a:srcRect l="50464"/>
            <a:stretch/>
          </p:blipFill>
          <p:spPr bwMode="auto">
            <a:xfrm>
              <a:off x="6881380" y="3933056"/>
              <a:ext cx="2262620" cy="21812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
          <p:nvSpPr>
            <p:cNvPr id="546846" name="Rectangle 30"/>
            <p:cNvSpPr>
              <a:spLocks noChangeArrowheads="1"/>
            </p:cNvSpPr>
            <p:nvPr/>
          </p:nvSpPr>
          <p:spPr bwMode="auto">
            <a:xfrm>
              <a:off x="7154613" y="4045032"/>
              <a:ext cx="368405" cy="220884"/>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grpSp>
        <p:nvGrpSpPr>
          <p:cNvPr id="2" name="Group 1"/>
          <p:cNvGrpSpPr/>
          <p:nvPr/>
        </p:nvGrpSpPr>
        <p:grpSpPr>
          <a:xfrm>
            <a:off x="827584" y="3789040"/>
            <a:ext cx="3417818" cy="2952328"/>
            <a:chOff x="228600" y="3979073"/>
            <a:chExt cx="2265690" cy="2127538"/>
          </a:xfrm>
        </p:grpSpPr>
        <p:pic>
          <p:nvPicPr>
            <p:cNvPr id="546832" name="Picture 16"/>
            <p:cNvPicPr>
              <a:picLocks noChangeAspect="1" noChangeArrowheads="1"/>
            </p:cNvPicPr>
            <p:nvPr/>
          </p:nvPicPr>
          <p:blipFill rotWithShape="1">
            <a:blip r:embed="rId9">
              <a:extLst>
                <a:ext uri="{28A0092B-C50C-407E-A947-70E740481C1C}">
                  <a14:useLocalDpi xmlns:a14="http://schemas.microsoft.com/office/drawing/2010/main" val="0"/>
                </a:ext>
              </a:extLst>
            </a:blip>
            <a:srcRect r="49578"/>
            <a:stretch/>
          </p:blipFill>
          <p:spPr bwMode="auto">
            <a:xfrm>
              <a:off x="228600" y="3979073"/>
              <a:ext cx="2265690" cy="21275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
          <p:nvSpPr>
            <p:cNvPr id="546843" name="Rectangle 27"/>
            <p:cNvSpPr>
              <a:spLocks noChangeArrowheads="1"/>
            </p:cNvSpPr>
            <p:nvPr/>
          </p:nvSpPr>
          <p:spPr bwMode="auto">
            <a:xfrm>
              <a:off x="449643" y="4118660"/>
              <a:ext cx="368405" cy="220884"/>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spTree>
    <p:extLst>
      <p:ext uri="{BB962C8B-B14F-4D97-AF65-F5344CB8AC3E}">
        <p14:creationId xmlns:p14="http://schemas.microsoft.com/office/powerpoint/2010/main" val="19835887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4562" name="Picture 2"/>
          <p:cNvPicPr>
            <a:picLocks noChangeAspect="1" noChangeArrowheads="1"/>
          </p:cNvPicPr>
          <p:nvPr/>
        </p:nvPicPr>
        <p:blipFill>
          <a:blip r:embed="rId4">
            <a:extLst>
              <a:ext uri="{28A0092B-C50C-407E-A947-70E740481C1C}">
                <a14:useLocalDpi xmlns:a14="http://schemas.microsoft.com/office/drawing/2010/main" val="0"/>
              </a:ext>
            </a:extLst>
          </a:blip>
          <a:srcRect l="2136" t="6079" r="2136"/>
          <a:stretch>
            <a:fillRect/>
          </a:stretch>
        </p:blipFill>
        <p:spPr bwMode="auto">
          <a:xfrm>
            <a:off x="4191000" y="3192463"/>
            <a:ext cx="4800600" cy="17605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
        <p:nvSpPr>
          <p:cNvPr id="834563" name="Rectangle 3"/>
          <p:cNvSpPr>
            <a:spLocks noGrp="1" noChangeArrowheads="1"/>
          </p:cNvSpPr>
          <p:nvPr>
            <p:ph type="title"/>
          </p:nvPr>
        </p:nvSpPr>
        <p:spPr>
          <a:xfrm>
            <a:off x="762000" y="0"/>
            <a:ext cx="6919913" cy="685800"/>
          </a:xfrm>
        </p:spPr>
        <p:txBody>
          <a:bodyPr/>
          <a:lstStyle/>
          <a:p>
            <a:r>
              <a:rPr lang="en-US" sz="4400"/>
              <a:t>RF acceleration</a:t>
            </a:r>
            <a:endParaRPr lang="en-US"/>
          </a:p>
        </p:txBody>
      </p:sp>
      <p:sp>
        <p:nvSpPr>
          <p:cNvPr id="834564" name="Rectangle 4"/>
          <p:cNvSpPr>
            <a:spLocks noGrp="1" noChangeArrowheads="1"/>
          </p:cNvSpPr>
          <p:nvPr>
            <p:ph type="body" sz="half" idx="1"/>
          </p:nvPr>
        </p:nvSpPr>
        <p:spPr>
          <a:xfrm>
            <a:off x="457200" y="762000"/>
            <a:ext cx="8534400" cy="3276600"/>
          </a:xfrm>
        </p:spPr>
        <p:txBody>
          <a:bodyPr/>
          <a:lstStyle/>
          <a:p>
            <a:r>
              <a:rPr lang="en-US" sz="2400"/>
              <a:t>The use of RF fields allows an arbitrary number of accelerating steps in gaps and electrodes fed by RF generator</a:t>
            </a:r>
          </a:p>
          <a:p>
            <a:r>
              <a:rPr lang="en-US" sz="2400"/>
              <a:t>The electric field is not longer continuous but sinusoidal alternating half periods of acceleration and deceleration</a:t>
            </a:r>
          </a:p>
          <a:p>
            <a:r>
              <a:rPr lang="en-US" sz="2400"/>
              <a:t>The synchronism condition for RF period </a:t>
            </a:r>
            <a:r>
              <a:rPr lang="en-US" sz="2400" i="1"/>
              <a:t>T</a:t>
            </a:r>
            <a:r>
              <a:rPr lang="en-US" sz="2400" i="1" baseline="-25000"/>
              <a:t>RF</a:t>
            </a:r>
            <a:r>
              <a:rPr lang="en-US" sz="2400"/>
              <a:t> and particle velocity </a:t>
            </a:r>
            <a:r>
              <a:rPr lang="en-US" sz="2400" i="1"/>
              <a:t>v</a:t>
            </a:r>
            <a:r>
              <a:rPr lang="en-US" sz="2400"/>
              <a:t> </a:t>
            </a:r>
          </a:p>
          <a:p>
            <a:pPr>
              <a:buFont typeface="Wingdings" charset="0"/>
              <a:buNone/>
            </a:pPr>
            <a:r>
              <a:rPr lang="en-US" sz="2400"/>
              <a:t> </a:t>
            </a:r>
          </a:p>
        </p:txBody>
      </p:sp>
      <p:graphicFrame>
        <p:nvGraphicFramePr>
          <p:cNvPr id="834565" name="Object 5"/>
          <p:cNvGraphicFramePr>
            <a:graphicFrameLocks noGrp="1" noChangeAspect="1"/>
          </p:cNvGraphicFramePr>
          <p:nvPr>
            <p:ph sz="half" idx="2"/>
          </p:nvPr>
        </p:nvGraphicFramePr>
        <p:xfrm>
          <a:off x="304800" y="3597275"/>
          <a:ext cx="3733800" cy="873125"/>
        </p:xfrm>
        <a:graphic>
          <a:graphicData uri="http://schemas.openxmlformats.org/presentationml/2006/ole">
            <mc:AlternateContent xmlns:mc="http://schemas.openxmlformats.org/markup-compatibility/2006">
              <mc:Choice xmlns:v="urn:schemas-microsoft-com:vml" Requires="v">
                <p:oleObj spid="_x0000_s239632" name="Equation" r:id="rId5" imgW="1790700" imgH="419100" progId="Equation.3">
                  <p:embed/>
                </p:oleObj>
              </mc:Choice>
              <mc:Fallback>
                <p:oleObj name="Equation" r:id="rId5" imgW="1790700" imgH="419100" progId="Equation.3">
                  <p:embed/>
                  <p:pic>
                    <p:nvPicPr>
                      <p:cNvPr id="834565"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00" y="3597275"/>
                        <a:ext cx="3733800" cy="87312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808080">
                                  <a:alpha val="74998"/>
                                </a:srgbClr>
                              </a:outerShdw>
                            </a:effectLst>
                          </a14:hiddenEffects>
                        </a:ext>
                      </a:extLst>
                    </p:spPr>
                  </p:pic>
                </p:oleObj>
              </mc:Fallback>
            </mc:AlternateContent>
          </a:graphicData>
        </a:graphic>
      </p:graphicFrame>
      <p:pic>
        <p:nvPicPr>
          <p:cNvPr id="834566" name="Picture 6"/>
          <p:cNvPicPr>
            <a:picLocks noChangeAspect="1" noChangeArrowheads="1"/>
          </p:cNvPicPr>
          <p:nvPr/>
        </p:nvPicPr>
        <p:blipFill>
          <a:blip r:embed="rId7">
            <a:extLst>
              <a:ext uri="{28A0092B-C50C-407E-A947-70E740481C1C}">
                <a14:useLocalDpi xmlns:a14="http://schemas.microsoft.com/office/drawing/2010/main" val="0"/>
              </a:ext>
            </a:extLst>
          </a:blip>
          <a:srcRect t="-273"/>
          <a:stretch>
            <a:fillRect/>
          </a:stretch>
        </p:blipFill>
        <p:spPr bwMode="auto">
          <a:xfrm>
            <a:off x="1600200" y="5105400"/>
            <a:ext cx="6248400" cy="1752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5921" dir="2700000" algn="ctr" rotWithShape="0">
                    <a:schemeClr val="bg2"/>
                  </a:outerShdw>
                </a:effectLst>
              </a14:hiddenEffects>
            </a:ext>
          </a:extLst>
        </p:spPr>
      </p:pic>
    </p:spTree>
    <p:extLst>
      <p:ext uri="{BB962C8B-B14F-4D97-AF65-F5344CB8AC3E}">
        <p14:creationId xmlns:p14="http://schemas.microsoft.com/office/powerpoint/2010/main" val="42584785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8690" name="Rectangle 2"/>
          <p:cNvSpPr>
            <a:spLocks noGrp="1" noChangeArrowheads="1"/>
          </p:cNvSpPr>
          <p:nvPr>
            <p:ph type="title"/>
          </p:nvPr>
        </p:nvSpPr>
        <p:spPr>
          <a:xfrm>
            <a:off x="1619672" y="152400"/>
            <a:ext cx="6076528" cy="381000"/>
          </a:xfrm>
        </p:spPr>
        <p:txBody>
          <a:bodyPr/>
          <a:lstStyle/>
          <a:p>
            <a:r>
              <a:rPr lang="en-US" sz="4800" dirty="0"/>
              <a:t>Outline</a:t>
            </a:r>
          </a:p>
        </p:txBody>
      </p:sp>
      <p:sp>
        <p:nvSpPr>
          <p:cNvPr id="498691" name="Rectangle 3"/>
          <p:cNvSpPr>
            <a:spLocks noGrp="1" noChangeArrowheads="1"/>
          </p:cNvSpPr>
          <p:nvPr>
            <p:ph type="body" idx="1"/>
          </p:nvPr>
        </p:nvSpPr>
        <p:spPr>
          <a:xfrm>
            <a:off x="533400" y="1049338"/>
            <a:ext cx="7772400" cy="5548014"/>
          </a:xfrm>
        </p:spPr>
        <p:txBody>
          <a:bodyPr>
            <a:normAutofit/>
          </a:bodyPr>
          <a:lstStyle/>
          <a:p>
            <a:r>
              <a:rPr lang="en-US" dirty="0">
                <a:latin typeface="Palatino" charset="0"/>
              </a:rPr>
              <a:t>Radiation damping</a:t>
            </a:r>
          </a:p>
          <a:p>
            <a:pPr lvl="1">
              <a:buSzTx/>
            </a:pPr>
            <a:r>
              <a:rPr lang="en-US" dirty="0">
                <a:latin typeface="Palatino" charset="0"/>
              </a:rPr>
              <a:t> Synchrotron oscillations</a:t>
            </a:r>
          </a:p>
          <a:p>
            <a:pPr lvl="1">
              <a:buSzTx/>
            </a:pPr>
            <a:r>
              <a:rPr lang="en-US" dirty="0">
                <a:latin typeface="Palatino" charset="0"/>
              </a:rPr>
              <a:t> Betatron oscillations</a:t>
            </a:r>
          </a:p>
          <a:p>
            <a:pPr lvl="1">
              <a:buSzTx/>
            </a:pPr>
            <a:r>
              <a:rPr lang="en-US" dirty="0">
                <a:latin typeface="Palatino" charset="0"/>
              </a:rPr>
              <a:t> Robinson theorem</a:t>
            </a:r>
            <a:endParaRPr lang="en-US" sz="3200" dirty="0">
              <a:latin typeface="Palatino" charset="0"/>
            </a:endParaRPr>
          </a:p>
          <a:p>
            <a:r>
              <a:rPr lang="en-US" dirty="0">
                <a:latin typeface="Palatino" charset="0"/>
              </a:rPr>
              <a:t>Radiation integrals</a:t>
            </a:r>
          </a:p>
          <a:p>
            <a:r>
              <a:rPr lang="en-US" dirty="0">
                <a:latin typeface="Palatino" charset="0"/>
              </a:rPr>
              <a:t>Quantum excitation</a:t>
            </a:r>
          </a:p>
          <a:p>
            <a:r>
              <a:rPr lang="en-US" dirty="0">
                <a:latin typeface="Palatino" charset="0"/>
              </a:rPr>
              <a:t>Equilibrium emittances</a:t>
            </a:r>
          </a:p>
        </p:txBody>
      </p:sp>
    </p:spTree>
    <p:extLst>
      <p:ext uri="{BB962C8B-B14F-4D97-AF65-F5344CB8AC3E}">
        <p14:creationId xmlns:p14="http://schemas.microsoft.com/office/powerpoint/2010/main" val="42564025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22" name="Rectangle 2"/>
          <p:cNvSpPr>
            <a:spLocks noGrp="1" noChangeArrowheads="1"/>
          </p:cNvSpPr>
          <p:nvPr>
            <p:ph type="title"/>
          </p:nvPr>
        </p:nvSpPr>
        <p:spPr>
          <a:xfrm>
            <a:off x="755576" y="0"/>
            <a:ext cx="7704856" cy="685800"/>
          </a:xfrm>
        </p:spPr>
        <p:txBody>
          <a:bodyPr/>
          <a:lstStyle/>
          <a:p>
            <a:pPr eaLnBrk="1" hangingPunct="1">
              <a:defRPr/>
            </a:pPr>
            <a:r>
              <a:rPr lang="en-US" sz="2800" dirty="0">
                <a:cs typeface="+mj-cs"/>
              </a:rPr>
              <a:t>Synchrotron Radiation and Radiation Damping</a:t>
            </a:r>
          </a:p>
        </p:txBody>
      </p:sp>
      <p:sp>
        <p:nvSpPr>
          <p:cNvPr id="645123" name="Rectangle 3"/>
          <p:cNvSpPr>
            <a:spLocks noGrp="1" noChangeArrowheads="1"/>
          </p:cNvSpPr>
          <p:nvPr>
            <p:ph type="body" idx="1"/>
          </p:nvPr>
        </p:nvSpPr>
        <p:spPr>
          <a:xfrm>
            <a:off x="323528" y="764704"/>
            <a:ext cx="8712968" cy="5513859"/>
          </a:xfrm>
        </p:spPr>
        <p:txBody>
          <a:bodyPr>
            <a:normAutofit fontScale="85000" lnSpcReduction="10000"/>
          </a:bodyPr>
          <a:lstStyle/>
          <a:p>
            <a:pPr marL="0" indent="0" eaLnBrk="1" hangingPunct="1">
              <a:lnSpc>
                <a:spcPct val="120000"/>
              </a:lnSpc>
              <a:defRPr/>
            </a:pPr>
            <a:r>
              <a:rPr lang="en-US" dirty="0">
                <a:cs typeface="+mn-cs"/>
              </a:rPr>
              <a:t> Up to this point, the transport of a relativistic particle around a ring was treated as a conservative process </a:t>
            </a:r>
          </a:p>
          <a:p>
            <a:pPr marL="0" indent="0" eaLnBrk="1" hangingPunct="1">
              <a:lnSpc>
                <a:spcPct val="120000"/>
              </a:lnSpc>
              <a:defRPr/>
            </a:pPr>
            <a:r>
              <a:rPr lang="en-US" dirty="0"/>
              <a:t> The particle change of momentum (acceleration) </a:t>
            </a:r>
            <a:r>
              <a:rPr lang="en-US" dirty="0">
                <a:cs typeface="+mn-cs"/>
              </a:rPr>
              <a:t>results in emission of synchrotron radiation</a:t>
            </a:r>
          </a:p>
          <a:p>
            <a:pPr marL="0" indent="0" eaLnBrk="1" hangingPunct="1">
              <a:lnSpc>
                <a:spcPct val="120000"/>
              </a:lnSpc>
              <a:defRPr/>
            </a:pPr>
            <a:r>
              <a:rPr lang="en-US" dirty="0"/>
              <a:t> It turns out that this is much more important in circular then linear accelerators</a:t>
            </a:r>
          </a:p>
          <a:p>
            <a:pPr marL="0" indent="0" eaLnBrk="1" hangingPunct="1">
              <a:lnSpc>
                <a:spcPct val="120000"/>
              </a:lnSpc>
              <a:defRPr/>
            </a:pPr>
            <a:r>
              <a:rPr lang="en-US" dirty="0">
                <a:cs typeface="+mn-cs"/>
              </a:rPr>
              <a:t> The emission of synchrotron radiation results in energy lost by th</a:t>
            </a:r>
            <a:r>
              <a:rPr lang="en-US" dirty="0"/>
              <a:t>e particle and the damping of oscillations, called </a:t>
            </a:r>
            <a:r>
              <a:rPr lang="en-US" b="1" dirty="0"/>
              <a:t>radiation damping</a:t>
            </a:r>
          </a:p>
          <a:p>
            <a:pPr marL="0" indent="0" eaLnBrk="1" hangingPunct="1">
              <a:lnSpc>
                <a:spcPct val="120000"/>
              </a:lnSpc>
              <a:defRPr/>
            </a:pPr>
            <a:r>
              <a:rPr lang="en-US" dirty="0"/>
              <a:t> This energy lost is recovered by</a:t>
            </a:r>
            <a:r>
              <a:rPr lang="en-US" dirty="0">
                <a:cs typeface="+mn-cs"/>
              </a:rPr>
              <a:t> the RF accelerating cavities</a:t>
            </a:r>
            <a:r>
              <a:rPr lang="en-US" dirty="0"/>
              <a:t> </a:t>
            </a:r>
            <a:r>
              <a:rPr lang="en-US" dirty="0">
                <a:cs typeface="+mn-cs"/>
              </a:rPr>
              <a:t> in the longitudinal direction but not in the transverse</a:t>
            </a:r>
            <a:endParaRPr lang="en-US" dirty="0">
              <a:latin typeface="Times New Roman" charset="0"/>
              <a:cs typeface="Times New Roman" charset="0"/>
            </a:endParaRPr>
          </a:p>
        </p:txBody>
      </p:sp>
    </p:spTree>
    <p:extLst>
      <p:ext uri="{BB962C8B-B14F-4D97-AF65-F5344CB8AC3E}">
        <p14:creationId xmlns:p14="http://schemas.microsoft.com/office/powerpoint/2010/main" val="2432471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986" name="Rectangle 2"/>
          <p:cNvSpPr>
            <a:spLocks noChangeArrowheads="1"/>
          </p:cNvSpPr>
          <p:nvPr/>
        </p:nvSpPr>
        <p:spPr bwMode="auto">
          <a:xfrm>
            <a:off x="685800" y="44624"/>
            <a:ext cx="7545388" cy="47248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l">
              <a:spcBef>
                <a:spcPct val="0"/>
              </a:spcBef>
              <a:buClrTx/>
              <a:buSzTx/>
              <a:buFontTx/>
              <a:buNone/>
            </a:pPr>
            <a:r>
              <a:rPr lang="en-US" sz="4400" dirty="0">
                <a:solidFill>
                  <a:schemeClr val="bg1"/>
                </a:solidFill>
                <a:latin typeface="Palatino" charset="0"/>
              </a:rPr>
              <a:t>Why circular machines?</a:t>
            </a:r>
            <a:endParaRPr lang="en-US" sz="3200" dirty="0">
              <a:solidFill>
                <a:schemeClr val="bg1"/>
              </a:solidFill>
              <a:latin typeface="Palatino" charset="0"/>
            </a:endParaRPr>
          </a:p>
        </p:txBody>
      </p:sp>
      <p:grpSp>
        <p:nvGrpSpPr>
          <p:cNvPr id="809987" name="Group 3"/>
          <p:cNvGrpSpPr>
            <a:grpSpLocks/>
          </p:cNvGrpSpPr>
          <p:nvPr/>
        </p:nvGrpSpPr>
        <p:grpSpPr bwMode="auto">
          <a:xfrm>
            <a:off x="1600200" y="1447800"/>
            <a:ext cx="6096000" cy="331788"/>
            <a:chOff x="1008" y="912"/>
            <a:chExt cx="3840" cy="209"/>
          </a:xfrm>
        </p:grpSpPr>
        <p:sp>
          <p:nvSpPr>
            <p:cNvPr id="809988" name="Oval 4"/>
            <p:cNvSpPr>
              <a:spLocks noChangeArrowheads="1"/>
            </p:cNvSpPr>
            <p:nvPr/>
          </p:nvSpPr>
          <p:spPr bwMode="auto">
            <a:xfrm>
              <a:off x="1008" y="912"/>
              <a:ext cx="192" cy="192"/>
            </a:xfrm>
            <a:prstGeom prst="ellipse">
              <a:avLst/>
            </a:prstGeom>
            <a:solidFill>
              <a:srgbClr val="FF0000"/>
            </a:solidFill>
            <a:ln w="12700" cap="sq">
              <a:solidFill>
                <a:schemeClr val="tx1"/>
              </a:solidFill>
              <a:round/>
              <a:headEnd type="none" w="sm" len="sm"/>
              <a:tailEnd type="none" w="sm" len="sm"/>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809989" name="Line 5"/>
            <p:cNvSpPr>
              <a:spLocks noChangeShapeType="1"/>
            </p:cNvSpPr>
            <p:nvPr/>
          </p:nvSpPr>
          <p:spPr bwMode="auto">
            <a:xfrm>
              <a:off x="1200" y="1008"/>
              <a:ext cx="432" cy="0"/>
            </a:xfrm>
            <a:prstGeom prst="line">
              <a:avLst/>
            </a:prstGeom>
            <a:noFill/>
            <a:ln w="25400" cap="sq">
              <a:solidFill>
                <a:schemeClr val="tx1"/>
              </a:solidFill>
              <a:round/>
              <a:headEnd type="none" w="sm" len="sm"/>
              <a:tailEnd type="triangl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endParaRPr lang="en-US"/>
            </a:p>
          </p:txBody>
        </p:sp>
        <p:pic>
          <p:nvPicPr>
            <p:cNvPr id="809990" name="Picture 6" descr="txp_fig"/>
            <p:cNvPicPr>
              <a:picLocks noChangeAspect="1" noChangeArrowheads="1"/>
            </p:cNvPicPr>
            <p:nvPr>
              <p:custDataLst>
                <p:tags r:id="rId6"/>
              </p:custDataLst>
            </p:nvPr>
          </p:nvPicPr>
          <p:blipFill>
            <a:blip r:embed="rId10">
              <a:extLst>
                <a:ext uri="{28A0092B-C50C-407E-A947-70E740481C1C}">
                  <a14:useLocalDpi xmlns:a14="http://schemas.microsoft.com/office/drawing/2010/main" val="0"/>
                </a:ext>
              </a:extLst>
            </a:blip>
            <a:srcRect/>
            <a:stretch>
              <a:fillRect/>
            </a:stretch>
          </p:blipFill>
          <p:spPr bwMode="auto">
            <a:xfrm>
              <a:off x="3939" y="912"/>
              <a:ext cx="909" cy="20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cap="sq">
                  <a:solidFill>
                    <a:schemeClr val="tx1"/>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pic>
          <p:nvPicPr>
            <p:cNvPr id="809991" name="Picture 7" descr="txp_fig"/>
            <p:cNvPicPr>
              <a:picLocks noChangeAspect="1" noChangeArrowheads="1"/>
            </p:cNvPicPr>
            <p:nvPr>
              <p:custDataLst>
                <p:tags r:id="rId7"/>
              </p:custDataLst>
            </p:nvPr>
          </p:nvPicPr>
          <p:blipFill>
            <a:blip r:embed="rId11">
              <a:extLst>
                <a:ext uri="{28A0092B-C50C-407E-A947-70E740481C1C}">
                  <a14:useLocalDpi xmlns:a14="http://schemas.microsoft.com/office/drawing/2010/main" val="0"/>
                </a:ext>
              </a:extLst>
            </a:blip>
            <a:srcRect/>
            <a:stretch>
              <a:fillRect/>
            </a:stretch>
          </p:blipFill>
          <p:spPr bwMode="auto">
            <a:xfrm>
              <a:off x="2064" y="912"/>
              <a:ext cx="1166" cy="20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cap="sq">
                  <a:solidFill>
                    <a:schemeClr val="tx1"/>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grpSp>
      <p:grpSp>
        <p:nvGrpSpPr>
          <p:cNvPr id="809992" name="Group 8"/>
          <p:cNvGrpSpPr>
            <a:grpSpLocks/>
          </p:cNvGrpSpPr>
          <p:nvPr/>
        </p:nvGrpSpPr>
        <p:grpSpPr bwMode="auto">
          <a:xfrm>
            <a:off x="228600" y="2057400"/>
            <a:ext cx="8153400" cy="1041400"/>
            <a:chOff x="144" y="1296"/>
            <a:chExt cx="5136" cy="656"/>
          </a:xfrm>
        </p:grpSpPr>
        <p:pic>
          <p:nvPicPr>
            <p:cNvPr id="809993" name="Picture 9" descr="txp_fig"/>
            <p:cNvPicPr>
              <a:picLocks noChangeAspect="1" noChangeArrowheads="1"/>
            </p:cNvPicPr>
            <p:nvPr>
              <p:custDataLst>
                <p:tags r:id="rId5"/>
              </p:custDataLst>
            </p:nvPr>
          </p:nvPicPr>
          <p:blipFill>
            <a:blip r:embed="rId12">
              <a:extLst>
                <a:ext uri="{28A0092B-C50C-407E-A947-70E740481C1C}">
                  <a14:useLocalDpi xmlns:a14="http://schemas.microsoft.com/office/drawing/2010/main" val="0"/>
                </a:ext>
              </a:extLst>
            </a:blip>
            <a:srcRect/>
            <a:stretch>
              <a:fillRect/>
            </a:stretch>
          </p:blipFill>
          <p:spPr bwMode="auto">
            <a:xfrm>
              <a:off x="144" y="1296"/>
              <a:ext cx="2496" cy="65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cap="sq">
                  <a:solidFill>
                    <a:schemeClr val="tx1"/>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
          <p:nvSpPr>
            <p:cNvPr id="809994" name="Text Box 10"/>
            <p:cNvSpPr txBox="1">
              <a:spLocks noChangeArrowheads="1"/>
            </p:cNvSpPr>
            <p:nvPr/>
          </p:nvSpPr>
          <p:spPr bwMode="auto">
            <a:xfrm>
              <a:off x="3024" y="1440"/>
              <a:ext cx="2256" cy="40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cap="sq">
                  <a:solidFill>
                    <a:schemeClr val="tx1"/>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eaLnBrk="0" hangingPunct="0">
                <a:spcBef>
                  <a:spcPct val="0"/>
                </a:spcBef>
                <a:buClrTx/>
                <a:buSzTx/>
                <a:buFontTx/>
                <a:buNone/>
              </a:pPr>
              <a:r>
                <a:rPr lang="en-US" sz="1800" b="1">
                  <a:latin typeface="Palatino" charset="0"/>
                </a:rPr>
                <a:t>Larmor Power</a:t>
              </a:r>
              <a:r>
                <a:rPr lang="en-US" sz="1800">
                  <a:latin typeface="Palatino" charset="0"/>
                </a:rPr>
                <a:t> radiated by non-relativistic particles is very small</a:t>
              </a:r>
              <a:endParaRPr lang="en-GB" sz="1800">
                <a:latin typeface="Palatino" charset="0"/>
              </a:endParaRPr>
            </a:p>
          </p:txBody>
        </p:sp>
      </p:grpSp>
      <p:grpSp>
        <p:nvGrpSpPr>
          <p:cNvPr id="809995" name="Group 11"/>
          <p:cNvGrpSpPr>
            <a:grpSpLocks/>
          </p:cNvGrpSpPr>
          <p:nvPr/>
        </p:nvGrpSpPr>
        <p:grpSpPr bwMode="auto">
          <a:xfrm>
            <a:off x="304800" y="3811588"/>
            <a:ext cx="8001000" cy="1143000"/>
            <a:chOff x="192" y="2401"/>
            <a:chExt cx="5040" cy="720"/>
          </a:xfrm>
        </p:grpSpPr>
        <p:pic>
          <p:nvPicPr>
            <p:cNvPr id="809996" name="Picture 12" descr="txp_fig"/>
            <p:cNvPicPr>
              <a:picLocks noChangeAspect="1" noChangeArrowheads="1"/>
            </p:cNvPicPr>
            <p:nvPr>
              <p:custDataLst>
                <p:tags r:id="rId4"/>
              </p:custDataLst>
            </p:nvPr>
          </p:nvPicPr>
          <p:blipFill>
            <a:blip r:embed="rId13">
              <a:extLst>
                <a:ext uri="{28A0092B-C50C-407E-A947-70E740481C1C}">
                  <a14:useLocalDpi xmlns:a14="http://schemas.microsoft.com/office/drawing/2010/main" val="0"/>
                </a:ext>
              </a:extLst>
            </a:blip>
            <a:srcRect/>
            <a:stretch>
              <a:fillRect/>
            </a:stretch>
          </p:blipFill>
          <p:spPr bwMode="auto">
            <a:xfrm>
              <a:off x="192" y="2401"/>
              <a:ext cx="2448" cy="65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cap="sq">
                  <a:solidFill>
                    <a:schemeClr val="tx1"/>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
          <p:nvSpPr>
            <p:cNvPr id="809997" name="Text Box 13"/>
            <p:cNvSpPr txBox="1">
              <a:spLocks noChangeArrowheads="1"/>
            </p:cNvSpPr>
            <p:nvPr/>
          </p:nvSpPr>
          <p:spPr bwMode="auto">
            <a:xfrm>
              <a:off x="2976" y="2544"/>
              <a:ext cx="2256" cy="5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cap="sq">
                  <a:solidFill>
                    <a:schemeClr val="tx1"/>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eaLnBrk="0" hangingPunct="0">
                <a:spcBef>
                  <a:spcPct val="0"/>
                </a:spcBef>
                <a:buClrTx/>
                <a:buSzTx/>
                <a:buFontTx/>
                <a:buNone/>
              </a:pPr>
              <a:r>
                <a:rPr lang="en-US" sz="1800" b="1" dirty="0">
                  <a:latin typeface="Palatino" charset="0"/>
                </a:rPr>
                <a:t>Power</a:t>
              </a:r>
              <a:r>
                <a:rPr lang="en-US" sz="1800" dirty="0">
                  <a:latin typeface="Palatino" charset="0"/>
                </a:rPr>
                <a:t> radiated by relativistic particles in linear accelerators  is negligible</a:t>
              </a:r>
              <a:endParaRPr lang="en-GB" sz="1800" dirty="0">
                <a:latin typeface="Palatino" charset="0"/>
              </a:endParaRPr>
            </a:p>
          </p:txBody>
        </p:sp>
      </p:grpSp>
      <p:grpSp>
        <p:nvGrpSpPr>
          <p:cNvPr id="809998" name="Group 14"/>
          <p:cNvGrpSpPr>
            <a:grpSpLocks/>
          </p:cNvGrpSpPr>
          <p:nvPr/>
        </p:nvGrpSpPr>
        <p:grpSpPr bwMode="auto">
          <a:xfrm>
            <a:off x="1219200" y="4953000"/>
            <a:ext cx="990600" cy="685800"/>
            <a:chOff x="768" y="3120"/>
            <a:chExt cx="624" cy="432"/>
          </a:xfrm>
        </p:grpSpPr>
        <p:sp>
          <p:nvSpPr>
            <p:cNvPr id="809999" name="Oval 15"/>
            <p:cNvSpPr>
              <a:spLocks noChangeArrowheads="1"/>
            </p:cNvSpPr>
            <p:nvPr/>
          </p:nvSpPr>
          <p:spPr bwMode="auto">
            <a:xfrm>
              <a:off x="1152" y="3312"/>
              <a:ext cx="192" cy="192"/>
            </a:xfrm>
            <a:prstGeom prst="ellipse">
              <a:avLst/>
            </a:prstGeom>
            <a:solidFill>
              <a:srgbClr val="FF0000"/>
            </a:solidFill>
            <a:ln w="12700" cap="sq">
              <a:solidFill>
                <a:schemeClr val="tx1"/>
              </a:solidFill>
              <a:round/>
              <a:headEnd type="none" w="sm" len="sm"/>
              <a:tailEnd type="none" w="sm" len="sm"/>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810000" name="Line 16"/>
            <p:cNvSpPr>
              <a:spLocks noChangeShapeType="1"/>
            </p:cNvSpPr>
            <p:nvPr/>
          </p:nvSpPr>
          <p:spPr bwMode="auto">
            <a:xfrm flipH="1" flipV="1">
              <a:off x="1008" y="3120"/>
              <a:ext cx="240" cy="288"/>
            </a:xfrm>
            <a:prstGeom prst="line">
              <a:avLst/>
            </a:prstGeom>
            <a:noFill/>
            <a:ln w="25400" cap="sq">
              <a:solidFill>
                <a:schemeClr val="tx1"/>
              </a:solidFill>
              <a:round/>
              <a:headEnd type="none" w="sm" len="sm"/>
              <a:tailEnd type="triangl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endParaRPr lang="en-US"/>
            </a:p>
          </p:txBody>
        </p:sp>
        <p:sp>
          <p:nvSpPr>
            <p:cNvPr id="810001" name="Arc 17"/>
            <p:cNvSpPr>
              <a:spLocks/>
            </p:cNvSpPr>
            <p:nvPr/>
          </p:nvSpPr>
          <p:spPr bwMode="auto">
            <a:xfrm flipV="1">
              <a:off x="768" y="3120"/>
              <a:ext cx="624" cy="432"/>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12700">
              <a:solidFill>
                <a:schemeClr val="tx1"/>
              </a:solidFill>
              <a:prstDash val="dash"/>
              <a:round/>
              <a:headEnd type="none" w="sm" len="sm"/>
              <a:tailEnd type="none" w="sm" len="sm"/>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grpSp>
        <p:nvGrpSpPr>
          <p:cNvPr id="810002" name="Group 18"/>
          <p:cNvGrpSpPr>
            <a:grpSpLocks/>
          </p:cNvGrpSpPr>
          <p:nvPr/>
        </p:nvGrpSpPr>
        <p:grpSpPr bwMode="auto">
          <a:xfrm>
            <a:off x="1066800" y="3270250"/>
            <a:ext cx="6251575" cy="307975"/>
            <a:chOff x="672" y="2060"/>
            <a:chExt cx="3938" cy="194"/>
          </a:xfrm>
        </p:grpSpPr>
        <p:sp>
          <p:nvSpPr>
            <p:cNvPr id="810003" name="Oval 19"/>
            <p:cNvSpPr>
              <a:spLocks noChangeArrowheads="1"/>
            </p:cNvSpPr>
            <p:nvPr/>
          </p:nvSpPr>
          <p:spPr bwMode="auto">
            <a:xfrm>
              <a:off x="898" y="2060"/>
              <a:ext cx="192" cy="192"/>
            </a:xfrm>
            <a:prstGeom prst="ellipse">
              <a:avLst/>
            </a:prstGeom>
            <a:solidFill>
              <a:srgbClr val="FF0000"/>
            </a:solidFill>
            <a:ln w="12700" cap="sq">
              <a:solidFill>
                <a:schemeClr val="tx1"/>
              </a:solidFill>
              <a:round/>
              <a:headEnd type="none" w="sm" len="sm"/>
              <a:tailEnd type="none" w="sm" len="sm"/>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810004" name="Line 20"/>
            <p:cNvSpPr>
              <a:spLocks noChangeShapeType="1"/>
            </p:cNvSpPr>
            <p:nvPr/>
          </p:nvSpPr>
          <p:spPr bwMode="auto">
            <a:xfrm>
              <a:off x="1090" y="2156"/>
              <a:ext cx="432" cy="0"/>
            </a:xfrm>
            <a:prstGeom prst="line">
              <a:avLst/>
            </a:prstGeom>
            <a:noFill/>
            <a:ln w="25400" cap="sq">
              <a:solidFill>
                <a:schemeClr val="tx1"/>
              </a:solidFill>
              <a:round/>
              <a:headEnd type="none" w="sm" len="sm"/>
              <a:tailEnd type="triangl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endParaRPr lang="en-US"/>
            </a:p>
          </p:txBody>
        </p:sp>
        <p:pic>
          <p:nvPicPr>
            <p:cNvPr id="810005" name="Picture 21" descr="txp_fig"/>
            <p:cNvPicPr>
              <a:picLocks noChangeAspect="1" noChangeArrowheads="1"/>
            </p:cNvPicPr>
            <p:nvPr>
              <p:custDataLst>
                <p:tags r:id="rId2"/>
              </p:custDataLst>
            </p:nvPr>
          </p:nvPicPr>
          <p:blipFill>
            <a:blip r:embed="rId14">
              <a:extLst>
                <a:ext uri="{28A0092B-C50C-407E-A947-70E740481C1C}">
                  <a14:useLocalDpi xmlns:a14="http://schemas.microsoft.com/office/drawing/2010/main" val="0"/>
                </a:ext>
              </a:extLst>
            </a:blip>
            <a:srcRect/>
            <a:stretch>
              <a:fillRect/>
            </a:stretch>
          </p:blipFill>
          <p:spPr bwMode="auto">
            <a:xfrm>
              <a:off x="3936" y="2064"/>
              <a:ext cx="674" cy="17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cap="sq">
                  <a:solidFill>
                    <a:schemeClr val="tx1"/>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pic>
          <p:nvPicPr>
            <p:cNvPr id="810006" name="Picture 22" descr="txp_fig"/>
            <p:cNvPicPr>
              <a:picLocks noChangeAspect="1" noChangeArrowheads="1"/>
            </p:cNvPicPr>
            <p:nvPr>
              <p:custDataLst>
                <p:tags r:id="rId3"/>
              </p:custDataLst>
            </p:nvPr>
          </p:nvPicPr>
          <p:blipFill>
            <a:blip r:embed="rId15">
              <a:extLst>
                <a:ext uri="{28A0092B-C50C-407E-A947-70E740481C1C}">
                  <a14:useLocalDpi xmlns:a14="http://schemas.microsoft.com/office/drawing/2010/main" val="0"/>
                </a:ext>
              </a:extLst>
            </a:blip>
            <a:srcRect/>
            <a:stretch>
              <a:fillRect/>
            </a:stretch>
          </p:blipFill>
          <p:spPr bwMode="auto">
            <a:xfrm>
              <a:off x="2112" y="2064"/>
              <a:ext cx="1227" cy="19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cap="sq">
                  <a:solidFill>
                    <a:schemeClr val="tx1"/>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
          <p:nvSpPr>
            <p:cNvPr id="810007" name="Line 23"/>
            <p:cNvSpPr>
              <a:spLocks noChangeShapeType="1"/>
            </p:cNvSpPr>
            <p:nvPr/>
          </p:nvSpPr>
          <p:spPr bwMode="auto">
            <a:xfrm>
              <a:off x="672" y="2160"/>
              <a:ext cx="1104" cy="0"/>
            </a:xfrm>
            <a:prstGeom prst="line">
              <a:avLst/>
            </a:prstGeom>
            <a:noFill/>
            <a:ln w="12700">
              <a:solidFill>
                <a:schemeClr val="tx1"/>
              </a:solidFill>
              <a:prstDash val="dash"/>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endParaRPr lang="en-US"/>
            </a:p>
          </p:txBody>
        </p:sp>
      </p:grpSp>
      <p:grpSp>
        <p:nvGrpSpPr>
          <p:cNvPr id="810008" name="Group 24"/>
          <p:cNvGrpSpPr>
            <a:grpSpLocks/>
          </p:cNvGrpSpPr>
          <p:nvPr/>
        </p:nvGrpSpPr>
        <p:grpSpPr bwMode="auto">
          <a:xfrm>
            <a:off x="344488" y="5638800"/>
            <a:ext cx="8037512" cy="1038225"/>
            <a:chOff x="217" y="3552"/>
            <a:chExt cx="5063" cy="654"/>
          </a:xfrm>
        </p:grpSpPr>
        <p:pic>
          <p:nvPicPr>
            <p:cNvPr id="810009" name="Picture 25" descr="txp_fig"/>
            <p:cNvPicPr>
              <a:picLocks noChangeAspect="1" noChangeArrowheads="1"/>
            </p:cNvPicPr>
            <p:nvPr>
              <p:custDataLst>
                <p:tags r:id="rId1"/>
              </p:custDataLst>
            </p:nvPr>
          </p:nvPicPr>
          <p:blipFill>
            <a:blip r:embed="rId16">
              <a:extLst>
                <a:ext uri="{28A0092B-C50C-407E-A947-70E740481C1C}">
                  <a14:useLocalDpi xmlns:a14="http://schemas.microsoft.com/office/drawing/2010/main" val="0"/>
                </a:ext>
              </a:extLst>
            </a:blip>
            <a:srcRect/>
            <a:stretch>
              <a:fillRect/>
            </a:stretch>
          </p:blipFill>
          <p:spPr bwMode="auto">
            <a:xfrm>
              <a:off x="217" y="3600"/>
              <a:ext cx="2303" cy="60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cap="sq">
                  <a:solidFill>
                    <a:schemeClr val="tx1"/>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
          <p:nvSpPr>
            <p:cNvPr id="810010" name="Text Box 26"/>
            <p:cNvSpPr txBox="1">
              <a:spLocks noChangeArrowheads="1"/>
            </p:cNvSpPr>
            <p:nvPr/>
          </p:nvSpPr>
          <p:spPr bwMode="auto">
            <a:xfrm>
              <a:off x="3024" y="3552"/>
              <a:ext cx="2256" cy="5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cap="sq">
                  <a:solidFill>
                    <a:schemeClr val="tx1"/>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eaLnBrk="0" hangingPunct="0">
                <a:spcBef>
                  <a:spcPct val="0"/>
                </a:spcBef>
                <a:buClrTx/>
                <a:buSzTx/>
                <a:buFontTx/>
                <a:buNone/>
              </a:pPr>
              <a:r>
                <a:rPr lang="en-US" sz="1800" b="1" dirty="0">
                  <a:latin typeface="Palatino" charset="0"/>
                </a:rPr>
                <a:t>Power</a:t>
              </a:r>
              <a:r>
                <a:rPr lang="en-US" sz="1800" dirty="0">
                  <a:latin typeface="Palatino" charset="0"/>
                </a:rPr>
                <a:t> radiated by relativistic particles in circular accelerators is very strong</a:t>
              </a:r>
              <a:r>
                <a:rPr lang="el-GR" sz="1800" dirty="0">
                  <a:latin typeface="Palatino" charset="0"/>
                </a:rPr>
                <a:t> </a:t>
              </a:r>
              <a:r>
                <a:rPr lang="en-US" sz="1800" dirty="0">
                  <a:solidFill>
                    <a:schemeClr val="accent1"/>
                  </a:solidFill>
                  <a:latin typeface="Palatino" charset="0"/>
                </a:rPr>
                <a:t>(Li</a:t>
              </a:r>
              <a:r>
                <a:rPr lang="fr-FR" sz="1800" dirty="0" err="1">
                  <a:solidFill>
                    <a:schemeClr val="accent1"/>
                  </a:solidFill>
                  <a:latin typeface="Palatino" charset="0"/>
                </a:rPr>
                <a:t>é</a:t>
              </a:r>
              <a:r>
                <a:rPr lang="en-US" sz="1800" dirty="0">
                  <a:solidFill>
                    <a:schemeClr val="accent1"/>
                  </a:solidFill>
                  <a:latin typeface="Palatino" charset="0"/>
                </a:rPr>
                <a:t>nard, 1898)</a:t>
              </a:r>
              <a:endParaRPr lang="en-GB" sz="1800" dirty="0">
                <a:solidFill>
                  <a:schemeClr val="accent1"/>
                </a:solidFill>
                <a:latin typeface="Palatino" charset="0"/>
              </a:endParaRPr>
            </a:p>
          </p:txBody>
        </p:sp>
      </p:grpSp>
    </p:spTree>
    <p:extLst>
      <p:ext uri="{BB962C8B-B14F-4D97-AF65-F5344CB8AC3E}">
        <p14:creationId xmlns:p14="http://schemas.microsoft.com/office/powerpoint/2010/main" val="24403982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809987"/>
                                        </p:tgtEl>
                                        <p:attrNameLst>
                                          <p:attrName>style.visibility</p:attrName>
                                        </p:attrNameLst>
                                      </p:cBhvr>
                                      <p:to>
                                        <p:strVal val="visible"/>
                                      </p:to>
                                    </p:set>
                                    <p:anim calcmode="lin" valueType="num">
                                      <p:cBhvr additive="base">
                                        <p:cTn id="7" dur="500" fill="hold"/>
                                        <p:tgtEl>
                                          <p:spTgt spid="809987"/>
                                        </p:tgtEl>
                                        <p:attrNameLst>
                                          <p:attrName>ppt_x</p:attrName>
                                        </p:attrNameLst>
                                      </p:cBhvr>
                                      <p:tavLst>
                                        <p:tav tm="0">
                                          <p:val>
                                            <p:strVal val="0-#ppt_w/2"/>
                                          </p:val>
                                        </p:tav>
                                        <p:tav tm="100000">
                                          <p:val>
                                            <p:strVal val="#ppt_x"/>
                                          </p:val>
                                        </p:tav>
                                      </p:tavLst>
                                    </p:anim>
                                    <p:anim calcmode="lin" valueType="num">
                                      <p:cBhvr additive="base">
                                        <p:cTn id="8" dur="500" fill="hold"/>
                                        <p:tgtEl>
                                          <p:spTgt spid="809987"/>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499"/>
                                          </p:stCondLst>
                                        </p:cTn>
                                        <p:tgtEl>
                                          <p:spTgt spid="809992"/>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8" fill="hold" nodeType="clickEffect">
                                  <p:stCondLst>
                                    <p:cond delay="0"/>
                                  </p:stCondLst>
                                  <p:childTnLst>
                                    <p:set>
                                      <p:cBhvr>
                                        <p:cTn id="16" dur="1" fill="hold">
                                          <p:stCondLst>
                                            <p:cond delay="0"/>
                                          </p:stCondLst>
                                        </p:cTn>
                                        <p:tgtEl>
                                          <p:spTgt spid="810002"/>
                                        </p:tgtEl>
                                        <p:attrNameLst>
                                          <p:attrName>style.visibility</p:attrName>
                                        </p:attrNameLst>
                                      </p:cBhvr>
                                      <p:to>
                                        <p:strVal val="visible"/>
                                      </p:to>
                                    </p:set>
                                    <p:anim calcmode="lin" valueType="num">
                                      <p:cBhvr additive="base">
                                        <p:cTn id="17" dur="500" fill="hold"/>
                                        <p:tgtEl>
                                          <p:spTgt spid="810002"/>
                                        </p:tgtEl>
                                        <p:attrNameLst>
                                          <p:attrName>ppt_x</p:attrName>
                                        </p:attrNameLst>
                                      </p:cBhvr>
                                      <p:tavLst>
                                        <p:tav tm="0">
                                          <p:val>
                                            <p:strVal val="0-#ppt_w/2"/>
                                          </p:val>
                                        </p:tav>
                                        <p:tav tm="100000">
                                          <p:val>
                                            <p:strVal val="#ppt_x"/>
                                          </p:val>
                                        </p:tav>
                                      </p:tavLst>
                                    </p:anim>
                                    <p:anim calcmode="lin" valueType="num">
                                      <p:cBhvr additive="base">
                                        <p:cTn id="18" dur="500" fill="hold"/>
                                        <p:tgtEl>
                                          <p:spTgt spid="810002"/>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499"/>
                                          </p:stCondLst>
                                        </p:cTn>
                                        <p:tgtEl>
                                          <p:spTgt spid="809995"/>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8" fill="hold" nodeType="clickEffect">
                                  <p:stCondLst>
                                    <p:cond delay="0"/>
                                  </p:stCondLst>
                                  <p:childTnLst>
                                    <p:set>
                                      <p:cBhvr>
                                        <p:cTn id="26" dur="1" fill="hold">
                                          <p:stCondLst>
                                            <p:cond delay="0"/>
                                          </p:stCondLst>
                                        </p:cTn>
                                        <p:tgtEl>
                                          <p:spTgt spid="809998"/>
                                        </p:tgtEl>
                                        <p:attrNameLst>
                                          <p:attrName>style.visibility</p:attrName>
                                        </p:attrNameLst>
                                      </p:cBhvr>
                                      <p:to>
                                        <p:strVal val="visible"/>
                                      </p:to>
                                    </p:set>
                                    <p:anim calcmode="lin" valueType="num">
                                      <p:cBhvr additive="base">
                                        <p:cTn id="27" dur="500" fill="hold"/>
                                        <p:tgtEl>
                                          <p:spTgt spid="809998"/>
                                        </p:tgtEl>
                                        <p:attrNameLst>
                                          <p:attrName>ppt_x</p:attrName>
                                        </p:attrNameLst>
                                      </p:cBhvr>
                                      <p:tavLst>
                                        <p:tav tm="0">
                                          <p:val>
                                            <p:strVal val="0-#ppt_w/2"/>
                                          </p:val>
                                        </p:tav>
                                        <p:tav tm="100000">
                                          <p:val>
                                            <p:strVal val="#ppt_x"/>
                                          </p:val>
                                        </p:tav>
                                      </p:tavLst>
                                    </p:anim>
                                    <p:anim calcmode="lin" valueType="num">
                                      <p:cBhvr additive="base">
                                        <p:cTn id="28" dur="500" fill="hold"/>
                                        <p:tgtEl>
                                          <p:spTgt spid="809998"/>
                                        </p:tgtEl>
                                        <p:attrNameLst>
                                          <p:attrName>ppt_y</p:attrName>
                                        </p:attrNameLst>
                                      </p:cBhvr>
                                      <p:tavLst>
                                        <p:tav tm="0">
                                          <p:val>
                                            <p:strVal val="#ppt_y"/>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nodeType="clickEffect">
                                  <p:stCondLst>
                                    <p:cond delay="0"/>
                                  </p:stCondLst>
                                  <p:childTnLst>
                                    <p:set>
                                      <p:cBhvr>
                                        <p:cTn id="32" dur="1" fill="hold">
                                          <p:stCondLst>
                                            <p:cond delay="499"/>
                                          </p:stCondLst>
                                        </p:cTn>
                                        <p:tgtEl>
                                          <p:spTgt spid="8100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22" name="Rectangle 1026"/>
          <p:cNvSpPr>
            <a:spLocks noGrp="1" noChangeArrowheads="1"/>
          </p:cNvSpPr>
          <p:nvPr>
            <p:ph type="title"/>
          </p:nvPr>
        </p:nvSpPr>
        <p:spPr>
          <a:xfrm>
            <a:off x="1233488" y="-27384"/>
            <a:ext cx="6919912" cy="620688"/>
          </a:xfrm>
        </p:spPr>
        <p:txBody>
          <a:bodyPr/>
          <a:lstStyle/>
          <a:p>
            <a:r>
              <a:rPr lang="en-GB" sz="4400" dirty="0" err="1"/>
              <a:t>Lienard’s</a:t>
            </a:r>
            <a:r>
              <a:rPr lang="en-GB" sz="4400" dirty="0"/>
              <a:t> Paper</a:t>
            </a:r>
            <a:endParaRPr lang="en-US" sz="4400" dirty="0"/>
          </a:p>
        </p:txBody>
      </p:sp>
      <p:sp>
        <p:nvSpPr>
          <p:cNvPr id="849923" name="Text Box 1027"/>
          <p:cNvSpPr txBox="1">
            <a:spLocks noChangeArrowheads="1"/>
          </p:cNvSpPr>
          <p:nvPr/>
        </p:nvSpPr>
        <p:spPr bwMode="auto">
          <a:xfrm>
            <a:off x="539750" y="4833838"/>
            <a:ext cx="4319588" cy="120032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spcBef>
                <a:spcPct val="50000"/>
              </a:spcBef>
              <a:buClrTx/>
              <a:buSzTx/>
              <a:buFontTx/>
              <a:buNone/>
            </a:pPr>
            <a:r>
              <a:rPr lang="en-GB" b="1" dirty="0">
                <a:latin typeface="Arial" charset="0"/>
              </a:rPr>
              <a:t>Prophetically published in the </a:t>
            </a:r>
            <a:r>
              <a:rPr lang="en-GB" b="1" dirty="0" err="1">
                <a:latin typeface="Arial" charset="0"/>
              </a:rPr>
              <a:t>french</a:t>
            </a:r>
            <a:r>
              <a:rPr lang="en-GB" b="1" dirty="0">
                <a:latin typeface="Arial" charset="0"/>
              </a:rPr>
              <a:t> journal “The Electric Light”</a:t>
            </a:r>
            <a:endParaRPr lang="en-US" b="1" dirty="0">
              <a:latin typeface="Arial" charset="0"/>
            </a:endParaRPr>
          </a:p>
        </p:txBody>
      </p:sp>
      <p:pic>
        <p:nvPicPr>
          <p:cNvPr id="849924" name="Picture 102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59338" y="1196975"/>
            <a:ext cx="4083050" cy="54340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
        <p:nvSpPr>
          <p:cNvPr id="849925" name="Rectangle 1029"/>
          <p:cNvSpPr>
            <a:spLocks noGrp="1" noChangeArrowheads="1"/>
          </p:cNvSpPr>
          <p:nvPr>
            <p:ph type="body" idx="1"/>
          </p:nvPr>
        </p:nvSpPr>
        <p:spPr>
          <a:xfrm>
            <a:off x="573088" y="1143000"/>
            <a:ext cx="4321175" cy="5135563"/>
          </a:xfrm>
        </p:spPr>
        <p:txBody>
          <a:bodyPr/>
          <a:lstStyle/>
          <a:p>
            <a:pPr marL="0" indent="0"/>
            <a:r>
              <a:rPr lang="en-GB"/>
              <a:t>“Electric and Magnetic Field produced by an electric charge concentrated at a point and travelling on an arbitrary path”</a:t>
            </a:r>
            <a:endParaRPr lang="en-US"/>
          </a:p>
        </p:txBody>
      </p:sp>
    </p:spTree>
    <p:extLst>
      <p:ext uri="{BB962C8B-B14F-4D97-AF65-F5344CB8AC3E}">
        <p14:creationId xmlns:p14="http://schemas.microsoft.com/office/powerpoint/2010/main" val="6623321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2034" name="Rectangle 2"/>
          <p:cNvSpPr>
            <a:spLocks noChangeArrowheads="1"/>
          </p:cNvSpPr>
          <p:nvPr/>
        </p:nvSpPr>
        <p:spPr bwMode="auto">
          <a:xfrm>
            <a:off x="914400" y="76200"/>
            <a:ext cx="7316788" cy="47248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l">
              <a:spcBef>
                <a:spcPct val="0"/>
              </a:spcBef>
              <a:buClrTx/>
              <a:buSzTx/>
              <a:buFontTx/>
              <a:buNone/>
            </a:pPr>
            <a:r>
              <a:rPr lang="en-US" sz="4400" dirty="0">
                <a:solidFill>
                  <a:schemeClr val="bg1"/>
                </a:solidFill>
                <a:latin typeface="Palatino" charset="0"/>
              </a:rPr>
              <a:t>Why electrons?</a:t>
            </a:r>
            <a:endParaRPr lang="en-US" sz="3200" dirty="0">
              <a:solidFill>
                <a:schemeClr val="bg1"/>
              </a:solidFill>
              <a:latin typeface="Palatino" charset="0"/>
            </a:endParaRPr>
          </a:p>
        </p:txBody>
      </p:sp>
      <p:grpSp>
        <p:nvGrpSpPr>
          <p:cNvPr id="812035" name="Group 3"/>
          <p:cNvGrpSpPr>
            <a:grpSpLocks/>
          </p:cNvGrpSpPr>
          <p:nvPr/>
        </p:nvGrpSpPr>
        <p:grpSpPr bwMode="auto">
          <a:xfrm>
            <a:off x="457200" y="836712"/>
            <a:ext cx="8229600" cy="2530475"/>
            <a:chOff x="288" y="1008"/>
            <a:chExt cx="5184" cy="1594"/>
          </a:xfrm>
        </p:grpSpPr>
        <p:pic>
          <p:nvPicPr>
            <p:cNvPr id="812036" name="Picture 4" descr="txp_fig"/>
            <p:cNvPicPr>
              <a:picLocks noChangeAspect="1" noChangeArrowheads="1"/>
            </p:cNvPicPr>
            <p:nvPr>
              <p:custDataLst>
                <p:tags r:id="rId2"/>
              </p:custDataLst>
            </p:nvPr>
          </p:nvPicPr>
          <p:blipFill>
            <a:blip r:embed="rId5">
              <a:extLst>
                <a:ext uri="{28A0092B-C50C-407E-A947-70E740481C1C}">
                  <a14:useLocalDpi xmlns:a14="http://schemas.microsoft.com/office/drawing/2010/main" val="0"/>
                </a:ext>
              </a:extLst>
            </a:blip>
            <a:srcRect/>
            <a:stretch>
              <a:fillRect/>
            </a:stretch>
          </p:blipFill>
          <p:spPr bwMode="auto">
            <a:xfrm>
              <a:off x="288" y="1248"/>
              <a:ext cx="2303" cy="60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cap="sq">
                  <a:solidFill>
                    <a:schemeClr val="tx1"/>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
          <p:nvSpPr>
            <p:cNvPr id="812037" name="Text Box 5"/>
            <p:cNvSpPr txBox="1">
              <a:spLocks noChangeArrowheads="1"/>
            </p:cNvSpPr>
            <p:nvPr/>
          </p:nvSpPr>
          <p:spPr bwMode="auto">
            <a:xfrm>
              <a:off x="2880" y="1008"/>
              <a:ext cx="2592" cy="159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cap="sq">
                  <a:solidFill>
                    <a:schemeClr val="tx1"/>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l" eaLnBrk="0" hangingPunct="0">
                <a:spcBef>
                  <a:spcPct val="0"/>
                </a:spcBef>
                <a:buClrTx/>
                <a:buSzTx/>
                <a:buFontTx/>
                <a:buNone/>
              </a:pPr>
              <a:r>
                <a:rPr lang="en-US" sz="2000" b="1" dirty="0">
                  <a:latin typeface="Palatino" charset="0"/>
                </a:rPr>
                <a:t>Power</a:t>
              </a:r>
              <a:r>
                <a:rPr lang="en-US" sz="2000" dirty="0">
                  <a:latin typeface="Palatino" charset="0"/>
                </a:rPr>
                <a:t> inversely proportional to 4</a:t>
              </a:r>
              <a:r>
                <a:rPr lang="en-US" sz="2000" baseline="30000" dirty="0">
                  <a:latin typeface="Palatino" charset="0"/>
                </a:rPr>
                <a:t>th</a:t>
              </a:r>
              <a:r>
                <a:rPr lang="en-US" sz="2000" dirty="0">
                  <a:latin typeface="Palatino" charset="0"/>
                </a:rPr>
                <a:t> power of rest </a:t>
              </a:r>
              <a:r>
                <a:rPr lang="en-US" sz="2000" dirty="0">
                  <a:solidFill>
                    <a:srgbClr val="FF0000"/>
                  </a:solidFill>
                  <a:latin typeface="Palatino" charset="0"/>
                </a:rPr>
                <a:t>mass</a:t>
              </a:r>
              <a:r>
                <a:rPr lang="en-US" sz="2000" dirty="0">
                  <a:latin typeface="Palatino" charset="0"/>
                </a:rPr>
                <a:t> (proton </a:t>
              </a:r>
              <a:r>
                <a:rPr lang="en-US" sz="2000" b="1" dirty="0">
                  <a:latin typeface="Palatino" charset="0"/>
                </a:rPr>
                <a:t>2000 times</a:t>
              </a:r>
              <a:r>
                <a:rPr lang="en-US" sz="2000" dirty="0">
                  <a:latin typeface="Palatino" charset="0"/>
                </a:rPr>
                <a:t> heavier than electron)</a:t>
              </a:r>
            </a:p>
            <a:p>
              <a:pPr algn="l" eaLnBrk="0" hangingPunct="0">
                <a:spcBef>
                  <a:spcPct val="0"/>
                </a:spcBef>
                <a:buClrTx/>
                <a:buSzTx/>
                <a:buFontTx/>
                <a:buNone/>
              </a:pPr>
              <a:r>
                <a:rPr lang="en-US" sz="2000" dirty="0">
                  <a:latin typeface="Palatino" charset="0"/>
                </a:rPr>
                <a:t>On the other hand, for </a:t>
              </a:r>
              <a:r>
                <a:rPr lang="en-US" sz="2000" dirty="0">
                  <a:solidFill>
                    <a:srgbClr val="0033CC"/>
                  </a:solidFill>
                  <a:latin typeface="Palatino" charset="0"/>
                </a:rPr>
                <a:t>multi </a:t>
              </a:r>
              <a:r>
                <a:rPr lang="en-US" sz="2000" dirty="0" err="1">
                  <a:solidFill>
                    <a:srgbClr val="0033CC"/>
                  </a:solidFill>
                  <a:latin typeface="Palatino" charset="0"/>
                </a:rPr>
                <a:t>TeV</a:t>
              </a:r>
              <a:r>
                <a:rPr lang="en-US" sz="2000" dirty="0">
                  <a:latin typeface="Palatino" charset="0"/>
                </a:rPr>
                <a:t> hadron colliders (LHC, </a:t>
              </a:r>
              <a:r>
                <a:rPr lang="en-US" sz="2000" dirty="0" err="1">
                  <a:latin typeface="Palatino" charset="0"/>
                </a:rPr>
                <a:t>FCCpp</a:t>
              </a:r>
              <a:r>
                <a:rPr lang="en-US" sz="2000" dirty="0">
                  <a:latin typeface="Palatino" charset="0"/>
                </a:rPr>
                <a:t>) synchrotron radiation is an important issue (protection with beam screens)</a:t>
              </a:r>
              <a:endParaRPr lang="en-GB" sz="1800" dirty="0">
                <a:latin typeface="Palatino" charset="0"/>
              </a:endParaRPr>
            </a:p>
          </p:txBody>
        </p:sp>
      </p:grpSp>
      <p:sp>
        <p:nvSpPr>
          <p:cNvPr id="812038" name="Oval 6"/>
          <p:cNvSpPr>
            <a:spLocks noChangeArrowheads="1"/>
          </p:cNvSpPr>
          <p:nvPr/>
        </p:nvSpPr>
        <p:spPr bwMode="auto">
          <a:xfrm>
            <a:off x="2286000" y="1751112"/>
            <a:ext cx="533400" cy="533400"/>
          </a:xfrm>
          <a:prstGeom prst="ellipse">
            <a:avLst/>
          </a:prstGeom>
          <a:noFill/>
          <a:ln w="28575">
            <a:solidFill>
              <a:srgbClr val="FF0000"/>
            </a:solidFill>
            <a:prstDash val="dash"/>
            <a:round/>
            <a:headEnd type="none" w="sm" len="sm"/>
            <a:tailEnd type="none" w="sm" len="sm"/>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812039" name="Oval 7"/>
          <p:cNvSpPr>
            <a:spLocks noChangeArrowheads="1"/>
          </p:cNvSpPr>
          <p:nvPr/>
        </p:nvSpPr>
        <p:spPr bwMode="auto">
          <a:xfrm>
            <a:off x="3581400" y="1141512"/>
            <a:ext cx="533400" cy="533400"/>
          </a:xfrm>
          <a:prstGeom prst="ellipse">
            <a:avLst/>
          </a:prstGeom>
          <a:noFill/>
          <a:ln w="28575">
            <a:solidFill>
              <a:srgbClr val="0033CC"/>
            </a:solidFill>
            <a:prstDash val="dash"/>
            <a:round/>
            <a:headEnd type="none" w="sm" len="sm"/>
            <a:tailEnd type="none" w="sm" len="sm"/>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812040" name="Group 8"/>
          <p:cNvGrpSpPr>
            <a:grpSpLocks/>
          </p:cNvGrpSpPr>
          <p:nvPr/>
        </p:nvGrpSpPr>
        <p:grpSpPr bwMode="auto">
          <a:xfrm>
            <a:off x="554038" y="3356992"/>
            <a:ext cx="8482013" cy="3478212"/>
            <a:chOff x="349" y="2448"/>
            <a:chExt cx="5343" cy="2191"/>
          </a:xfrm>
        </p:grpSpPr>
        <p:pic>
          <p:nvPicPr>
            <p:cNvPr id="812041" name="Picture 9" descr="txp_fig"/>
            <p:cNvPicPr>
              <a:picLocks noChangeAspect="1" noChangeArrowheads="1"/>
            </p:cNvPicPr>
            <p:nvPr>
              <p:custDataLst>
                <p:tags r:id="rId1"/>
              </p:custDataLst>
            </p:nvPr>
          </p:nvPicPr>
          <p:blipFill>
            <a:blip r:embed="rId6">
              <a:extLst>
                <a:ext uri="{28A0092B-C50C-407E-A947-70E740481C1C}">
                  <a14:useLocalDpi xmlns:a14="http://schemas.microsoft.com/office/drawing/2010/main" val="0"/>
                </a:ext>
              </a:extLst>
            </a:blip>
            <a:srcRect/>
            <a:stretch>
              <a:fillRect/>
            </a:stretch>
          </p:blipFill>
          <p:spPr bwMode="auto">
            <a:xfrm>
              <a:off x="349" y="2976"/>
              <a:ext cx="2279" cy="60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cap="sq">
                  <a:solidFill>
                    <a:schemeClr val="tx1"/>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
          <p:nvSpPr>
            <p:cNvPr id="812042" name="Text Box 10"/>
            <p:cNvSpPr txBox="1">
              <a:spLocks noChangeArrowheads="1"/>
            </p:cNvSpPr>
            <p:nvPr/>
          </p:nvSpPr>
          <p:spPr bwMode="auto">
            <a:xfrm>
              <a:off x="2880" y="2448"/>
              <a:ext cx="2812" cy="219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cap="sq">
                  <a:solidFill>
                    <a:schemeClr val="tx1"/>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l" eaLnBrk="0" hangingPunct="0">
                <a:spcBef>
                  <a:spcPct val="0"/>
                </a:spcBef>
                <a:buClrTx/>
                <a:buSzTx/>
                <a:buFontTx/>
                <a:buNone/>
              </a:pPr>
              <a:r>
                <a:rPr lang="en-US" sz="2000" dirty="0">
                  <a:latin typeface="Palatino" charset="0"/>
                </a:rPr>
                <a:t>By integrating around one revolution, the</a:t>
              </a:r>
              <a:r>
                <a:rPr lang="en-US" sz="2000" b="1" dirty="0">
                  <a:latin typeface="Palatino" charset="0"/>
                </a:rPr>
                <a:t> energy loss per turn </a:t>
              </a:r>
              <a:r>
                <a:rPr lang="en-US" sz="2000" dirty="0">
                  <a:latin typeface="Palatino" charset="0"/>
                </a:rPr>
                <a:t>is obtained</a:t>
              </a:r>
              <a:r>
                <a:rPr lang="en-US" sz="2000" b="1" dirty="0">
                  <a:latin typeface="Palatino" charset="0"/>
                </a:rPr>
                <a:t>. </a:t>
              </a:r>
              <a:r>
                <a:rPr lang="en-US" sz="2000" dirty="0">
                  <a:latin typeface="Palatino" charset="0"/>
                </a:rPr>
                <a:t>For the ILC DR, it is around               </a:t>
              </a:r>
              <a:r>
                <a:rPr lang="en-US" sz="2000" b="1" dirty="0">
                  <a:latin typeface="Palatino" charset="0"/>
                </a:rPr>
                <a:t>4.5 MeV/turn</a:t>
              </a:r>
              <a:r>
                <a:rPr lang="en-US" sz="2000" dirty="0">
                  <a:latin typeface="Palatino" charset="0"/>
                </a:rPr>
                <a:t>. On the other hand, for LEPII (</a:t>
              </a:r>
              <a:r>
                <a:rPr lang="en-US" sz="2000" b="1" dirty="0">
                  <a:latin typeface="Palatino" charset="0"/>
                </a:rPr>
                <a:t>120 </a:t>
              </a:r>
              <a:r>
                <a:rPr lang="en-US" sz="2000" b="1" dirty="0" err="1">
                  <a:latin typeface="Palatino" charset="0"/>
                </a:rPr>
                <a:t>GeV</a:t>
              </a:r>
              <a:r>
                <a:rPr lang="en-US" sz="2000" dirty="0">
                  <a:latin typeface="Palatino" charset="0"/>
                </a:rPr>
                <a:t>) it was </a:t>
              </a:r>
              <a:r>
                <a:rPr lang="en-US" sz="2000" b="1" dirty="0">
                  <a:latin typeface="Palatino" charset="0"/>
                </a:rPr>
                <a:t>6 </a:t>
              </a:r>
              <a:r>
                <a:rPr lang="en-US" sz="2000" b="1" dirty="0" err="1">
                  <a:latin typeface="Palatino" charset="0"/>
                </a:rPr>
                <a:t>GeV</a:t>
              </a:r>
              <a:r>
                <a:rPr lang="en-US" sz="2000" b="1" dirty="0">
                  <a:latin typeface="Palatino" charset="0"/>
                </a:rPr>
                <a:t>/turn</a:t>
              </a:r>
              <a:r>
                <a:rPr lang="en-US" sz="2000" dirty="0">
                  <a:latin typeface="Palatino" charset="0"/>
                </a:rPr>
                <a:t>, or for </a:t>
              </a:r>
              <a:r>
                <a:rPr lang="en-US" sz="2000" dirty="0" err="1">
                  <a:latin typeface="Palatino" charset="0"/>
                </a:rPr>
                <a:t>FCCee</a:t>
              </a:r>
              <a:r>
                <a:rPr lang="en-US" sz="2000" dirty="0">
                  <a:latin typeface="Palatino" charset="0"/>
                </a:rPr>
                <a:t> (</a:t>
              </a:r>
              <a:r>
                <a:rPr lang="en-US" sz="2000" dirty="0" err="1">
                  <a:latin typeface="Palatino" charset="0"/>
                </a:rPr>
                <a:t>ttbar</a:t>
              </a:r>
              <a:r>
                <a:rPr lang="en-US" sz="2000" dirty="0">
                  <a:latin typeface="Palatino" charset="0"/>
                </a:rPr>
                <a:t> flavor at </a:t>
              </a:r>
              <a:r>
                <a:rPr lang="en-US" sz="2000" b="1" dirty="0">
                  <a:latin typeface="Palatino" charset="0"/>
                </a:rPr>
                <a:t>175 </a:t>
              </a:r>
              <a:r>
                <a:rPr lang="en-US" sz="2000" b="1" dirty="0" err="1">
                  <a:latin typeface="Palatino" charset="0"/>
                </a:rPr>
                <a:t>GeV</a:t>
              </a:r>
              <a:r>
                <a:rPr lang="en-US" sz="2000" dirty="0">
                  <a:latin typeface="Palatino" charset="0"/>
                </a:rPr>
                <a:t>), it will be </a:t>
              </a:r>
              <a:r>
                <a:rPr lang="en-US" sz="2000" b="1" dirty="0">
                  <a:latin typeface="Palatino" charset="0"/>
                </a:rPr>
                <a:t>7.5GeV/turn </a:t>
              </a:r>
              <a:r>
                <a:rPr lang="en-US" sz="2000" dirty="0">
                  <a:latin typeface="Palatino" charset="0"/>
                </a:rPr>
                <a:t>i.e. circular electron/positron machines of hundreds of </a:t>
              </a:r>
              <a:r>
                <a:rPr lang="en-US" sz="2000" dirty="0" err="1">
                  <a:latin typeface="Palatino" charset="0"/>
                </a:rPr>
                <a:t>GeV</a:t>
              </a:r>
              <a:r>
                <a:rPr lang="en-US" sz="2000" dirty="0">
                  <a:latin typeface="Palatino" charset="0"/>
                </a:rPr>
                <a:t> become quite demanding with respect to RF power (and extremely long)</a:t>
              </a:r>
              <a:endParaRPr lang="en-GB" sz="2000" dirty="0">
                <a:latin typeface="Palatino" charset="0"/>
              </a:endParaRPr>
            </a:p>
          </p:txBody>
        </p:sp>
      </p:grpSp>
    </p:spTree>
    <p:extLst>
      <p:ext uri="{BB962C8B-B14F-4D97-AF65-F5344CB8AC3E}">
        <p14:creationId xmlns:p14="http://schemas.microsoft.com/office/powerpoint/2010/main" val="39254863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81203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81203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81203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499"/>
                                          </p:stCondLst>
                                        </p:cTn>
                                        <p:tgtEl>
                                          <p:spTgt spid="8120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2038" grpId="0" animBg="1"/>
      <p:bldP spid="81203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2354" name="Rectangle 2"/>
          <p:cNvSpPr>
            <a:spLocks noGrp="1" noChangeArrowheads="1"/>
          </p:cNvSpPr>
          <p:nvPr>
            <p:ph type="title"/>
          </p:nvPr>
        </p:nvSpPr>
        <p:spPr>
          <a:xfrm>
            <a:off x="683568" y="0"/>
            <a:ext cx="7776864" cy="685800"/>
          </a:xfrm>
        </p:spPr>
        <p:txBody>
          <a:bodyPr/>
          <a:lstStyle/>
          <a:p>
            <a:pPr eaLnBrk="1" hangingPunct="1">
              <a:defRPr/>
            </a:pPr>
            <a:r>
              <a:rPr lang="en-US" sz="3600" dirty="0">
                <a:cs typeface="+mj-cs"/>
              </a:rPr>
              <a:t>Synchrotron Radiation formulas for e</a:t>
            </a:r>
            <a:r>
              <a:rPr lang="en-US" sz="3600" baseline="30000" dirty="0">
                <a:cs typeface="+mj-cs"/>
              </a:rPr>
              <a:t>-</a:t>
            </a:r>
            <a:r>
              <a:rPr lang="en-US" sz="3600" dirty="0">
                <a:cs typeface="+mj-cs"/>
              </a:rPr>
              <a:t>/e</a:t>
            </a:r>
            <a:r>
              <a:rPr lang="en-US" sz="3600" baseline="30000" dirty="0">
                <a:cs typeface="+mj-cs"/>
              </a:rPr>
              <a:t>+</a:t>
            </a:r>
          </a:p>
        </p:txBody>
      </p:sp>
      <p:sp>
        <p:nvSpPr>
          <p:cNvPr id="612355" name="Rectangle 3"/>
          <p:cNvSpPr>
            <a:spLocks noGrp="1" noChangeArrowheads="1"/>
          </p:cNvSpPr>
          <p:nvPr>
            <p:ph type="body" idx="1"/>
          </p:nvPr>
        </p:nvSpPr>
        <p:spPr>
          <a:xfrm>
            <a:off x="432048" y="908720"/>
            <a:ext cx="8820472" cy="6149008"/>
          </a:xfrm>
        </p:spPr>
        <p:txBody>
          <a:bodyPr>
            <a:normAutofit/>
          </a:bodyPr>
          <a:lstStyle/>
          <a:p>
            <a:pPr marL="0" indent="0" eaLnBrk="1" hangingPunct="1">
              <a:defRPr/>
            </a:pPr>
            <a:r>
              <a:rPr lang="en-US" sz="2400" dirty="0"/>
              <a:t> The power radiated by a relativistic electron can be rewritten as</a:t>
            </a:r>
          </a:p>
          <a:p>
            <a:pPr marL="0" indent="0" eaLnBrk="1" hangingPunct="1">
              <a:lnSpc>
                <a:spcPct val="150000"/>
              </a:lnSpc>
              <a:buNone/>
              <a:defRPr/>
            </a:pPr>
            <a:r>
              <a:rPr lang="en-US" sz="2400" dirty="0"/>
              <a:t>				           with</a:t>
            </a:r>
          </a:p>
          <a:p>
            <a:pPr marL="0" indent="0" eaLnBrk="1" hangingPunct="1">
              <a:spcBef>
                <a:spcPts val="2400"/>
              </a:spcBef>
              <a:defRPr/>
            </a:pPr>
            <a:r>
              <a:rPr lang="en-US" sz="2400" dirty="0"/>
              <a:t> The energy loss per turn can be expressed as</a:t>
            </a:r>
          </a:p>
          <a:p>
            <a:pPr marL="0" indent="0" eaLnBrk="1" hangingPunct="1">
              <a:lnSpc>
                <a:spcPct val="200000"/>
              </a:lnSpc>
              <a:buNone/>
              <a:defRPr/>
            </a:pPr>
            <a:r>
              <a:rPr lang="en-US" sz="2400" dirty="0"/>
              <a:t>		           with	                   the 2</a:t>
            </a:r>
            <a:r>
              <a:rPr lang="en-US" sz="2400" baseline="30000" dirty="0"/>
              <a:t>nd</a:t>
            </a:r>
            <a:r>
              <a:rPr lang="en-US" sz="2400" dirty="0"/>
              <a:t> </a:t>
            </a:r>
            <a:r>
              <a:rPr lang="en-US" sz="2400" b="1" dirty="0"/>
              <a:t>radiation integral </a:t>
            </a:r>
            <a:endParaRPr lang="en-US" sz="2400" dirty="0"/>
          </a:p>
          <a:p>
            <a:pPr marL="0" indent="0" eaLnBrk="1" hangingPunct="1">
              <a:spcBef>
                <a:spcPts val="3000"/>
              </a:spcBef>
              <a:defRPr/>
            </a:pPr>
            <a:r>
              <a:rPr lang="en-US" sz="2400" dirty="0"/>
              <a:t> For a lattice with uniform bending radius (</a:t>
            </a:r>
            <a:r>
              <a:rPr lang="en-US" sz="2400" dirty="0" err="1"/>
              <a:t>iso</a:t>
            </a:r>
            <a:r>
              <a:rPr lang="en-US" sz="2400" dirty="0"/>
              <a:t>-magnetic) this yields</a:t>
            </a:r>
          </a:p>
          <a:p>
            <a:pPr marL="0" indent="0" eaLnBrk="1" hangingPunct="1">
              <a:buNone/>
              <a:defRPr/>
            </a:pPr>
            <a:endParaRPr lang="en-US" sz="2400" dirty="0"/>
          </a:p>
          <a:p>
            <a:pPr marL="0" indent="0" eaLnBrk="1" hangingPunct="1">
              <a:buNone/>
              <a:defRPr/>
            </a:pPr>
            <a:endParaRPr lang="en-US" sz="2400" dirty="0"/>
          </a:p>
          <a:p>
            <a:pPr marL="0" indent="0" eaLnBrk="1" hangingPunct="1">
              <a:defRPr/>
            </a:pPr>
            <a:r>
              <a:rPr lang="en-US" sz="2400" dirty="0"/>
              <a:t> If this energy were not recovered, particles would gradually spiral inward until lost on vacuum chamber wall</a:t>
            </a:r>
          </a:p>
          <a:p>
            <a:pPr marL="0" indent="0" eaLnBrk="1" hangingPunct="1">
              <a:defRPr/>
            </a:pPr>
            <a:r>
              <a:rPr lang="en-US" sz="2400" dirty="0"/>
              <a:t> RF cavities replace this lost energy by providing momentum kicks to the beam in the longitudinal direction</a:t>
            </a:r>
          </a:p>
        </p:txBody>
      </p:sp>
      <p:pic>
        <p:nvPicPr>
          <p:cNvPr id="3" name="Picture 2" descr="latex-image-1.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52120" y="1465221"/>
            <a:ext cx="3491880" cy="666389"/>
          </a:xfrm>
          <a:prstGeom prst="rect">
            <a:avLst/>
          </a:prstGeom>
        </p:spPr>
      </p:pic>
      <p:pic>
        <p:nvPicPr>
          <p:cNvPr id="4" name="Picture 3" descr="latex-image-1.pdf"/>
          <p:cNvPicPr>
            <a:picLocks noChangeAspect="1"/>
          </p:cNvPicPr>
          <p:nvPr/>
        </p:nvPicPr>
        <p:blipFill rotWithShape="1">
          <a:blip r:embed="rId3">
            <a:extLst>
              <a:ext uri="{28A0092B-C50C-407E-A947-70E740481C1C}">
                <a14:useLocalDpi xmlns:a14="http://schemas.microsoft.com/office/drawing/2010/main" val="0"/>
              </a:ext>
            </a:extLst>
          </a:blip>
          <a:srcRect r="38730"/>
          <a:stretch/>
        </p:blipFill>
        <p:spPr>
          <a:xfrm>
            <a:off x="395536" y="2708920"/>
            <a:ext cx="2592288" cy="812564"/>
          </a:xfrm>
          <a:prstGeom prst="rect">
            <a:avLst/>
          </a:prstGeom>
          <a:ln w="28575" cmpd="sng">
            <a:solidFill>
              <a:srgbClr val="FF0000"/>
            </a:solidFill>
          </a:ln>
        </p:spPr>
      </p:pic>
      <p:pic>
        <p:nvPicPr>
          <p:cNvPr id="5" name="Picture 4"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29710" y="2745244"/>
            <a:ext cx="1506901" cy="739916"/>
          </a:xfrm>
          <a:prstGeom prst="rect">
            <a:avLst/>
          </a:prstGeom>
        </p:spPr>
      </p:pic>
      <p:pic>
        <p:nvPicPr>
          <p:cNvPr id="6" name="Picture 5" descr="latex-image-1.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11760" y="4221088"/>
            <a:ext cx="3528392" cy="829172"/>
          </a:xfrm>
          <a:prstGeom prst="rect">
            <a:avLst/>
          </a:prstGeom>
          <a:ln w="28575" cmpd="sng">
            <a:solidFill>
              <a:srgbClr val="FF0000"/>
            </a:solidFill>
          </a:ln>
        </p:spPr>
      </p:pic>
      <p:pic>
        <p:nvPicPr>
          <p:cNvPr id="7" name="Picture 6"/>
          <p:cNvPicPr>
            <a:picLocks noChangeAspect="1"/>
          </p:cNvPicPr>
          <p:nvPr/>
        </p:nvPicPr>
        <p:blipFill>
          <a:blip r:embed="rId6"/>
          <a:stretch>
            <a:fillRect/>
          </a:stretch>
        </p:blipFill>
        <p:spPr>
          <a:xfrm>
            <a:off x="764984" y="1340768"/>
            <a:ext cx="4095048" cy="797266"/>
          </a:xfrm>
          <a:prstGeom prst="rect">
            <a:avLst/>
          </a:prstGeom>
          <a:ln w="28575">
            <a:solidFill>
              <a:srgbClr val="FF0000"/>
            </a:solidFill>
          </a:ln>
        </p:spPr>
      </p:pic>
    </p:spTree>
    <p:extLst>
      <p:ext uri="{BB962C8B-B14F-4D97-AF65-F5344CB8AC3E}">
        <p14:creationId xmlns:p14="http://schemas.microsoft.com/office/powerpoint/2010/main" val="10616637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82" name="Rectangle 2"/>
          <p:cNvSpPr>
            <a:spLocks noChangeArrowheads="1"/>
          </p:cNvSpPr>
          <p:nvPr/>
        </p:nvSpPr>
        <p:spPr bwMode="auto">
          <a:xfrm>
            <a:off x="762000" y="0"/>
            <a:ext cx="7772400" cy="685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l">
              <a:spcBef>
                <a:spcPct val="0"/>
              </a:spcBef>
              <a:buClrTx/>
              <a:buSzTx/>
              <a:buFontTx/>
              <a:buNone/>
            </a:pPr>
            <a:r>
              <a:rPr lang="en-US" sz="3600">
                <a:solidFill>
                  <a:schemeClr val="bg1"/>
                </a:solidFill>
                <a:latin typeface="Palatino" charset="0"/>
              </a:rPr>
              <a:t>Damping of synchrotron oscillations</a:t>
            </a:r>
            <a:endParaRPr lang="en-US" sz="3200">
              <a:solidFill>
                <a:schemeClr val="bg1"/>
              </a:solidFill>
              <a:latin typeface="Palatino" charset="0"/>
            </a:endParaRPr>
          </a:p>
        </p:txBody>
      </p:sp>
      <p:sp>
        <p:nvSpPr>
          <p:cNvPr id="686083" name="Rectangle 3"/>
          <p:cNvSpPr>
            <a:spLocks noChangeArrowheads="1"/>
          </p:cNvSpPr>
          <p:nvPr/>
        </p:nvSpPr>
        <p:spPr bwMode="auto">
          <a:xfrm>
            <a:off x="304800" y="762000"/>
            <a:ext cx="8763000" cy="5715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marL="285750" indent="-285750" algn="l">
              <a:buSzTx/>
            </a:pPr>
            <a:r>
              <a:rPr lang="en-US" dirty="0">
                <a:solidFill>
                  <a:schemeClr val="tx2"/>
                </a:solidFill>
                <a:latin typeface="Palatino" charset="0"/>
              </a:rPr>
              <a:t>Consider the differential equation of the energy for longitudinal motion 				</a:t>
            </a:r>
          </a:p>
          <a:p>
            <a:pPr marL="285750" indent="-285750" algn="l">
              <a:buSzTx/>
            </a:pPr>
            <a:endParaRPr lang="en-US" dirty="0">
              <a:solidFill>
                <a:schemeClr val="tx2"/>
              </a:solidFill>
              <a:latin typeface="Palatino" charset="0"/>
            </a:endParaRPr>
          </a:p>
          <a:p>
            <a:pPr algn="l">
              <a:lnSpc>
                <a:spcPct val="120000"/>
              </a:lnSpc>
              <a:buSzTx/>
              <a:buNone/>
            </a:pPr>
            <a:r>
              <a:rPr lang="en-US" dirty="0">
                <a:solidFill>
                  <a:schemeClr val="tx2"/>
                </a:solidFill>
                <a:latin typeface="Palatino" charset="0"/>
              </a:rPr>
              <a:t>    with damping coefficient                  	</a:t>
            </a:r>
          </a:p>
          <a:p>
            <a:pPr marL="285750" indent="-285750" algn="l">
              <a:spcBef>
                <a:spcPts val="1200"/>
              </a:spcBef>
              <a:buSzTx/>
              <a:buNone/>
            </a:pPr>
            <a:r>
              <a:rPr lang="en-US" dirty="0">
                <a:solidFill>
                  <a:schemeClr val="tx2"/>
                </a:solidFill>
                <a:latin typeface="Palatino" charset="0"/>
              </a:rPr>
              <a:t>	where     is the energy requirement per turn of the particle,  and	      the revolution period and the synchrotron frequency</a:t>
            </a:r>
          </a:p>
          <a:p>
            <a:pPr marL="342900" indent="-342900" algn="l">
              <a:spcBef>
                <a:spcPts val="1200"/>
              </a:spcBef>
              <a:buSzTx/>
            </a:pPr>
            <a:endParaRPr lang="en-US" dirty="0">
              <a:solidFill>
                <a:schemeClr val="tx2"/>
              </a:solidFill>
              <a:latin typeface="Palatino" charset="0"/>
            </a:endParaRPr>
          </a:p>
          <a:p>
            <a:pPr marL="342900" indent="-342900" algn="l">
              <a:spcBef>
                <a:spcPts val="3600"/>
              </a:spcBef>
              <a:buSzTx/>
            </a:pPr>
            <a:r>
              <a:rPr lang="en-US" dirty="0">
                <a:solidFill>
                  <a:schemeClr val="tx2"/>
                </a:solidFill>
                <a:latin typeface="Palatino" charset="0"/>
              </a:rPr>
              <a:t>The solution can be written as a damped oscillation in energy and time with respect to the ideal </a:t>
            </a:r>
            <a:r>
              <a:rPr lang="en-US" dirty="0" err="1">
                <a:solidFill>
                  <a:schemeClr val="tx2"/>
                </a:solidFill>
                <a:latin typeface="Palatino" charset="0"/>
              </a:rPr>
              <a:t>synchromous</a:t>
            </a:r>
            <a:r>
              <a:rPr lang="en-US" dirty="0">
                <a:solidFill>
                  <a:schemeClr val="tx2"/>
                </a:solidFill>
                <a:latin typeface="Palatino" charset="0"/>
              </a:rPr>
              <a:t> particle</a:t>
            </a:r>
          </a:p>
        </p:txBody>
      </p:sp>
      <p:pic>
        <p:nvPicPr>
          <p:cNvPr id="686106" name="Picture 26" descr="txp_fig"/>
          <p:cNvPicPr>
            <a:picLocks noChangeAspect="1" noChangeArrowheads="1"/>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4427984" y="1988840"/>
            <a:ext cx="1753992" cy="720080"/>
          </a:xfrm>
          <a:prstGeom prst="rect">
            <a:avLst/>
          </a:prstGeom>
          <a:noFill/>
          <a:ln>
            <a:noFill/>
          </a:ln>
          <a:effectLst/>
          <a:extLst>
            <a:ext uri="{909E8E84-426E-40dd-AFC4-6F175D3DCCD1}">
              <a14:hiddenFill xmlns="" xmlns:a14="http://schemas.microsoft.com/office/drawing/2010/main">
                <a:solidFill>
                  <a:srgbClr val="9999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7D">
                      <a:alpha val="74998"/>
                    </a:srgbClr>
                  </a:outerShdw>
                </a:effectLst>
              </a14:hiddenEffects>
            </a:ext>
          </a:extLst>
        </p:spPr>
      </p:pic>
      <p:pic>
        <p:nvPicPr>
          <p:cNvPr id="2" name="Picture 1" descr="latex-image-1.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19672" y="2708920"/>
            <a:ext cx="234753" cy="234753"/>
          </a:xfrm>
          <a:prstGeom prst="rect">
            <a:avLst/>
          </a:prstGeom>
        </p:spPr>
      </p:pic>
      <p:pic>
        <p:nvPicPr>
          <p:cNvPr id="3" name="Picture 2" descr="latex-image-1.pd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59632" y="3027488"/>
            <a:ext cx="361392" cy="329504"/>
          </a:xfrm>
          <a:prstGeom prst="rect">
            <a:avLst/>
          </a:prstGeom>
        </p:spPr>
      </p:pic>
      <p:pic>
        <p:nvPicPr>
          <p:cNvPr id="7" name="Picture 6" descr="latex-image-1.pdf"/>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555776" y="3414808"/>
            <a:ext cx="3784228" cy="878288"/>
          </a:xfrm>
          <a:prstGeom prst="rect">
            <a:avLst/>
          </a:prstGeom>
        </p:spPr>
      </p:pic>
      <p:grpSp>
        <p:nvGrpSpPr>
          <p:cNvPr id="9" name="Group 8"/>
          <p:cNvGrpSpPr/>
          <p:nvPr/>
        </p:nvGrpSpPr>
        <p:grpSpPr>
          <a:xfrm>
            <a:off x="2195459" y="5373219"/>
            <a:ext cx="4710806" cy="1207373"/>
            <a:chOff x="2195459" y="5373219"/>
            <a:chExt cx="4710806" cy="1207373"/>
          </a:xfrm>
        </p:grpSpPr>
        <p:pic>
          <p:nvPicPr>
            <p:cNvPr id="4" name="Picture 3"/>
            <p:cNvPicPr>
              <a:picLocks noChangeAspect="1"/>
            </p:cNvPicPr>
            <p:nvPr/>
          </p:nvPicPr>
          <p:blipFill>
            <a:blip r:embed="rId8"/>
            <a:stretch>
              <a:fillRect/>
            </a:stretch>
          </p:blipFill>
          <p:spPr>
            <a:xfrm>
              <a:off x="2430612" y="5373219"/>
              <a:ext cx="4475653" cy="364201"/>
            </a:xfrm>
            <a:prstGeom prst="rect">
              <a:avLst/>
            </a:prstGeom>
          </p:spPr>
        </p:pic>
        <p:pic>
          <p:nvPicPr>
            <p:cNvPr id="8" name="Picture 7"/>
            <p:cNvPicPr>
              <a:picLocks noChangeAspect="1"/>
            </p:cNvPicPr>
            <p:nvPr/>
          </p:nvPicPr>
          <p:blipFill>
            <a:blip r:embed="rId9"/>
            <a:stretch>
              <a:fillRect/>
            </a:stretch>
          </p:blipFill>
          <p:spPr>
            <a:xfrm>
              <a:off x="2195459" y="5833869"/>
              <a:ext cx="4710806" cy="746723"/>
            </a:xfrm>
            <a:prstGeom prst="rect">
              <a:avLst/>
            </a:prstGeom>
          </p:spPr>
        </p:pic>
      </p:grpSp>
      <p:pic>
        <p:nvPicPr>
          <p:cNvPr id="5" name="Picture 4"/>
          <p:cNvPicPr>
            <a:picLocks noChangeAspect="1"/>
          </p:cNvPicPr>
          <p:nvPr/>
        </p:nvPicPr>
        <p:blipFill>
          <a:blip r:embed="rId10"/>
          <a:stretch>
            <a:fillRect/>
          </a:stretch>
        </p:blipFill>
        <p:spPr>
          <a:xfrm>
            <a:off x="2083988" y="1480840"/>
            <a:ext cx="5168900" cy="508000"/>
          </a:xfrm>
          <a:prstGeom prst="rect">
            <a:avLst/>
          </a:prstGeom>
        </p:spPr>
      </p:pic>
    </p:spTree>
    <p:extLst>
      <p:ext uri="{BB962C8B-B14F-4D97-AF65-F5344CB8AC3E}">
        <p14:creationId xmlns:p14="http://schemas.microsoft.com/office/powerpoint/2010/main" val="32573768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82" name="Rectangle 2"/>
          <p:cNvSpPr>
            <a:spLocks noChangeArrowheads="1"/>
          </p:cNvSpPr>
          <p:nvPr/>
        </p:nvSpPr>
        <p:spPr bwMode="auto">
          <a:xfrm>
            <a:off x="762000" y="0"/>
            <a:ext cx="7772400" cy="685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l">
              <a:spcBef>
                <a:spcPct val="0"/>
              </a:spcBef>
              <a:buClrTx/>
              <a:buSzTx/>
              <a:buFontTx/>
              <a:buNone/>
            </a:pPr>
            <a:r>
              <a:rPr lang="en-US" sz="3600">
                <a:solidFill>
                  <a:schemeClr val="bg1"/>
                </a:solidFill>
                <a:latin typeface="Palatino" charset="0"/>
              </a:rPr>
              <a:t>Damping of synchrotron oscillations</a:t>
            </a:r>
            <a:endParaRPr lang="en-US" sz="3200">
              <a:solidFill>
                <a:schemeClr val="bg1"/>
              </a:solidFill>
              <a:latin typeface="Palatino" charset="0"/>
            </a:endParaRPr>
          </a:p>
        </p:txBody>
      </p:sp>
      <p:sp>
        <p:nvSpPr>
          <p:cNvPr id="686083" name="Rectangle 3"/>
          <p:cNvSpPr>
            <a:spLocks noChangeArrowheads="1"/>
          </p:cNvSpPr>
          <p:nvPr/>
        </p:nvSpPr>
        <p:spPr bwMode="auto">
          <a:xfrm>
            <a:off x="304800" y="762000"/>
            <a:ext cx="8763000" cy="5715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marL="285750" lvl="1" indent="-285750" algn="l">
              <a:spcBef>
                <a:spcPts val="0"/>
              </a:spcBef>
              <a:buSzTx/>
            </a:pPr>
            <a:r>
              <a:rPr lang="en-US" dirty="0">
                <a:latin typeface="+mj-lt"/>
              </a:rPr>
              <a:t>Note that the synchrotron motion is damped towards the motion of the synchronous particle</a:t>
            </a:r>
            <a:endParaRPr lang="en-US" dirty="0">
              <a:solidFill>
                <a:schemeClr val="tx2"/>
              </a:solidFill>
              <a:latin typeface="+mj-lt"/>
            </a:endParaRPr>
          </a:p>
          <a:p>
            <a:pPr marL="285750" indent="-285750" algn="l">
              <a:spcBef>
                <a:spcPts val="0"/>
              </a:spcBef>
              <a:buSzTx/>
            </a:pPr>
            <a:r>
              <a:rPr lang="en-US" dirty="0">
                <a:solidFill>
                  <a:schemeClr val="tx2"/>
                </a:solidFill>
                <a:latin typeface="+mj-lt"/>
              </a:rPr>
              <a:t>The damping coefficient is dependent on the energy of the particle through the radiated power but also through the revolution period. In the following, we try to establish this relationship</a:t>
            </a:r>
          </a:p>
          <a:p>
            <a:pPr marL="285750" indent="-285750" algn="l">
              <a:spcBef>
                <a:spcPts val="0"/>
              </a:spcBef>
              <a:buSzTx/>
            </a:pPr>
            <a:r>
              <a:rPr lang="en-US" dirty="0">
                <a:solidFill>
                  <a:schemeClr val="tx2"/>
                </a:solidFill>
                <a:latin typeface="+mj-lt"/>
              </a:rPr>
              <a:t>A particle with energy spread follows a dispersive trajectory with dispersion </a:t>
            </a:r>
            <a:r>
              <a:rPr lang="en-US" i="1" dirty="0">
                <a:solidFill>
                  <a:schemeClr val="tx2"/>
                </a:solidFill>
                <a:latin typeface="+mj-lt"/>
              </a:rPr>
              <a:t>D</a:t>
            </a:r>
            <a:endParaRPr lang="en-US" dirty="0">
              <a:solidFill>
                <a:schemeClr val="tx2"/>
              </a:solidFill>
              <a:latin typeface="+mj-lt"/>
            </a:endParaRPr>
          </a:p>
          <a:p>
            <a:pPr marL="285750" indent="-285750" algn="l">
              <a:buSzTx/>
            </a:pPr>
            <a:endParaRPr lang="en-US" dirty="0">
              <a:solidFill>
                <a:schemeClr val="tx2"/>
              </a:solidFill>
              <a:latin typeface="+mj-lt"/>
            </a:endParaRPr>
          </a:p>
          <a:p>
            <a:pPr marL="285750" indent="-285750" algn="l">
              <a:spcBef>
                <a:spcPts val="600"/>
              </a:spcBef>
              <a:buSzTx/>
            </a:pPr>
            <a:r>
              <a:rPr lang="en-US" dirty="0">
                <a:solidFill>
                  <a:schemeClr val="tx2"/>
                </a:solidFill>
                <a:latin typeface="+mj-lt"/>
              </a:rPr>
              <a:t>The energy requirement per turn can be obtained by the integral of the radiated power in  one revolution</a:t>
            </a:r>
          </a:p>
          <a:p>
            <a:pPr marL="285750" indent="-285750" algn="l">
              <a:lnSpc>
                <a:spcPct val="140000"/>
              </a:lnSpc>
              <a:buSzTx/>
            </a:pPr>
            <a:endParaRPr lang="en-US" dirty="0">
              <a:solidFill>
                <a:schemeClr val="tx2"/>
              </a:solidFill>
              <a:latin typeface="+mj-lt"/>
            </a:endParaRPr>
          </a:p>
          <a:p>
            <a:pPr marL="285750" indent="-285750" algn="l">
              <a:buSzTx/>
            </a:pPr>
            <a:r>
              <a:rPr lang="en-US" dirty="0">
                <a:solidFill>
                  <a:schemeClr val="tx2"/>
                </a:solidFill>
                <a:latin typeface="+mj-lt"/>
              </a:rPr>
              <a:t>Differentiating with respect to the energy</a:t>
            </a:r>
          </a:p>
          <a:p>
            <a:pPr marL="285750" indent="-285750" algn="l">
              <a:buSzTx/>
            </a:pPr>
            <a:endParaRPr lang="en-US" dirty="0">
              <a:solidFill>
                <a:schemeClr val="tx2"/>
              </a:solidFill>
              <a:latin typeface="+mj-lt"/>
            </a:endParaRPr>
          </a:p>
        </p:txBody>
      </p:sp>
      <p:pic>
        <p:nvPicPr>
          <p:cNvPr id="686099" name="Picture 19" descr="txp_fig"/>
          <p:cNvPicPr>
            <a:picLocks noChangeAspect="1" noChangeArrowheads="1"/>
          </p:cNvPicPr>
          <p:nvPr>
            <p:custDataLst>
              <p:tags r:id="rId1"/>
            </p:custDataLst>
          </p:nvPr>
        </p:nvPicPr>
        <p:blipFill>
          <a:blip r:embed="rId6">
            <a:extLst>
              <a:ext uri="{28A0092B-C50C-407E-A947-70E740481C1C}">
                <a14:useLocalDpi xmlns:a14="http://schemas.microsoft.com/office/drawing/2010/main" val="0"/>
              </a:ext>
            </a:extLst>
          </a:blip>
          <a:srcRect/>
          <a:stretch>
            <a:fillRect/>
          </a:stretch>
        </p:blipFill>
        <p:spPr bwMode="auto">
          <a:xfrm>
            <a:off x="2509366" y="3672383"/>
            <a:ext cx="4006850" cy="620713"/>
          </a:xfrm>
          <a:prstGeom prst="rect">
            <a:avLst/>
          </a:prstGeom>
          <a:noFill/>
          <a:ln>
            <a:noFill/>
          </a:ln>
          <a:effectLst/>
          <a:extLst>
            <a:ext uri="{909E8E84-426E-40dd-AFC4-6F175D3DCCD1}">
              <a14:hiddenFill xmlns="" xmlns:a14="http://schemas.microsoft.com/office/drawing/2010/main">
                <a:solidFill>
                  <a:srgbClr val="9999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7D">
                      <a:alpha val="74998"/>
                    </a:srgbClr>
                  </a:outerShdw>
                </a:effectLst>
              </a14:hiddenEffects>
            </a:ext>
          </a:extLst>
        </p:spPr>
      </p:pic>
      <p:pic>
        <p:nvPicPr>
          <p:cNvPr id="686107" name="Picture 27" descr="txp_fig"/>
          <p:cNvPicPr>
            <a:picLocks noChangeAspect="1" noChangeArrowheads="1"/>
          </p:cNvPicPr>
          <p:nvPr>
            <p:custDataLst>
              <p:tags r:id="rId2"/>
            </p:custDataLst>
          </p:nvPr>
        </p:nvPicPr>
        <p:blipFill>
          <a:blip r:embed="rId7">
            <a:extLst>
              <a:ext uri="{28A0092B-C50C-407E-A947-70E740481C1C}">
                <a14:useLocalDpi xmlns:a14="http://schemas.microsoft.com/office/drawing/2010/main" val="0"/>
              </a:ext>
            </a:extLst>
          </a:blip>
          <a:srcRect/>
          <a:stretch>
            <a:fillRect/>
          </a:stretch>
        </p:blipFill>
        <p:spPr bwMode="auto">
          <a:xfrm>
            <a:off x="1619672" y="5040535"/>
            <a:ext cx="5661025" cy="620713"/>
          </a:xfrm>
          <a:prstGeom prst="rect">
            <a:avLst/>
          </a:prstGeom>
          <a:noFill/>
          <a:ln>
            <a:noFill/>
          </a:ln>
          <a:effectLst/>
          <a:extLst>
            <a:ext uri="{909E8E84-426E-40dd-AFC4-6F175D3DCCD1}">
              <a14:hiddenFill xmlns="" xmlns:a14="http://schemas.microsoft.com/office/drawing/2010/main">
                <a:solidFill>
                  <a:srgbClr val="9999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7D">
                      <a:alpha val="74998"/>
                    </a:srgbClr>
                  </a:outerShdw>
                </a:effectLst>
              </a14:hiddenEffects>
            </a:ext>
          </a:extLst>
        </p:spPr>
      </p:pic>
      <p:pic>
        <p:nvPicPr>
          <p:cNvPr id="686108" name="Picture 28" descr="txp_fig"/>
          <p:cNvPicPr>
            <a:picLocks noChangeAspect="1" noChangeArrowheads="1"/>
          </p:cNvPicPr>
          <p:nvPr>
            <p:custDataLst>
              <p:tags r:id="rId3"/>
            </p:custDataLst>
          </p:nvPr>
        </p:nvPicPr>
        <p:blipFill>
          <a:blip r:embed="rId8">
            <a:extLst>
              <a:ext uri="{28A0092B-C50C-407E-A947-70E740481C1C}">
                <a14:useLocalDpi xmlns:a14="http://schemas.microsoft.com/office/drawing/2010/main" val="0"/>
              </a:ext>
            </a:extLst>
          </a:blip>
          <a:srcRect/>
          <a:stretch>
            <a:fillRect/>
          </a:stretch>
        </p:blipFill>
        <p:spPr bwMode="auto">
          <a:xfrm>
            <a:off x="1835696" y="6190445"/>
            <a:ext cx="4703762" cy="646112"/>
          </a:xfrm>
          <a:prstGeom prst="rect">
            <a:avLst/>
          </a:prstGeom>
          <a:noFill/>
          <a:ln>
            <a:noFill/>
          </a:ln>
          <a:effectLst/>
          <a:extLst>
            <a:ext uri="{909E8E84-426E-40dd-AFC4-6F175D3DCCD1}">
              <a14:hiddenFill xmlns="" xmlns:a14="http://schemas.microsoft.com/office/drawing/2010/main">
                <a:solidFill>
                  <a:srgbClr val="9999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7D">
                      <a:alpha val="74998"/>
                    </a:srgbClr>
                  </a:outerShdw>
                </a:effectLst>
              </a14:hiddenEffects>
            </a:ext>
          </a:extLst>
        </p:spPr>
      </p:pic>
    </p:spTree>
    <p:extLst>
      <p:ext uri="{BB962C8B-B14F-4D97-AF65-F5344CB8AC3E}">
        <p14:creationId xmlns:p14="http://schemas.microsoft.com/office/powerpoint/2010/main" val="320171715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6625" name="Picture 17" descr="txp_fig"/>
          <p:cNvPicPr>
            <a:picLocks noChangeAspect="1" noChangeArrowheads="1"/>
          </p:cNvPicPr>
          <p:nvPr>
            <p:custDataLst>
              <p:tags r:id="rId1"/>
            </p:custDataLst>
          </p:nvPr>
        </p:nvPicPr>
        <p:blipFill>
          <a:blip r:embed="rId9">
            <a:extLst>
              <a:ext uri="{28A0092B-C50C-407E-A947-70E740481C1C}">
                <a14:useLocalDpi xmlns:a14="http://schemas.microsoft.com/office/drawing/2010/main" val="0"/>
              </a:ext>
            </a:extLst>
          </a:blip>
          <a:srcRect/>
          <a:stretch>
            <a:fillRect/>
          </a:stretch>
        </p:blipFill>
        <p:spPr bwMode="auto">
          <a:xfrm>
            <a:off x="4320455" y="3548881"/>
            <a:ext cx="1835721" cy="399860"/>
          </a:xfrm>
          <a:prstGeom prst="rect">
            <a:avLst/>
          </a:prstGeom>
          <a:noFill/>
          <a:ln>
            <a:noFill/>
          </a:ln>
          <a:effectLst/>
          <a:extLst>
            <a:ext uri="{909E8E84-426E-40dd-AFC4-6F175D3DCCD1}">
              <a14:hiddenFill xmlns="" xmlns:a14="http://schemas.microsoft.com/office/drawing/2010/main">
                <a:solidFill>
                  <a:srgbClr val="9999FF"/>
                </a:solidFill>
              </a14:hiddenFill>
            </a:ext>
            <a:ext uri="{91240B29-F687-4f45-9708-019B960494DF}">
              <a14:hiddenLine xmlns="" xmlns:a14="http://schemas.microsoft.com/office/drawing/2010/main" w="12700">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7D">
                      <a:alpha val="74998"/>
                    </a:srgbClr>
                  </a:outerShdw>
                </a:effectLst>
              </a14:hiddenEffects>
            </a:ext>
          </a:extLst>
        </p:spPr>
      </p:pic>
      <p:sp>
        <p:nvSpPr>
          <p:cNvPr id="836610" name="Rectangle 2"/>
          <p:cNvSpPr>
            <a:spLocks noChangeArrowheads="1"/>
          </p:cNvSpPr>
          <p:nvPr/>
        </p:nvSpPr>
        <p:spPr bwMode="auto">
          <a:xfrm>
            <a:off x="609600" y="0"/>
            <a:ext cx="8001000" cy="685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l">
              <a:spcBef>
                <a:spcPct val="0"/>
              </a:spcBef>
              <a:buClrTx/>
              <a:buSzTx/>
              <a:buFontTx/>
              <a:buNone/>
            </a:pPr>
            <a:r>
              <a:rPr lang="en-US" sz="3600">
                <a:solidFill>
                  <a:schemeClr val="bg1"/>
                </a:solidFill>
                <a:latin typeface="Palatino" charset="0"/>
              </a:rPr>
              <a:t>Damping of synchrotron oscillations II</a:t>
            </a:r>
            <a:endParaRPr lang="en-US" sz="3200">
              <a:solidFill>
                <a:schemeClr val="bg1"/>
              </a:solidFill>
              <a:latin typeface="Palatino" charset="0"/>
            </a:endParaRPr>
          </a:p>
        </p:txBody>
      </p:sp>
      <p:sp>
        <p:nvSpPr>
          <p:cNvPr id="836611" name="Rectangle 3"/>
          <p:cNvSpPr>
            <a:spLocks noChangeArrowheads="1"/>
          </p:cNvSpPr>
          <p:nvPr/>
        </p:nvSpPr>
        <p:spPr bwMode="auto">
          <a:xfrm>
            <a:off x="304800" y="762000"/>
            <a:ext cx="8763000" cy="5715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marL="285750" indent="-285750" algn="l">
              <a:buSzTx/>
            </a:pPr>
            <a:r>
              <a:rPr lang="en-US" dirty="0">
                <a:solidFill>
                  <a:schemeClr val="tx2"/>
                </a:solidFill>
                <a:latin typeface="Palatino" charset="0"/>
              </a:rPr>
              <a:t>Taking into account that the average energy spread around the ring should be zero the previous integral is written:</a:t>
            </a:r>
          </a:p>
          <a:p>
            <a:pPr marL="285750" indent="-285750" algn="l">
              <a:buSzTx/>
            </a:pPr>
            <a:endParaRPr lang="en-US" dirty="0">
              <a:solidFill>
                <a:schemeClr val="tx2"/>
              </a:solidFill>
              <a:latin typeface="Palatino" charset="0"/>
            </a:endParaRPr>
          </a:p>
          <a:p>
            <a:pPr marL="285750" indent="-285750" algn="l">
              <a:buSzTx/>
            </a:pPr>
            <a:endParaRPr lang="en-US" dirty="0">
              <a:solidFill>
                <a:schemeClr val="tx2"/>
              </a:solidFill>
              <a:latin typeface="Palatino" charset="0"/>
            </a:endParaRPr>
          </a:p>
          <a:p>
            <a:pPr marL="285750" indent="-285750" algn="l">
              <a:buSzTx/>
            </a:pPr>
            <a:r>
              <a:rPr lang="en-US" dirty="0">
                <a:solidFill>
                  <a:schemeClr val="tx2"/>
                </a:solidFill>
                <a:latin typeface="Palatino" charset="0"/>
              </a:rPr>
              <a:t>Setting 			    and taking into account the</a:t>
            </a:r>
          </a:p>
          <a:p>
            <a:pPr marL="285750" indent="-285750" algn="l">
              <a:lnSpc>
                <a:spcPct val="50000"/>
              </a:lnSpc>
              <a:buSzTx/>
              <a:buFont typeface="Wingdings" charset="0"/>
              <a:buNone/>
            </a:pPr>
            <a:endParaRPr lang="en-US" dirty="0">
              <a:solidFill>
                <a:schemeClr val="tx2"/>
              </a:solidFill>
              <a:latin typeface="Palatino" charset="0"/>
            </a:endParaRPr>
          </a:p>
          <a:p>
            <a:pPr marL="285750" indent="-285750" algn="l">
              <a:buSzTx/>
              <a:buFont typeface="Wingdings" charset="0"/>
              <a:buNone/>
            </a:pPr>
            <a:r>
              <a:rPr lang="en-US" dirty="0">
                <a:solidFill>
                  <a:schemeClr val="tx2"/>
                </a:solidFill>
                <a:latin typeface="Palatino" charset="0"/>
              </a:rPr>
              <a:t>	definition of the magnetic rigidity, the expression of the radiation power is written </a:t>
            </a:r>
          </a:p>
          <a:p>
            <a:pPr marL="285750" indent="-285750" algn="l">
              <a:buSzTx/>
            </a:pPr>
            <a:r>
              <a:rPr lang="en-US" dirty="0">
                <a:solidFill>
                  <a:schemeClr val="tx2"/>
                </a:solidFill>
                <a:latin typeface="Palatino" charset="0"/>
              </a:rPr>
              <a:t>Its derivative with respect to the energy gives</a:t>
            </a:r>
          </a:p>
          <a:p>
            <a:pPr marL="285750" indent="-285750" algn="l">
              <a:buSzTx/>
            </a:pPr>
            <a:endParaRPr lang="en-US" dirty="0">
              <a:solidFill>
                <a:schemeClr val="tx2"/>
              </a:solidFill>
              <a:latin typeface="Palatino" charset="0"/>
            </a:endParaRPr>
          </a:p>
          <a:p>
            <a:pPr marL="285750" indent="-285750" algn="l">
              <a:lnSpc>
                <a:spcPct val="80000"/>
              </a:lnSpc>
              <a:buSzTx/>
            </a:pPr>
            <a:endParaRPr lang="en-US" dirty="0">
              <a:solidFill>
                <a:schemeClr val="tx2"/>
              </a:solidFill>
              <a:latin typeface="Palatino" charset="0"/>
            </a:endParaRPr>
          </a:p>
          <a:p>
            <a:pPr marL="285750" indent="-285750" algn="l">
              <a:lnSpc>
                <a:spcPct val="80000"/>
              </a:lnSpc>
              <a:buSzTx/>
              <a:buFont typeface="Wingdings" charset="0"/>
              <a:buNone/>
            </a:pPr>
            <a:r>
              <a:rPr lang="en-US" dirty="0">
                <a:solidFill>
                  <a:schemeClr val="tx2"/>
                </a:solidFill>
                <a:latin typeface="Palatino" charset="0"/>
              </a:rPr>
              <a:t>	where we used the identity </a:t>
            </a:r>
          </a:p>
          <a:p>
            <a:pPr marL="285750" indent="-285750" algn="l">
              <a:lnSpc>
                <a:spcPct val="10000"/>
              </a:lnSpc>
              <a:buSzTx/>
            </a:pPr>
            <a:endParaRPr lang="en-US" dirty="0">
              <a:solidFill>
                <a:schemeClr val="tx2"/>
              </a:solidFill>
              <a:latin typeface="Palatino" charset="0"/>
            </a:endParaRPr>
          </a:p>
          <a:p>
            <a:pPr marL="285750" indent="-285750" algn="l">
              <a:buSzTx/>
            </a:pPr>
            <a:r>
              <a:rPr lang="en-US" dirty="0">
                <a:solidFill>
                  <a:schemeClr val="tx2"/>
                </a:solidFill>
                <a:latin typeface="Palatino" charset="0"/>
              </a:rPr>
              <a:t>Replacing in the integral at the top,</a:t>
            </a:r>
          </a:p>
          <a:p>
            <a:pPr marL="285750" indent="-285750" algn="l">
              <a:buSzTx/>
            </a:pPr>
            <a:endParaRPr lang="en-US" dirty="0">
              <a:solidFill>
                <a:schemeClr val="tx2"/>
              </a:solidFill>
              <a:latin typeface="Palatino" charset="0"/>
            </a:endParaRPr>
          </a:p>
        </p:txBody>
      </p:sp>
      <p:pic>
        <p:nvPicPr>
          <p:cNvPr id="836634" name="Picture 26" descr="txp_fig"/>
          <p:cNvPicPr>
            <a:picLocks noChangeAspect="1" noChangeArrowheads="1"/>
          </p:cNvPicPr>
          <p:nvPr>
            <p:custDataLst>
              <p:tags r:id="rId2"/>
            </p:custDataLst>
          </p:nvPr>
        </p:nvPicPr>
        <p:blipFill>
          <a:blip r:embed="rId10">
            <a:extLst>
              <a:ext uri="{28A0092B-C50C-407E-A947-70E740481C1C}">
                <a14:useLocalDpi xmlns:a14="http://schemas.microsoft.com/office/drawing/2010/main" val="0"/>
              </a:ext>
            </a:extLst>
          </a:blip>
          <a:srcRect/>
          <a:stretch>
            <a:fillRect/>
          </a:stretch>
        </p:blipFill>
        <p:spPr bwMode="auto">
          <a:xfrm>
            <a:off x="2446436" y="1551955"/>
            <a:ext cx="4141788" cy="796925"/>
          </a:xfrm>
          <a:prstGeom prst="rect">
            <a:avLst/>
          </a:prstGeom>
          <a:noFill/>
          <a:ln>
            <a:noFill/>
          </a:ln>
          <a:effectLst/>
          <a:extLst>
            <a:ext uri="{909E8E84-426E-40dd-AFC4-6F175D3DCCD1}">
              <a14:hiddenFill xmlns="" xmlns:a14="http://schemas.microsoft.com/office/drawing/2010/main">
                <a:solidFill>
                  <a:srgbClr val="9999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7D">
                      <a:alpha val="74998"/>
                    </a:srgbClr>
                  </a:outerShdw>
                </a:effectLst>
              </a14:hiddenEffects>
            </a:ext>
          </a:extLst>
        </p:spPr>
      </p:pic>
      <p:pic>
        <p:nvPicPr>
          <p:cNvPr id="836624" name="Picture 16" descr="txp_fig"/>
          <p:cNvPicPr>
            <a:picLocks noChangeAspect="1" noChangeArrowheads="1"/>
          </p:cNvPicPr>
          <p:nvPr>
            <p:custDataLst>
              <p:tags r:id="rId3"/>
            </p:custDataLst>
          </p:nvPr>
        </p:nvPicPr>
        <p:blipFill>
          <a:blip r:embed="rId11">
            <a:extLst>
              <a:ext uri="{28A0092B-C50C-407E-A947-70E740481C1C}">
                <a14:useLocalDpi xmlns:a14="http://schemas.microsoft.com/office/drawing/2010/main" val="0"/>
              </a:ext>
            </a:extLst>
          </a:blip>
          <a:srcRect/>
          <a:stretch>
            <a:fillRect/>
          </a:stretch>
        </p:blipFill>
        <p:spPr bwMode="auto">
          <a:xfrm>
            <a:off x="1748408" y="2315952"/>
            <a:ext cx="2319536" cy="762608"/>
          </a:xfrm>
          <a:prstGeom prst="rect">
            <a:avLst/>
          </a:prstGeom>
          <a:noFill/>
          <a:ln>
            <a:noFill/>
          </a:ln>
          <a:effectLst/>
          <a:extLst>
            <a:ext uri="{909E8E84-426E-40dd-AFC4-6F175D3DCCD1}">
              <a14:hiddenFill xmlns="" xmlns:a14="http://schemas.microsoft.com/office/drawing/2010/main">
                <a:solidFill>
                  <a:srgbClr val="9999FF"/>
                </a:solidFill>
              </a14:hiddenFill>
            </a:ext>
            <a:ext uri="{91240B29-F687-4f45-9708-019B960494DF}">
              <a14:hiddenLine xmlns="" xmlns:a14="http://schemas.microsoft.com/office/drawing/2010/main" w="12700">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7D">
                      <a:alpha val="74998"/>
                    </a:srgbClr>
                  </a:outerShdw>
                </a:effectLst>
              </a14:hiddenEffects>
            </a:ext>
          </a:extLst>
        </p:spPr>
      </p:pic>
      <p:pic>
        <p:nvPicPr>
          <p:cNvPr id="836629" name="Picture 21" descr="txp_fig"/>
          <p:cNvPicPr>
            <a:picLocks noChangeAspect="1" noChangeArrowheads="1"/>
          </p:cNvPicPr>
          <p:nvPr>
            <p:custDataLst>
              <p:tags r:id="rId4"/>
            </p:custDataLst>
          </p:nvPr>
        </p:nvPicPr>
        <p:blipFill>
          <a:blip r:embed="rId12">
            <a:extLst>
              <a:ext uri="{28A0092B-C50C-407E-A947-70E740481C1C}">
                <a14:useLocalDpi xmlns:a14="http://schemas.microsoft.com/office/drawing/2010/main" val="0"/>
              </a:ext>
            </a:extLst>
          </a:blip>
          <a:srcRect/>
          <a:stretch>
            <a:fillRect/>
          </a:stretch>
        </p:blipFill>
        <p:spPr bwMode="auto">
          <a:xfrm>
            <a:off x="2738438" y="4384675"/>
            <a:ext cx="2994025" cy="700088"/>
          </a:xfrm>
          <a:prstGeom prst="rect">
            <a:avLst/>
          </a:prstGeom>
          <a:noFill/>
          <a:ln>
            <a:noFill/>
          </a:ln>
          <a:effectLst/>
          <a:extLst>
            <a:ext uri="{909E8E84-426E-40dd-AFC4-6F175D3DCCD1}">
              <a14:hiddenFill xmlns="" xmlns:a14="http://schemas.microsoft.com/office/drawing/2010/main">
                <a:solidFill>
                  <a:srgbClr val="9999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7D">
                      <a:alpha val="74998"/>
                    </a:srgbClr>
                  </a:outerShdw>
                </a:effectLst>
              </a14:hiddenEffects>
            </a:ext>
          </a:extLst>
        </p:spPr>
      </p:pic>
      <p:pic>
        <p:nvPicPr>
          <p:cNvPr id="836631" name="Picture 23" descr="txp_fig"/>
          <p:cNvPicPr>
            <a:picLocks noChangeAspect="1" noChangeArrowheads="1"/>
          </p:cNvPicPr>
          <p:nvPr>
            <p:custDataLst>
              <p:tags r:id="rId5"/>
            </p:custDataLst>
          </p:nvPr>
        </p:nvPicPr>
        <p:blipFill>
          <a:blip r:embed="rId13">
            <a:extLst>
              <a:ext uri="{28A0092B-C50C-407E-A947-70E740481C1C}">
                <a14:useLocalDpi xmlns:a14="http://schemas.microsoft.com/office/drawing/2010/main" val="0"/>
              </a:ext>
            </a:extLst>
          </a:blip>
          <a:srcRect/>
          <a:stretch>
            <a:fillRect/>
          </a:stretch>
        </p:blipFill>
        <p:spPr bwMode="auto">
          <a:xfrm>
            <a:off x="4495800" y="5033169"/>
            <a:ext cx="4491038" cy="700087"/>
          </a:xfrm>
          <a:prstGeom prst="rect">
            <a:avLst/>
          </a:prstGeom>
          <a:noFill/>
          <a:ln>
            <a:noFill/>
          </a:ln>
          <a:effectLst/>
          <a:extLst>
            <a:ext uri="{909E8E84-426E-40dd-AFC4-6F175D3DCCD1}">
              <a14:hiddenFill xmlns="" xmlns:a14="http://schemas.microsoft.com/office/drawing/2010/main">
                <a:solidFill>
                  <a:srgbClr val="9999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7D">
                      <a:alpha val="74998"/>
                    </a:srgbClr>
                  </a:outerShdw>
                </a:effectLst>
              </a14:hiddenEffects>
            </a:ext>
          </a:extLst>
        </p:spPr>
      </p:pic>
      <p:pic>
        <p:nvPicPr>
          <p:cNvPr id="836635" name="Picture 27" descr="txp_fig"/>
          <p:cNvPicPr>
            <a:picLocks noChangeAspect="1" noChangeArrowheads="1"/>
          </p:cNvPicPr>
          <p:nvPr>
            <p:custDataLst>
              <p:tags r:id="rId6"/>
            </p:custDataLst>
          </p:nvPr>
        </p:nvPicPr>
        <p:blipFill>
          <a:blip r:embed="rId14">
            <a:extLst>
              <a:ext uri="{28A0092B-C50C-407E-A947-70E740481C1C}">
                <a14:useLocalDpi xmlns:a14="http://schemas.microsoft.com/office/drawing/2010/main" val="0"/>
              </a:ext>
            </a:extLst>
          </a:blip>
          <a:srcRect/>
          <a:stretch>
            <a:fillRect/>
          </a:stretch>
        </p:blipFill>
        <p:spPr bwMode="auto">
          <a:xfrm>
            <a:off x="1527175" y="6093296"/>
            <a:ext cx="4917033" cy="723432"/>
          </a:xfrm>
          <a:prstGeom prst="rect">
            <a:avLst/>
          </a:prstGeom>
          <a:noFill/>
          <a:ln>
            <a:noFill/>
          </a:ln>
          <a:effectLst/>
          <a:extLst>
            <a:ext uri="{909E8E84-426E-40dd-AFC4-6F175D3DCCD1}">
              <a14:hiddenFill xmlns="" xmlns:a14="http://schemas.microsoft.com/office/drawing/2010/main">
                <a:solidFill>
                  <a:srgbClr val="9999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7D">
                      <a:alpha val="74998"/>
                    </a:srgbClr>
                  </a:outerShdw>
                </a:effectLst>
              </a14:hiddenEffects>
            </a:ext>
          </a:extLst>
        </p:spPr>
      </p:pic>
    </p:spTree>
    <p:extLst>
      <p:ext uri="{BB962C8B-B14F-4D97-AF65-F5344CB8AC3E}">
        <p14:creationId xmlns:p14="http://schemas.microsoft.com/office/powerpoint/2010/main" val="225189924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8659" name="Rectangle 3"/>
          <p:cNvSpPr>
            <a:spLocks noChangeArrowheads="1"/>
          </p:cNvSpPr>
          <p:nvPr/>
        </p:nvSpPr>
        <p:spPr bwMode="auto">
          <a:xfrm>
            <a:off x="609600" y="0"/>
            <a:ext cx="8153400" cy="685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l">
              <a:spcBef>
                <a:spcPct val="0"/>
              </a:spcBef>
              <a:buClrTx/>
              <a:buSzTx/>
              <a:buFontTx/>
              <a:buNone/>
            </a:pPr>
            <a:r>
              <a:rPr lang="en-US" sz="3600">
                <a:solidFill>
                  <a:schemeClr val="bg1"/>
                </a:solidFill>
                <a:latin typeface="Palatino" charset="0"/>
              </a:rPr>
              <a:t>Damping of synchrotron oscillations III</a:t>
            </a:r>
            <a:endParaRPr lang="en-US" sz="3200">
              <a:solidFill>
                <a:schemeClr val="bg1"/>
              </a:solidFill>
              <a:latin typeface="Palatino" charset="0"/>
            </a:endParaRPr>
          </a:p>
        </p:txBody>
      </p:sp>
      <p:sp>
        <p:nvSpPr>
          <p:cNvPr id="838660" name="Rectangle 4"/>
          <p:cNvSpPr>
            <a:spLocks noChangeArrowheads="1"/>
          </p:cNvSpPr>
          <p:nvPr/>
        </p:nvSpPr>
        <p:spPr bwMode="auto">
          <a:xfrm>
            <a:off x="304800" y="685800"/>
            <a:ext cx="8763000" cy="5715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marL="285750" indent="-285750" algn="l">
              <a:buSzTx/>
            </a:pPr>
            <a:r>
              <a:rPr lang="en-US" dirty="0">
                <a:solidFill>
                  <a:schemeClr val="tx2"/>
                </a:solidFill>
                <a:latin typeface="Palatino" charset="0"/>
              </a:rPr>
              <a:t>Replacing in the last integral the expression of the power</a:t>
            </a:r>
          </a:p>
          <a:p>
            <a:pPr marL="285750" indent="-285750" algn="l">
              <a:lnSpc>
                <a:spcPct val="270000"/>
              </a:lnSpc>
              <a:buSzTx/>
              <a:buFont typeface="Wingdings" charset="0"/>
              <a:buNone/>
            </a:pPr>
            <a:endParaRPr lang="en-US" dirty="0">
              <a:solidFill>
                <a:schemeClr val="tx2"/>
              </a:solidFill>
              <a:latin typeface="Palatino" charset="0"/>
            </a:endParaRPr>
          </a:p>
          <a:p>
            <a:pPr marL="285750" indent="-285750" algn="l">
              <a:buSzTx/>
              <a:buFont typeface="Wingdings" charset="0"/>
              <a:buNone/>
            </a:pPr>
            <a:r>
              <a:rPr lang="en-US" dirty="0">
                <a:solidFill>
                  <a:schemeClr val="tx2"/>
                </a:solidFill>
                <a:latin typeface="Palatino" charset="0"/>
              </a:rPr>
              <a:t>	and taking into account that 					</a:t>
            </a:r>
          </a:p>
          <a:p>
            <a:pPr marL="285750" indent="-285750" algn="l">
              <a:lnSpc>
                <a:spcPct val="30000"/>
              </a:lnSpc>
              <a:buSzTx/>
              <a:buFont typeface="Wingdings" charset="0"/>
              <a:buNone/>
            </a:pPr>
            <a:r>
              <a:rPr lang="en-US" dirty="0">
                <a:solidFill>
                  <a:schemeClr val="tx2"/>
                </a:solidFill>
                <a:latin typeface="Palatino" charset="0"/>
              </a:rPr>
              <a:t>	</a:t>
            </a:r>
          </a:p>
          <a:p>
            <a:pPr marL="285750" indent="-285750" algn="l">
              <a:buSzTx/>
              <a:buFont typeface="Wingdings" charset="0"/>
              <a:buNone/>
            </a:pPr>
            <a:r>
              <a:rPr lang="en-US" dirty="0">
                <a:solidFill>
                  <a:schemeClr val="tx2"/>
                </a:solidFill>
                <a:latin typeface="Palatino" charset="0"/>
              </a:rPr>
              <a:t>	the damping of synchrotron motion is written 		</a:t>
            </a:r>
          </a:p>
          <a:p>
            <a:pPr marL="285750" indent="-285750" algn="l">
              <a:lnSpc>
                <a:spcPct val="160000"/>
              </a:lnSpc>
              <a:buSzTx/>
              <a:buFont typeface="Wingdings" charset="0"/>
              <a:buNone/>
            </a:pPr>
            <a:r>
              <a:rPr lang="en-US" dirty="0">
                <a:solidFill>
                  <a:schemeClr val="tx2"/>
                </a:solidFill>
                <a:latin typeface="Palatino" charset="0"/>
              </a:rPr>
              <a:t>	</a:t>
            </a:r>
          </a:p>
          <a:p>
            <a:pPr marL="285750" indent="-285750" algn="l">
              <a:buSzTx/>
              <a:buFont typeface="Wingdings" charset="0"/>
              <a:buNone/>
            </a:pPr>
            <a:r>
              <a:rPr lang="en-US" dirty="0">
                <a:solidFill>
                  <a:schemeClr val="tx2"/>
                </a:solidFill>
                <a:latin typeface="Palatino" charset="0"/>
              </a:rPr>
              <a:t>	with the damping partition number defined as</a:t>
            </a:r>
          </a:p>
          <a:p>
            <a:pPr marL="285750" indent="-285750" algn="l">
              <a:buSzTx/>
            </a:pPr>
            <a:endParaRPr lang="en-US" dirty="0">
              <a:solidFill>
                <a:schemeClr val="tx2"/>
              </a:solidFill>
              <a:latin typeface="Palatino" charset="0"/>
            </a:endParaRPr>
          </a:p>
          <a:p>
            <a:pPr marL="285750" indent="-285750" algn="l">
              <a:lnSpc>
                <a:spcPct val="120000"/>
              </a:lnSpc>
              <a:buSzTx/>
            </a:pPr>
            <a:endParaRPr lang="en-US" dirty="0">
              <a:solidFill>
                <a:schemeClr val="tx2"/>
              </a:solidFill>
              <a:latin typeface="Palatino" charset="0"/>
            </a:endParaRPr>
          </a:p>
          <a:p>
            <a:pPr marL="285750" indent="-285750" algn="l">
              <a:lnSpc>
                <a:spcPct val="10000"/>
              </a:lnSpc>
              <a:buSzTx/>
            </a:pPr>
            <a:endParaRPr lang="en-US" dirty="0">
              <a:solidFill>
                <a:schemeClr val="tx2"/>
              </a:solidFill>
              <a:latin typeface="Palatino" charset="0"/>
            </a:endParaRPr>
          </a:p>
          <a:p>
            <a:pPr marL="285750" indent="-285750" algn="l">
              <a:buSzTx/>
            </a:pPr>
            <a:r>
              <a:rPr lang="en-US" dirty="0">
                <a:solidFill>
                  <a:schemeClr val="tx2"/>
                </a:solidFill>
                <a:latin typeface="Palatino" charset="0"/>
              </a:rPr>
              <a:t>This is a parameters entirely defined by the lattice!</a:t>
            </a:r>
          </a:p>
          <a:p>
            <a:pPr marL="285750" indent="-285750" algn="l">
              <a:buSzTx/>
            </a:pPr>
            <a:r>
              <a:rPr lang="en-US" dirty="0">
                <a:solidFill>
                  <a:schemeClr val="tx2"/>
                </a:solidFill>
                <a:latin typeface="Palatino" charset="0"/>
              </a:rPr>
              <a:t>Bending magnets and quads are usually separated and the damping partition number is usually extremely small</a:t>
            </a:r>
          </a:p>
        </p:txBody>
      </p:sp>
      <p:pic>
        <p:nvPicPr>
          <p:cNvPr id="838678" name="Picture 22" descr="txp_fig"/>
          <p:cNvPicPr>
            <a:picLocks noChangeAspect="1" noChangeArrowheads="1"/>
          </p:cNvPicPr>
          <p:nvPr>
            <p:custDataLst>
              <p:tags r:id="rId1"/>
            </p:custDataLst>
          </p:nvPr>
        </p:nvPicPr>
        <p:blipFill>
          <a:blip r:embed="rId7">
            <a:extLst>
              <a:ext uri="{28A0092B-C50C-407E-A947-70E740481C1C}">
                <a14:useLocalDpi xmlns:a14="http://schemas.microsoft.com/office/drawing/2010/main" val="0"/>
              </a:ext>
            </a:extLst>
          </a:blip>
          <a:srcRect/>
          <a:stretch>
            <a:fillRect/>
          </a:stretch>
        </p:blipFill>
        <p:spPr bwMode="auto">
          <a:xfrm>
            <a:off x="4572000" y="2056011"/>
            <a:ext cx="3981450" cy="796925"/>
          </a:xfrm>
          <a:prstGeom prst="rect">
            <a:avLst/>
          </a:prstGeom>
          <a:noFill/>
          <a:ln>
            <a:noFill/>
          </a:ln>
          <a:effectLst/>
          <a:extLst>
            <a:ext uri="{909E8E84-426E-40dd-AFC4-6F175D3DCCD1}">
              <a14:hiddenFill xmlns="" xmlns:a14="http://schemas.microsoft.com/office/drawing/2010/main">
                <a:solidFill>
                  <a:srgbClr val="9999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7D">
                      <a:alpha val="74998"/>
                    </a:srgbClr>
                  </a:outerShdw>
                </a:effectLst>
              </a14:hiddenEffects>
            </a:ext>
          </a:extLst>
        </p:spPr>
      </p:pic>
      <p:pic>
        <p:nvPicPr>
          <p:cNvPr id="838673" name="Picture 17" descr="txp_fig"/>
          <p:cNvPicPr>
            <a:picLocks noChangeAspect="1" noChangeArrowheads="1"/>
          </p:cNvPicPr>
          <p:nvPr>
            <p:custDataLst>
              <p:tags r:id="rId2"/>
            </p:custDataLst>
          </p:nvPr>
        </p:nvPicPr>
        <p:blipFill>
          <a:blip r:embed="rId8">
            <a:alphaModFix amt="99000"/>
            <a:extLst>
              <a:ext uri="{28A0092B-C50C-407E-A947-70E740481C1C}">
                <a14:useLocalDpi xmlns:a14="http://schemas.microsoft.com/office/drawing/2010/main" val="0"/>
              </a:ext>
            </a:extLst>
          </a:blip>
          <a:srcRect/>
          <a:stretch>
            <a:fillRect/>
          </a:stretch>
        </p:blipFill>
        <p:spPr bwMode="auto">
          <a:xfrm>
            <a:off x="1149350" y="1152525"/>
            <a:ext cx="6851650" cy="828675"/>
          </a:xfrm>
          <a:prstGeom prst="rect">
            <a:avLst/>
          </a:prstGeom>
          <a:noFill/>
          <a:ln>
            <a:noFill/>
          </a:ln>
          <a:effectLst/>
          <a:extLst>
            <a:ext uri="{909E8E84-426E-40dd-AFC4-6F175D3DCCD1}">
              <a14:hiddenFill xmlns="" xmlns:a14="http://schemas.microsoft.com/office/drawing/2010/main">
                <a:solidFill>
                  <a:srgbClr val="9999FF">
                    <a:alpha val="99001"/>
                  </a:srgbClr>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7D">
                      <a:alpha val="74998"/>
                    </a:srgbClr>
                  </a:outerShdw>
                </a:effectLst>
              </a14:hiddenEffects>
            </a:ext>
          </a:extLst>
        </p:spPr>
      </p:pic>
      <p:grpSp>
        <p:nvGrpSpPr>
          <p:cNvPr id="6" name="Group 5"/>
          <p:cNvGrpSpPr/>
          <p:nvPr/>
        </p:nvGrpSpPr>
        <p:grpSpPr>
          <a:xfrm>
            <a:off x="1403648" y="3216076"/>
            <a:ext cx="6131123" cy="2301156"/>
            <a:chOff x="1403648" y="3216076"/>
            <a:chExt cx="6131123" cy="2301156"/>
          </a:xfrm>
        </p:grpSpPr>
        <p:pic>
          <p:nvPicPr>
            <p:cNvPr id="838676" name="Picture 20" descr="txp_fig"/>
            <p:cNvPicPr>
              <a:picLocks noChangeAspect="1" noChangeArrowheads="1"/>
            </p:cNvPicPr>
            <p:nvPr>
              <p:custDataLst>
                <p:tags r:id="rId3"/>
              </p:custDataLst>
            </p:nvPr>
          </p:nvPicPr>
          <p:blipFill>
            <a:blip r:embed="rId9">
              <a:extLst>
                <a:ext uri="{28A0092B-C50C-407E-A947-70E740481C1C}">
                  <a14:useLocalDpi xmlns:a14="http://schemas.microsoft.com/office/drawing/2010/main" val="0"/>
                </a:ext>
              </a:extLst>
            </a:blip>
            <a:srcRect/>
            <a:stretch>
              <a:fillRect/>
            </a:stretch>
          </p:blipFill>
          <p:spPr bwMode="auto">
            <a:xfrm>
              <a:off x="2051720" y="4369470"/>
              <a:ext cx="3154363" cy="1147762"/>
            </a:xfrm>
            <a:prstGeom prst="rect">
              <a:avLst/>
            </a:prstGeom>
            <a:noFill/>
            <a:ln>
              <a:noFill/>
            </a:ln>
            <a:effectLst/>
            <a:extLst>
              <a:ext uri="{909E8E84-426E-40dd-AFC4-6F175D3DCCD1}">
                <a14:hiddenFill xmlns="" xmlns:a14="http://schemas.microsoft.com/office/drawing/2010/main">
                  <a:solidFill>
                    <a:srgbClr val="9999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7D">
                        <a:alpha val="74998"/>
                      </a:srgbClr>
                    </a:outerShdw>
                  </a:effectLst>
                </a14:hiddenEffects>
              </a:ext>
            </a:extLst>
          </p:spPr>
        </p:pic>
        <p:pic>
          <p:nvPicPr>
            <p:cNvPr id="2" name="Picture 1" descr="latex-image-1.pdf"/>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288236" y="4585494"/>
              <a:ext cx="795932" cy="826942"/>
            </a:xfrm>
            <a:prstGeom prst="rect">
              <a:avLst/>
            </a:prstGeom>
          </p:spPr>
        </p:pic>
        <p:grpSp>
          <p:nvGrpSpPr>
            <p:cNvPr id="5" name="Group 4"/>
            <p:cNvGrpSpPr/>
            <p:nvPr/>
          </p:nvGrpSpPr>
          <p:grpSpPr>
            <a:xfrm>
              <a:off x="1403648" y="3216076"/>
              <a:ext cx="6131123" cy="788988"/>
              <a:chOff x="2473325" y="3216076"/>
              <a:chExt cx="6131123" cy="788988"/>
            </a:xfrm>
          </p:grpSpPr>
          <p:pic>
            <p:nvPicPr>
              <p:cNvPr id="838679" name="Picture 23" descr="txp_fig"/>
              <p:cNvPicPr>
                <a:picLocks noChangeAspect="1" noChangeArrowheads="1"/>
              </p:cNvPicPr>
              <p:nvPr>
                <p:custDataLst>
                  <p:tags r:id="rId4"/>
                </p:custDataLst>
              </p:nvPr>
            </p:nvPicPr>
            <p:blipFill>
              <a:blip r:embed="rId11">
                <a:extLst>
                  <a:ext uri="{28A0092B-C50C-407E-A947-70E740481C1C}">
                    <a14:useLocalDpi xmlns:a14="http://schemas.microsoft.com/office/drawing/2010/main" val="0"/>
                  </a:ext>
                </a:extLst>
              </a:blip>
              <a:srcRect/>
              <a:stretch>
                <a:fillRect/>
              </a:stretch>
            </p:blipFill>
            <p:spPr bwMode="auto">
              <a:xfrm>
                <a:off x="2473325" y="3216076"/>
                <a:ext cx="4425950" cy="788988"/>
              </a:xfrm>
              <a:prstGeom prst="rect">
                <a:avLst/>
              </a:prstGeom>
              <a:noFill/>
              <a:ln>
                <a:noFill/>
              </a:ln>
              <a:effectLst/>
              <a:extLst>
                <a:ext uri="{909E8E84-426E-40dd-AFC4-6F175D3DCCD1}">
                  <a14:hiddenFill xmlns="" xmlns:a14="http://schemas.microsoft.com/office/drawing/2010/main">
                    <a:solidFill>
                      <a:srgbClr val="9999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7D">
                          <a:alpha val="74998"/>
                        </a:srgbClr>
                      </a:outerShdw>
                    </a:effectLst>
                  </a14:hiddenEffects>
                </a:ext>
              </a:extLst>
            </p:spPr>
          </p:pic>
          <p:pic>
            <p:nvPicPr>
              <p:cNvPr id="4" name="Picture 3" descr="latex-image-1.pdf"/>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072312" y="3258450"/>
                <a:ext cx="1532136" cy="738378"/>
              </a:xfrm>
              <a:prstGeom prst="rect">
                <a:avLst/>
              </a:prstGeom>
            </p:spPr>
          </p:pic>
        </p:grpSp>
      </p:grpSp>
    </p:spTree>
    <p:extLst>
      <p:ext uri="{BB962C8B-B14F-4D97-AF65-F5344CB8AC3E}">
        <p14:creationId xmlns:p14="http://schemas.microsoft.com/office/powerpoint/2010/main" val="12718221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5586" name="Rectangle 2"/>
          <p:cNvSpPr>
            <a:spLocks noGrp="1" noChangeArrowheads="1"/>
          </p:cNvSpPr>
          <p:nvPr>
            <p:ph type="title"/>
          </p:nvPr>
        </p:nvSpPr>
        <p:spPr>
          <a:xfrm>
            <a:off x="685800" y="0"/>
            <a:ext cx="6919913" cy="609600"/>
          </a:xfrm>
        </p:spPr>
        <p:txBody>
          <a:bodyPr/>
          <a:lstStyle/>
          <a:p>
            <a:r>
              <a:rPr lang="en-US" sz="4400"/>
              <a:t>Energy gain</a:t>
            </a:r>
            <a:endParaRPr lang="en-US"/>
          </a:p>
        </p:txBody>
      </p:sp>
      <p:sp>
        <p:nvSpPr>
          <p:cNvPr id="835587" name="Rectangle 3"/>
          <p:cNvSpPr>
            <a:spLocks noGrp="1" noChangeArrowheads="1"/>
          </p:cNvSpPr>
          <p:nvPr>
            <p:ph type="body" sz="half" idx="1"/>
          </p:nvPr>
        </p:nvSpPr>
        <p:spPr>
          <a:xfrm>
            <a:off x="228600" y="808038"/>
            <a:ext cx="8763000" cy="6049962"/>
          </a:xfrm>
        </p:spPr>
        <p:txBody>
          <a:bodyPr/>
          <a:lstStyle/>
          <a:p>
            <a:pPr>
              <a:buFont typeface="Wingdings" charset="0"/>
              <a:buNone/>
            </a:pPr>
            <a:r>
              <a:rPr lang="en-US" sz="2400"/>
              <a:t>	Assuming a sinusoidal electric field				where the synchronous particle passes at the middle of the gap </a:t>
            </a:r>
            <a:r>
              <a:rPr lang="en-US" sz="2400" i="1"/>
              <a:t>g</a:t>
            </a:r>
            <a:r>
              <a:rPr lang="en-US" sz="2400"/>
              <a:t>, at time </a:t>
            </a:r>
            <a:r>
              <a:rPr lang="en-US" sz="2400" i="1"/>
              <a:t>t = 0</a:t>
            </a:r>
            <a:r>
              <a:rPr lang="en-US" sz="2400"/>
              <a:t>, the energy is</a:t>
            </a:r>
          </a:p>
          <a:p>
            <a:endParaRPr lang="en-US" sz="2400"/>
          </a:p>
          <a:p>
            <a:pPr>
              <a:lnSpc>
                <a:spcPct val="150000"/>
              </a:lnSpc>
            </a:pPr>
            <a:endParaRPr lang="en-US" sz="2400"/>
          </a:p>
          <a:p>
            <a:pPr>
              <a:buFont typeface="Wingdings" charset="0"/>
              <a:buNone/>
            </a:pPr>
            <a:r>
              <a:rPr lang="en-US" sz="2400"/>
              <a:t>	And the energy gain is</a:t>
            </a:r>
          </a:p>
          <a:p>
            <a:pPr>
              <a:buFont typeface="Wingdings" charset="0"/>
              <a:buNone/>
            </a:pPr>
            <a:r>
              <a:rPr lang="en-US" sz="2400"/>
              <a:t>	</a:t>
            </a:r>
          </a:p>
          <a:p>
            <a:pPr>
              <a:buFont typeface="Wingdings" charset="0"/>
              <a:buNone/>
            </a:pPr>
            <a:r>
              <a:rPr lang="en-US" sz="2400"/>
              <a:t>	and finally					with the transit time </a:t>
            </a:r>
          </a:p>
          <a:p>
            <a:pPr>
              <a:lnSpc>
                <a:spcPct val="120000"/>
              </a:lnSpc>
              <a:buFont typeface="Wingdings" charset="0"/>
              <a:buNone/>
            </a:pPr>
            <a:endParaRPr lang="en-US" sz="2400"/>
          </a:p>
          <a:p>
            <a:pPr>
              <a:buFont typeface="Wingdings" charset="0"/>
              <a:buNone/>
            </a:pPr>
            <a:r>
              <a:rPr lang="en-US" sz="2400"/>
              <a:t>	factor defined as</a:t>
            </a:r>
          </a:p>
          <a:p>
            <a:pPr>
              <a:buFont typeface="Wingdings" charset="0"/>
              <a:buNone/>
            </a:pPr>
            <a:endParaRPr lang="en-US" sz="2400"/>
          </a:p>
          <a:p>
            <a:pPr>
              <a:buFont typeface="Wingdings" charset="0"/>
              <a:buNone/>
            </a:pPr>
            <a:r>
              <a:rPr lang="en-US" sz="2400"/>
              <a:t>	It can be shown that in general </a:t>
            </a:r>
          </a:p>
        </p:txBody>
      </p:sp>
      <p:graphicFrame>
        <p:nvGraphicFramePr>
          <p:cNvPr id="835588" name="Object 4"/>
          <p:cNvGraphicFramePr>
            <a:graphicFrameLocks noGrp="1" noChangeAspect="1"/>
          </p:cNvGraphicFramePr>
          <p:nvPr>
            <p:ph sz="quarter" idx="2"/>
          </p:nvPr>
        </p:nvGraphicFramePr>
        <p:xfrm>
          <a:off x="3962400" y="2819400"/>
          <a:ext cx="3200400" cy="908050"/>
        </p:xfrm>
        <a:graphic>
          <a:graphicData uri="http://schemas.openxmlformats.org/presentationml/2006/ole">
            <mc:AlternateContent xmlns:mc="http://schemas.openxmlformats.org/markup-compatibility/2006">
              <mc:Choice xmlns:v="urn:schemas-microsoft-com:vml" Requires="v">
                <p:oleObj spid="_x0000_s240731" name="Equation" r:id="rId4" imgW="1701800" imgH="482600" progId="Equation.3">
                  <p:embed/>
                </p:oleObj>
              </mc:Choice>
              <mc:Fallback>
                <p:oleObj name="Equation" r:id="rId4" imgW="1701800" imgH="482600" progId="Equation.3">
                  <p:embed/>
                  <p:pic>
                    <p:nvPicPr>
                      <p:cNvPr id="835588"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62400" y="2819400"/>
                        <a:ext cx="3200400" cy="90805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808080">
                                  <a:alpha val="74998"/>
                                </a:srgbClr>
                              </a:outerShdw>
                            </a:effectLst>
                          </a14:hiddenEffects>
                        </a:ext>
                      </a:extLst>
                    </p:spPr>
                  </p:pic>
                </p:oleObj>
              </mc:Fallback>
            </mc:AlternateContent>
          </a:graphicData>
        </a:graphic>
      </p:graphicFrame>
      <p:graphicFrame>
        <p:nvGraphicFramePr>
          <p:cNvPr id="835589" name="Object 5"/>
          <p:cNvGraphicFramePr>
            <a:graphicFrameLocks noGrp="1" noChangeAspect="1"/>
          </p:cNvGraphicFramePr>
          <p:nvPr>
            <p:ph idx="4294967295"/>
          </p:nvPr>
        </p:nvGraphicFramePr>
        <p:xfrm>
          <a:off x="1981200" y="1960563"/>
          <a:ext cx="5410200" cy="935037"/>
        </p:xfrm>
        <a:graphic>
          <a:graphicData uri="http://schemas.openxmlformats.org/presentationml/2006/ole">
            <mc:AlternateContent xmlns:mc="http://schemas.openxmlformats.org/markup-compatibility/2006">
              <mc:Choice xmlns:v="urn:schemas-microsoft-com:vml" Requires="v">
                <p:oleObj spid="_x0000_s240732" name="Equation" r:id="rId6" imgW="2794000" imgH="482600" progId="Equation.3">
                  <p:embed/>
                </p:oleObj>
              </mc:Choice>
              <mc:Fallback>
                <p:oleObj name="Equation" r:id="rId6" imgW="2794000" imgH="482600" progId="Equation.3">
                  <p:embed/>
                  <p:pic>
                    <p:nvPicPr>
                      <p:cNvPr id="835589"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81200" y="1960563"/>
                        <a:ext cx="5410200" cy="93503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808080">
                                  <a:alpha val="74998"/>
                                </a:srgbClr>
                              </a:outerShdw>
                            </a:effectLst>
                          </a14:hiddenEffects>
                        </a:ext>
                      </a:extLst>
                    </p:spPr>
                  </p:pic>
                </p:oleObj>
              </mc:Fallback>
            </mc:AlternateContent>
          </a:graphicData>
        </a:graphic>
      </p:graphicFrame>
      <p:graphicFrame>
        <p:nvGraphicFramePr>
          <p:cNvPr id="835591" name="Object 7"/>
          <p:cNvGraphicFramePr>
            <a:graphicFrameLocks noGrp="1" noChangeAspect="1"/>
          </p:cNvGraphicFramePr>
          <p:nvPr>
            <p:ph sz="quarter" idx="3"/>
          </p:nvPr>
        </p:nvGraphicFramePr>
        <p:xfrm>
          <a:off x="2362200" y="3729038"/>
          <a:ext cx="3048000" cy="842962"/>
        </p:xfrm>
        <a:graphic>
          <a:graphicData uri="http://schemas.openxmlformats.org/presentationml/2006/ole">
            <mc:AlternateContent xmlns:mc="http://schemas.openxmlformats.org/markup-compatibility/2006">
              <mc:Choice xmlns:v="urn:schemas-microsoft-com:vml" Requires="v">
                <p:oleObj spid="_x0000_s240733" name="Equation" r:id="rId8" imgW="1613296" imgH="394097" progId="Equation.3">
                  <p:embed/>
                </p:oleObj>
              </mc:Choice>
              <mc:Fallback>
                <p:oleObj name="Equation" r:id="rId8" imgW="1613296" imgH="394097" progId="Equation.3">
                  <p:embed/>
                  <p:pic>
                    <p:nvPicPr>
                      <p:cNvPr id="835591" name="Object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362200" y="3729038"/>
                        <a:ext cx="3048000" cy="84296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808080">
                                  <a:alpha val="74998"/>
                                </a:srgbClr>
                              </a:outerShdw>
                            </a:effectLst>
                          </a14:hiddenEffects>
                        </a:ext>
                      </a:extLst>
                    </p:spPr>
                  </p:pic>
                </p:oleObj>
              </mc:Fallback>
            </mc:AlternateContent>
          </a:graphicData>
        </a:graphic>
      </p:graphicFrame>
      <p:graphicFrame>
        <p:nvGraphicFramePr>
          <p:cNvPr id="835592" name="Object 8"/>
          <p:cNvGraphicFramePr>
            <a:graphicFrameLocks noChangeAspect="1"/>
          </p:cNvGraphicFramePr>
          <p:nvPr/>
        </p:nvGraphicFramePr>
        <p:xfrm>
          <a:off x="5638800" y="830263"/>
          <a:ext cx="2776538" cy="388937"/>
        </p:xfrm>
        <a:graphic>
          <a:graphicData uri="http://schemas.openxmlformats.org/presentationml/2006/ole">
            <mc:AlternateContent xmlns:mc="http://schemas.openxmlformats.org/markup-compatibility/2006">
              <mc:Choice xmlns:v="urn:schemas-microsoft-com:vml" Requires="v">
                <p:oleObj spid="_x0000_s240734" name="Equation" r:id="rId10" imgW="1358900" imgH="190500" progId="Equation.3">
                  <p:embed/>
                </p:oleObj>
              </mc:Choice>
              <mc:Fallback>
                <p:oleObj name="Equation" r:id="rId10" imgW="1358900" imgH="190500" progId="Equation.3">
                  <p:embed/>
                  <p:pic>
                    <p:nvPicPr>
                      <p:cNvPr id="835592" name="Object 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638800" y="830263"/>
                        <a:ext cx="2776538" cy="38893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35594" name="Object 10"/>
          <p:cNvGraphicFramePr>
            <a:graphicFrameLocks noChangeAspect="1"/>
          </p:cNvGraphicFramePr>
          <p:nvPr/>
        </p:nvGraphicFramePr>
        <p:xfrm>
          <a:off x="3571875" y="4648200"/>
          <a:ext cx="2295525" cy="925513"/>
        </p:xfrm>
        <a:graphic>
          <a:graphicData uri="http://schemas.openxmlformats.org/presentationml/2006/ole">
            <mc:AlternateContent xmlns:mc="http://schemas.openxmlformats.org/markup-compatibility/2006">
              <mc:Choice xmlns:v="urn:schemas-microsoft-com:vml" Requires="v">
                <p:oleObj spid="_x0000_s240735" name="Equation" r:id="rId12" imgW="1041400" imgH="419100" progId="Equation.3">
                  <p:embed/>
                </p:oleObj>
              </mc:Choice>
              <mc:Fallback>
                <p:oleObj name="Equation" r:id="rId12" imgW="1041400" imgH="419100" progId="Equation.3">
                  <p:embed/>
                  <p:pic>
                    <p:nvPicPr>
                      <p:cNvPr id="835594" name="Object 1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571875" y="4648200"/>
                        <a:ext cx="2295525" cy="925513"/>
                      </a:xfrm>
                      <a:prstGeom prst="rect">
                        <a:avLst/>
                      </a:prstGeom>
                      <a:noFill/>
                      <a:ln w="28575">
                        <a:solidFill>
                          <a:srgbClr val="FF0000"/>
                        </a:solidFill>
                        <a:miter lim="800000"/>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35595" name="Object 11"/>
          <p:cNvGraphicFramePr>
            <a:graphicFrameLocks noChangeAspect="1"/>
          </p:cNvGraphicFramePr>
          <p:nvPr/>
        </p:nvGraphicFramePr>
        <p:xfrm>
          <a:off x="5562600" y="5113338"/>
          <a:ext cx="3048000" cy="1744662"/>
        </p:xfrm>
        <a:graphic>
          <a:graphicData uri="http://schemas.openxmlformats.org/presentationml/2006/ole">
            <mc:AlternateContent xmlns:mc="http://schemas.openxmlformats.org/markup-compatibility/2006">
              <mc:Choice xmlns:v="urn:schemas-microsoft-com:vml" Requires="v">
                <p:oleObj spid="_x0000_s240736" name="Equation" r:id="rId14" imgW="1612900" imgH="965200" progId="Equation.3">
                  <p:embed/>
                </p:oleObj>
              </mc:Choice>
              <mc:Fallback>
                <p:oleObj name="Equation" r:id="rId14" imgW="1612900" imgH="965200" progId="Equation.3">
                  <p:embed/>
                  <p:pic>
                    <p:nvPicPr>
                      <p:cNvPr id="835595" name="Object 11"/>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562600" y="5113338"/>
                        <a:ext cx="3048000" cy="174466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80808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113906184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2514" name="Rectangle 2"/>
          <p:cNvSpPr>
            <a:spLocks noChangeArrowheads="1"/>
          </p:cNvSpPr>
          <p:nvPr/>
        </p:nvSpPr>
        <p:spPr bwMode="auto">
          <a:xfrm>
            <a:off x="762000" y="0"/>
            <a:ext cx="7545388" cy="685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l">
              <a:spcBef>
                <a:spcPct val="0"/>
              </a:spcBef>
              <a:buClrTx/>
              <a:buSzTx/>
              <a:buFontTx/>
              <a:buNone/>
            </a:pPr>
            <a:r>
              <a:rPr lang="en-US" sz="4000">
                <a:solidFill>
                  <a:schemeClr val="bg1"/>
                </a:solidFill>
                <a:latin typeface="Palatino" charset="0"/>
              </a:rPr>
              <a:t>Damping of vertical oscillations</a:t>
            </a:r>
            <a:endParaRPr lang="en-US" sz="3200">
              <a:solidFill>
                <a:schemeClr val="bg1"/>
              </a:solidFill>
              <a:latin typeface="Palatino" charset="0"/>
            </a:endParaRPr>
          </a:p>
        </p:txBody>
      </p:sp>
      <p:sp>
        <p:nvSpPr>
          <p:cNvPr id="832515" name="Rectangle 3"/>
          <p:cNvSpPr>
            <a:spLocks noChangeArrowheads="1"/>
          </p:cNvSpPr>
          <p:nvPr/>
        </p:nvSpPr>
        <p:spPr bwMode="auto">
          <a:xfrm>
            <a:off x="304800" y="762000"/>
            <a:ext cx="8763000" cy="5715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marL="285750" indent="-285750" algn="l">
              <a:buSzTx/>
            </a:pPr>
            <a:r>
              <a:rPr lang="en-US" dirty="0">
                <a:solidFill>
                  <a:schemeClr val="tx2"/>
                </a:solidFill>
                <a:latin typeface="Palatino" charset="0"/>
              </a:rPr>
              <a:t>Synchrotron radiation emitted in the direction of motion of electron, whose momentum is reduced</a:t>
            </a:r>
          </a:p>
          <a:p>
            <a:pPr marL="285750" indent="-285750" algn="l">
              <a:lnSpc>
                <a:spcPct val="140000"/>
              </a:lnSpc>
              <a:spcBef>
                <a:spcPts val="0"/>
              </a:spcBef>
              <a:buSzTx/>
            </a:pPr>
            <a:r>
              <a:rPr lang="en-US" dirty="0">
                <a:solidFill>
                  <a:schemeClr val="tx2"/>
                </a:solidFill>
                <a:latin typeface="Palatino" charset="0"/>
              </a:rPr>
              <a:t>This reduces the vertical component of the momentum but the angle remains the same</a:t>
            </a:r>
          </a:p>
          <a:p>
            <a:pPr algn="l">
              <a:buSzTx/>
              <a:buNone/>
            </a:pPr>
            <a:endParaRPr lang="en-US" dirty="0">
              <a:solidFill>
                <a:schemeClr val="tx2"/>
              </a:solidFill>
              <a:latin typeface="Palatino" charset="0"/>
            </a:endParaRPr>
          </a:p>
          <a:p>
            <a:pPr marL="285750" indent="-285750" algn="l">
              <a:buSzTx/>
            </a:pPr>
            <a:endParaRPr lang="en-US" dirty="0">
              <a:solidFill>
                <a:schemeClr val="tx2"/>
              </a:solidFill>
              <a:latin typeface="Palatino" charset="0"/>
            </a:endParaRPr>
          </a:p>
          <a:p>
            <a:pPr marL="285750" indent="-285750" algn="l">
              <a:spcBef>
                <a:spcPts val="2400"/>
              </a:spcBef>
              <a:buSzTx/>
            </a:pPr>
            <a:r>
              <a:rPr lang="en-US" dirty="0">
                <a:solidFill>
                  <a:schemeClr val="tx2"/>
                </a:solidFill>
                <a:latin typeface="Palatino" charset="0"/>
              </a:rPr>
              <a:t>The key for betatron damping is the energy recovery by the RF cavities, as only the longitudinal momentum is restored</a:t>
            </a:r>
          </a:p>
          <a:p>
            <a:pPr marL="285750" indent="-285750" algn="l">
              <a:lnSpc>
                <a:spcPct val="150000"/>
              </a:lnSpc>
              <a:spcBef>
                <a:spcPts val="0"/>
              </a:spcBef>
              <a:buSzTx/>
            </a:pPr>
            <a:endParaRPr lang="en-US" dirty="0">
              <a:solidFill>
                <a:schemeClr val="tx2"/>
              </a:solidFill>
              <a:latin typeface="Palatino" charset="0"/>
            </a:endParaRPr>
          </a:p>
          <a:p>
            <a:pPr marL="285750" indent="-285750" algn="l">
              <a:lnSpc>
                <a:spcPct val="150000"/>
              </a:lnSpc>
              <a:spcBef>
                <a:spcPts val="0"/>
              </a:spcBef>
              <a:buSzTx/>
            </a:pPr>
            <a:endParaRPr lang="en-US" dirty="0">
              <a:solidFill>
                <a:schemeClr val="tx2"/>
              </a:solidFill>
              <a:latin typeface="Palatino" charset="0"/>
            </a:endParaRPr>
          </a:p>
          <a:p>
            <a:pPr marL="285750" indent="-285750" algn="l">
              <a:lnSpc>
                <a:spcPct val="140000"/>
              </a:lnSpc>
              <a:spcBef>
                <a:spcPts val="1200"/>
              </a:spcBef>
              <a:buSzTx/>
            </a:pPr>
            <a:r>
              <a:rPr lang="en-US" dirty="0">
                <a:solidFill>
                  <a:schemeClr val="tx2"/>
                </a:solidFill>
                <a:latin typeface="Palatino" charset="0"/>
              </a:rPr>
              <a:t>The change in energy will not affect the vertical position but the angle changes proportionally</a:t>
            </a:r>
          </a:p>
        </p:txBody>
      </p:sp>
      <p:pic>
        <p:nvPicPr>
          <p:cNvPr id="832533" name="Picture 21" descr="txp_fig"/>
          <p:cNvPicPr>
            <a:picLocks noChangeAspect="1" noChangeArrowheads="1"/>
          </p:cNvPicPr>
          <p:nvPr>
            <p:custDataLst>
              <p:tags r:id="rId2"/>
            </p:custDataLst>
          </p:nvPr>
        </p:nvPicPr>
        <p:blipFill>
          <a:blip r:embed="rId6">
            <a:extLst>
              <a:ext uri="{28A0092B-C50C-407E-A947-70E740481C1C}">
                <a14:useLocalDpi xmlns:a14="http://schemas.microsoft.com/office/drawing/2010/main" val="0"/>
              </a:ext>
            </a:extLst>
          </a:blip>
          <a:srcRect/>
          <a:stretch>
            <a:fillRect/>
          </a:stretch>
        </p:blipFill>
        <p:spPr bwMode="auto">
          <a:xfrm>
            <a:off x="4716016" y="1988840"/>
            <a:ext cx="1336675" cy="801687"/>
          </a:xfrm>
          <a:prstGeom prst="rect">
            <a:avLst/>
          </a:prstGeom>
          <a:noFill/>
          <a:ln>
            <a:noFill/>
          </a:ln>
          <a:effectLst/>
          <a:extLst>
            <a:ext uri="{909E8E84-426E-40dd-AFC4-6F175D3DCCD1}">
              <a14:hiddenFill xmlns="" xmlns:a14="http://schemas.microsoft.com/office/drawing/2010/main">
                <a:solidFill>
                  <a:srgbClr val="9999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7D">
                      <a:alpha val="74998"/>
                    </a:srgbClr>
                  </a:outerShdw>
                </a:effectLst>
              </a14:hiddenEffects>
            </a:ext>
          </a:extLst>
        </p:spPr>
      </p:pic>
      <p:pic>
        <p:nvPicPr>
          <p:cNvPr id="832536" name="Picture 24" descr="txp_fig"/>
          <p:cNvPicPr>
            <a:picLocks noChangeAspect="1" noChangeArrowheads="1"/>
          </p:cNvPicPr>
          <p:nvPr>
            <p:custDataLst>
              <p:tags r:id="rId3"/>
            </p:custDataLst>
          </p:nvPr>
        </p:nvPicPr>
        <p:blipFill>
          <a:blip r:embed="rId7">
            <a:extLst>
              <a:ext uri="{28A0092B-C50C-407E-A947-70E740481C1C}">
                <a14:useLocalDpi xmlns:a14="http://schemas.microsoft.com/office/drawing/2010/main" val="0"/>
              </a:ext>
            </a:extLst>
          </a:blip>
          <a:srcRect/>
          <a:stretch>
            <a:fillRect/>
          </a:stretch>
        </p:blipFill>
        <p:spPr bwMode="auto">
          <a:xfrm>
            <a:off x="5331396" y="6165304"/>
            <a:ext cx="1472852" cy="661427"/>
          </a:xfrm>
          <a:prstGeom prst="rect">
            <a:avLst/>
          </a:prstGeom>
          <a:noFill/>
          <a:ln>
            <a:noFill/>
          </a:ln>
          <a:effectLst/>
          <a:extLst>
            <a:ext uri="{909E8E84-426E-40dd-AFC4-6F175D3DCCD1}">
              <a14:hiddenFill xmlns="" xmlns:a14="http://schemas.microsoft.com/office/drawing/2010/main">
                <a:solidFill>
                  <a:srgbClr val="9999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7D">
                      <a:alpha val="74998"/>
                    </a:srgbClr>
                  </a:outerShdw>
                </a:effectLst>
              </a14:hiddenEffects>
            </a:ext>
          </a:extLst>
        </p:spPr>
      </p:pic>
      <p:grpSp>
        <p:nvGrpSpPr>
          <p:cNvPr id="10" name="Group 9"/>
          <p:cNvGrpSpPr/>
          <p:nvPr/>
        </p:nvGrpSpPr>
        <p:grpSpPr>
          <a:xfrm>
            <a:off x="971600" y="2636912"/>
            <a:ext cx="7391400" cy="1042615"/>
            <a:chOff x="914400" y="2888109"/>
            <a:chExt cx="7391400" cy="1042615"/>
          </a:xfrm>
        </p:grpSpPr>
        <p:sp>
          <p:nvSpPr>
            <p:cNvPr id="11" name="Line 4"/>
            <p:cNvSpPr>
              <a:spLocks noChangeShapeType="1"/>
            </p:cNvSpPr>
            <p:nvPr/>
          </p:nvSpPr>
          <p:spPr bwMode="auto">
            <a:xfrm flipV="1">
              <a:off x="914400" y="3587824"/>
              <a:ext cx="2819400" cy="0"/>
            </a:xfrm>
            <a:prstGeom prst="line">
              <a:avLst/>
            </a:prstGeom>
            <a:noFill/>
            <a:ln w="12700">
              <a:solidFill>
                <a:schemeClr val="tx1"/>
              </a:solidFill>
              <a:round/>
              <a:headEnd/>
              <a:tailEnd type="stealth"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Arial" charset="0"/>
              </a:endParaRPr>
            </a:p>
          </p:txBody>
        </p:sp>
        <p:sp>
          <p:nvSpPr>
            <p:cNvPr id="12" name="Line 5"/>
            <p:cNvSpPr>
              <a:spLocks noChangeShapeType="1"/>
            </p:cNvSpPr>
            <p:nvPr/>
          </p:nvSpPr>
          <p:spPr bwMode="auto">
            <a:xfrm flipV="1">
              <a:off x="1143000" y="3176662"/>
              <a:ext cx="2057400" cy="411162"/>
            </a:xfrm>
            <a:prstGeom prst="line">
              <a:avLst/>
            </a:prstGeom>
            <a:noFill/>
            <a:ln w="12700">
              <a:solidFill>
                <a:schemeClr val="accent2"/>
              </a:solidFill>
              <a:round/>
              <a:headEnd/>
              <a:tailEnd type="stealth"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Arial" charset="0"/>
              </a:endParaRPr>
            </a:p>
          </p:txBody>
        </p:sp>
        <p:sp>
          <p:nvSpPr>
            <p:cNvPr id="13" name="Arc 6"/>
            <p:cNvSpPr>
              <a:spLocks/>
            </p:cNvSpPr>
            <p:nvPr/>
          </p:nvSpPr>
          <p:spPr bwMode="auto">
            <a:xfrm>
              <a:off x="1905000" y="3435424"/>
              <a:ext cx="76200" cy="15240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9525">
              <a:solidFill>
                <a:schemeClr val="accent2"/>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graphicFrame>
          <p:nvGraphicFramePr>
            <p:cNvPr id="14" name="Object 7"/>
            <p:cNvGraphicFramePr>
              <a:graphicFrameLocks noChangeAspect="1"/>
            </p:cNvGraphicFramePr>
            <p:nvPr>
              <p:extLst/>
            </p:nvPr>
          </p:nvGraphicFramePr>
          <p:xfrm>
            <a:off x="2187575" y="3389387"/>
            <a:ext cx="174625" cy="214312"/>
          </p:xfrm>
          <a:graphic>
            <a:graphicData uri="http://schemas.openxmlformats.org/presentationml/2006/ole">
              <mc:AlternateContent xmlns:mc="http://schemas.openxmlformats.org/markup-compatibility/2006">
                <mc:Choice xmlns:v="urn:schemas-microsoft-com:vml" Requires="v">
                  <p:oleObj spid="_x0000_s250025" name="Equation" r:id="rId8" imgW="164957" imgH="203024" progId="Equation.DSMT4">
                    <p:embed/>
                  </p:oleObj>
                </mc:Choice>
                <mc:Fallback>
                  <p:oleObj name="Equation" r:id="rId8" imgW="164957" imgH="203024" progId="Equation.DSMT4">
                    <p:embed/>
                    <p:pic>
                      <p:nvPicPr>
                        <p:cNvPr id="14" name="Object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187575" y="3389387"/>
                          <a:ext cx="174625" cy="21431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15" name="Object 8"/>
            <p:cNvGraphicFramePr>
              <a:graphicFrameLocks noChangeAspect="1"/>
            </p:cNvGraphicFramePr>
            <p:nvPr>
              <p:extLst/>
            </p:nvPr>
          </p:nvGraphicFramePr>
          <p:xfrm>
            <a:off x="1660525" y="3046413"/>
            <a:ext cx="473075" cy="322262"/>
          </p:xfrm>
          <a:graphic>
            <a:graphicData uri="http://schemas.openxmlformats.org/presentationml/2006/ole">
              <mc:AlternateContent xmlns:mc="http://schemas.openxmlformats.org/markup-compatibility/2006">
                <mc:Choice xmlns:v="urn:schemas-microsoft-com:vml" Requires="v">
                  <p:oleObj spid="_x0000_s250026" name="Equation" r:id="rId10" imgW="355600" imgH="241300" progId="Equation.3">
                    <p:embed/>
                  </p:oleObj>
                </mc:Choice>
                <mc:Fallback>
                  <p:oleObj name="Equation" r:id="rId10" imgW="355600" imgH="241300" progId="Equation.3">
                    <p:embed/>
                    <p:pic>
                      <p:nvPicPr>
                        <p:cNvPr id="15" name="Object 8"/>
                        <p:cNvPicPr>
                          <a:picLocks noChangeAspect="1" noChangeArrowheads="1"/>
                        </p:cNvPicPr>
                        <p:nvPr/>
                      </p:nvPicPr>
                      <p:blipFill>
                        <a:blip r:embed="rId11"/>
                        <a:srcRect/>
                        <a:stretch>
                          <a:fillRect/>
                        </a:stretch>
                      </p:blipFill>
                      <p:spPr bwMode="auto">
                        <a:xfrm>
                          <a:off x="1660525" y="3046413"/>
                          <a:ext cx="473075" cy="32226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16" name="Object 9"/>
            <p:cNvGraphicFramePr>
              <a:graphicFrameLocks noChangeAspect="1"/>
            </p:cNvGraphicFramePr>
            <p:nvPr>
              <p:extLst/>
            </p:nvPr>
          </p:nvGraphicFramePr>
          <p:xfrm>
            <a:off x="3440113" y="3617987"/>
            <a:ext cx="217487" cy="304800"/>
          </p:xfrm>
          <a:graphic>
            <a:graphicData uri="http://schemas.openxmlformats.org/presentationml/2006/ole">
              <mc:AlternateContent xmlns:mc="http://schemas.openxmlformats.org/markup-compatibility/2006">
                <mc:Choice xmlns:v="urn:schemas-microsoft-com:vml" Requires="v">
                  <p:oleObj spid="_x0000_s250027" name="Equation" r:id="rId12" imgW="127000" imgH="177800" progId="Equation.3">
                    <p:embed/>
                  </p:oleObj>
                </mc:Choice>
                <mc:Fallback>
                  <p:oleObj name="Equation" r:id="rId12" imgW="127000" imgH="177800" progId="Equation.3">
                    <p:embed/>
                    <p:pic>
                      <p:nvPicPr>
                        <p:cNvPr id="16" name="Object 9"/>
                        <p:cNvPicPr>
                          <a:picLocks noChangeAspect="1" noChangeArrowheads="1"/>
                        </p:cNvPicPr>
                        <p:nvPr/>
                      </p:nvPicPr>
                      <p:blipFill>
                        <a:blip r:embed="rId13"/>
                        <a:srcRect/>
                        <a:stretch>
                          <a:fillRect/>
                        </a:stretch>
                      </p:blipFill>
                      <p:spPr bwMode="auto">
                        <a:xfrm>
                          <a:off x="3440113" y="3617987"/>
                          <a:ext cx="217487" cy="3048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17" name="Line 16"/>
            <p:cNvSpPr>
              <a:spLocks noChangeShapeType="1"/>
            </p:cNvSpPr>
            <p:nvPr/>
          </p:nvSpPr>
          <p:spPr bwMode="auto">
            <a:xfrm flipV="1">
              <a:off x="3200400" y="3165549"/>
              <a:ext cx="0" cy="430213"/>
            </a:xfrm>
            <a:prstGeom prst="line">
              <a:avLst/>
            </a:prstGeom>
            <a:noFill/>
            <a:ln w="12700">
              <a:solidFill>
                <a:schemeClr val="accent2"/>
              </a:solidFill>
              <a:round/>
              <a:headEnd/>
              <a:tailEnd type="stealth"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Arial" charset="0"/>
              </a:endParaRPr>
            </a:p>
          </p:txBody>
        </p:sp>
        <p:graphicFrame>
          <p:nvGraphicFramePr>
            <p:cNvPr id="18" name="Object 18"/>
            <p:cNvGraphicFramePr>
              <a:graphicFrameLocks noChangeAspect="1"/>
            </p:cNvGraphicFramePr>
            <p:nvPr>
              <p:extLst/>
            </p:nvPr>
          </p:nvGraphicFramePr>
          <p:xfrm>
            <a:off x="3252788" y="3190875"/>
            <a:ext cx="252412" cy="355600"/>
          </p:xfrm>
          <a:graphic>
            <a:graphicData uri="http://schemas.openxmlformats.org/presentationml/2006/ole">
              <mc:AlternateContent xmlns:mc="http://schemas.openxmlformats.org/markup-compatibility/2006">
                <mc:Choice xmlns:v="urn:schemas-microsoft-com:vml" Requires="v">
                  <p:oleObj spid="_x0000_s250028" name="Equation" r:id="rId14" imgW="190500" imgH="266700" progId="Equation.3">
                    <p:embed/>
                  </p:oleObj>
                </mc:Choice>
                <mc:Fallback>
                  <p:oleObj name="Equation" r:id="rId14" imgW="190500" imgH="266700" progId="Equation.3">
                    <p:embed/>
                    <p:pic>
                      <p:nvPicPr>
                        <p:cNvPr id="18" name="Object 18"/>
                        <p:cNvPicPr>
                          <a:picLocks noChangeAspect="1" noChangeArrowheads="1"/>
                        </p:cNvPicPr>
                        <p:nvPr/>
                      </p:nvPicPr>
                      <p:blipFill>
                        <a:blip r:embed="rId15"/>
                        <a:srcRect/>
                        <a:stretch>
                          <a:fillRect/>
                        </a:stretch>
                      </p:blipFill>
                      <p:spPr bwMode="auto">
                        <a:xfrm>
                          <a:off x="3252788" y="3190875"/>
                          <a:ext cx="252412" cy="3556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19" name="AutoShape 20"/>
            <p:cNvSpPr>
              <a:spLocks noChangeArrowheads="1"/>
            </p:cNvSpPr>
            <p:nvPr/>
          </p:nvSpPr>
          <p:spPr bwMode="auto">
            <a:xfrm rot="16200000">
              <a:off x="4762500" y="3016324"/>
              <a:ext cx="228600" cy="609600"/>
            </a:xfrm>
            <a:prstGeom prst="downArrow">
              <a:avLst>
                <a:gd name="adj1" fmla="val 50000"/>
                <a:gd name="adj2" fmla="val 66667"/>
              </a:avLst>
            </a:prstGeom>
            <a:solidFill>
              <a:srgbClr val="0000FF"/>
            </a:solidFill>
            <a:ln w="9525">
              <a:solidFill>
                <a:srgbClr val="0000FF"/>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eaVert" wrap="none" anchor="ctr"/>
            <a:lstStyle/>
            <a:p>
              <a:pPr>
                <a:defRPr/>
              </a:pPr>
              <a:endParaRPr lang="en-US">
                <a:cs typeface="Arial" charset="0"/>
              </a:endParaRPr>
            </a:p>
          </p:txBody>
        </p:sp>
        <p:grpSp>
          <p:nvGrpSpPr>
            <p:cNvPr id="20" name="Group 55"/>
            <p:cNvGrpSpPr>
              <a:grpSpLocks/>
            </p:cNvGrpSpPr>
            <p:nvPr/>
          </p:nvGrpSpPr>
          <p:grpSpPr bwMode="auto">
            <a:xfrm>
              <a:off x="3200400" y="2970287"/>
              <a:ext cx="1084263" cy="236537"/>
              <a:chOff x="2101" y="1200"/>
              <a:chExt cx="683" cy="149"/>
            </a:xfrm>
          </p:grpSpPr>
          <p:grpSp>
            <p:nvGrpSpPr>
              <p:cNvPr id="30" name="Group 22"/>
              <p:cNvGrpSpPr>
                <a:grpSpLocks/>
              </p:cNvGrpSpPr>
              <p:nvPr/>
            </p:nvGrpSpPr>
            <p:grpSpPr bwMode="auto">
              <a:xfrm rot="-767360">
                <a:off x="2190" y="1200"/>
                <a:ext cx="594" cy="96"/>
                <a:chOff x="2070" y="1632"/>
                <a:chExt cx="594" cy="96"/>
              </a:xfrm>
            </p:grpSpPr>
            <p:grpSp>
              <p:nvGrpSpPr>
                <p:cNvPr id="32" name="Group 23"/>
                <p:cNvGrpSpPr>
                  <a:grpSpLocks/>
                </p:cNvGrpSpPr>
                <p:nvPr/>
              </p:nvGrpSpPr>
              <p:grpSpPr bwMode="auto">
                <a:xfrm flipV="1">
                  <a:off x="2112" y="1632"/>
                  <a:ext cx="59" cy="96"/>
                  <a:chOff x="624" y="3112"/>
                  <a:chExt cx="1000" cy="580"/>
                </a:xfrm>
              </p:grpSpPr>
              <p:sp>
                <p:nvSpPr>
                  <p:cNvPr id="60" name="Arc 24"/>
                  <p:cNvSpPr>
                    <a:spLocks/>
                  </p:cNvSpPr>
                  <p:nvPr/>
                </p:nvSpPr>
                <p:spPr bwMode="auto">
                  <a:xfrm>
                    <a:off x="607" y="3122"/>
                    <a:ext cx="390" cy="290"/>
                  </a:xfrm>
                  <a:custGeom>
                    <a:avLst/>
                    <a:gdLst>
                      <a:gd name="G0" fmla="+- 0 0 0"/>
                      <a:gd name="G1" fmla="+- 21600 0 0"/>
                      <a:gd name="G2" fmla="+- 21600 0 0"/>
                      <a:gd name="T0" fmla="*/ 0 w 19497"/>
                      <a:gd name="T1" fmla="*/ 0 h 21600"/>
                      <a:gd name="T2" fmla="*/ 19497 w 19497"/>
                      <a:gd name="T3" fmla="*/ 12303 h 21600"/>
                      <a:gd name="T4" fmla="*/ 0 w 19497"/>
                      <a:gd name="T5" fmla="*/ 21600 h 21600"/>
                    </a:gdLst>
                    <a:ahLst/>
                    <a:cxnLst>
                      <a:cxn ang="0">
                        <a:pos x="T0" y="T1"/>
                      </a:cxn>
                      <a:cxn ang="0">
                        <a:pos x="T2" y="T3"/>
                      </a:cxn>
                      <a:cxn ang="0">
                        <a:pos x="T4" y="T5"/>
                      </a:cxn>
                    </a:cxnLst>
                    <a:rect l="0" t="0" r="r" b="b"/>
                    <a:pathLst>
                      <a:path w="19497" h="21600" fill="none" extrusionOk="0">
                        <a:moveTo>
                          <a:pt x="0" y="-1"/>
                        </a:moveTo>
                        <a:cubicBezTo>
                          <a:pt x="8327" y="-1"/>
                          <a:pt x="15912" y="4786"/>
                          <a:pt x="19496" y="12303"/>
                        </a:cubicBezTo>
                      </a:path>
                      <a:path w="19497" h="21600" stroke="0" extrusionOk="0">
                        <a:moveTo>
                          <a:pt x="0" y="-1"/>
                        </a:moveTo>
                        <a:cubicBezTo>
                          <a:pt x="8327" y="-1"/>
                          <a:pt x="15912" y="4786"/>
                          <a:pt x="19496" y="12303"/>
                        </a:cubicBezTo>
                        <a:lnTo>
                          <a:pt x="0" y="21600"/>
                        </a:lnTo>
                        <a:close/>
                      </a:path>
                    </a:pathLst>
                  </a:custGeom>
                  <a:noFill/>
                  <a:ln w="19050">
                    <a:solidFill>
                      <a:srgbClr val="CC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61" name="Line 25"/>
                  <p:cNvSpPr>
                    <a:spLocks noChangeShapeType="1"/>
                  </p:cNvSpPr>
                  <p:nvPr/>
                </p:nvSpPr>
                <p:spPr bwMode="auto">
                  <a:xfrm>
                    <a:off x="1009" y="3275"/>
                    <a:ext cx="237" cy="272"/>
                  </a:xfrm>
                  <a:prstGeom prst="line">
                    <a:avLst/>
                  </a:prstGeom>
                  <a:noFill/>
                  <a:ln w="19050">
                    <a:solidFill>
                      <a:srgbClr val="CC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Arial" charset="0"/>
                    </a:endParaRPr>
                  </a:p>
                </p:txBody>
              </p:sp>
              <p:sp>
                <p:nvSpPr>
                  <p:cNvPr id="62" name="Arc 26"/>
                  <p:cNvSpPr>
                    <a:spLocks/>
                  </p:cNvSpPr>
                  <p:nvPr/>
                </p:nvSpPr>
                <p:spPr bwMode="auto">
                  <a:xfrm flipH="1" flipV="1">
                    <a:off x="1226" y="3412"/>
                    <a:ext cx="390" cy="290"/>
                  </a:xfrm>
                  <a:custGeom>
                    <a:avLst/>
                    <a:gdLst>
                      <a:gd name="G0" fmla="+- 0 0 0"/>
                      <a:gd name="G1" fmla="+- 21600 0 0"/>
                      <a:gd name="G2" fmla="+- 21600 0 0"/>
                      <a:gd name="T0" fmla="*/ 0 w 19497"/>
                      <a:gd name="T1" fmla="*/ 0 h 21600"/>
                      <a:gd name="T2" fmla="*/ 19497 w 19497"/>
                      <a:gd name="T3" fmla="*/ 12303 h 21600"/>
                      <a:gd name="T4" fmla="*/ 0 w 19497"/>
                      <a:gd name="T5" fmla="*/ 21600 h 21600"/>
                    </a:gdLst>
                    <a:ahLst/>
                    <a:cxnLst>
                      <a:cxn ang="0">
                        <a:pos x="T0" y="T1"/>
                      </a:cxn>
                      <a:cxn ang="0">
                        <a:pos x="T2" y="T3"/>
                      </a:cxn>
                      <a:cxn ang="0">
                        <a:pos x="T4" y="T5"/>
                      </a:cxn>
                    </a:cxnLst>
                    <a:rect l="0" t="0" r="r" b="b"/>
                    <a:pathLst>
                      <a:path w="19497" h="21600" fill="none" extrusionOk="0">
                        <a:moveTo>
                          <a:pt x="0" y="-1"/>
                        </a:moveTo>
                        <a:cubicBezTo>
                          <a:pt x="8327" y="-1"/>
                          <a:pt x="15912" y="4786"/>
                          <a:pt x="19496" y="12303"/>
                        </a:cubicBezTo>
                      </a:path>
                      <a:path w="19497" h="21600" stroke="0" extrusionOk="0">
                        <a:moveTo>
                          <a:pt x="0" y="-1"/>
                        </a:moveTo>
                        <a:cubicBezTo>
                          <a:pt x="8327" y="-1"/>
                          <a:pt x="15912" y="4786"/>
                          <a:pt x="19496" y="12303"/>
                        </a:cubicBezTo>
                        <a:lnTo>
                          <a:pt x="0" y="21600"/>
                        </a:lnTo>
                        <a:close/>
                      </a:path>
                    </a:pathLst>
                  </a:custGeom>
                  <a:noFill/>
                  <a:ln w="19050">
                    <a:solidFill>
                      <a:srgbClr val="CC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grpSp>
            <p:grpSp>
              <p:nvGrpSpPr>
                <p:cNvPr id="33" name="Group 27"/>
                <p:cNvGrpSpPr>
                  <a:grpSpLocks/>
                </p:cNvGrpSpPr>
                <p:nvPr/>
              </p:nvGrpSpPr>
              <p:grpSpPr bwMode="auto">
                <a:xfrm flipH="1" flipV="1">
                  <a:off x="2171" y="1632"/>
                  <a:ext cx="56" cy="96"/>
                  <a:chOff x="624" y="3112"/>
                  <a:chExt cx="1000" cy="580"/>
                </a:xfrm>
              </p:grpSpPr>
              <p:sp>
                <p:nvSpPr>
                  <p:cNvPr id="57" name="Arc 28"/>
                  <p:cNvSpPr>
                    <a:spLocks/>
                  </p:cNvSpPr>
                  <p:nvPr/>
                </p:nvSpPr>
                <p:spPr bwMode="auto">
                  <a:xfrm>
                    <a:off x="639" y="3118"/>
                    <a:ext cx="393" cy="290"/>
                  </a:xfrm>
                  <a:custGeom>
                    <a:avLst/>
                    <a:gdLst>
                      <a:gd name="G0" fmla="+- 0 0 0"/>
                      <a:gd name="G1" fmla="+- 21600 0 0"/>
                      <a:gd name="G2" fmla="+- 21600 0 0"/>
                      <a:gd name="T0" fmla="*/ 0 w 19497"/>
                      <a:gd name="T1" fmla="*/ 0 h 21600"/>
                      <a:gd name="T2" fmla="*/ 19497 w 19497"/>
                      <a:gd name="T3" fmla="*/ 12303 h 21600"/>
                      <a:gd name="T4" fmla="*/ 0 w 19497"/>
                      <a:gd name="T5" fmla="*/ 21600 h 21600"/>
                    </a:gdLst>
                    <a:ahLst/>
                    <a:cxnLst>
                      <a:cxn ang="0">
                        <a:pos x="T0" y="T1"/>
                      </a:cxn>
                      <a:cxn ang="0">
                        <a:pos x="T2" y="T3"/>
                      </a:cxn>
                      <a:cxn ang="0">
                        <a:pos x="T4" y="T5"/>
                      </a:cxn>
                    </a:cxnLst>
                    <a:rect l="0" t="0" r="r" b="b"/>
                    <a:pathLst>
                      <a:path w="19497" h="21600" fill="none" extrusionOk="0">
                        <a:moveTo>
                          <a:pt x="0" y="-1"/>
                        </a:moveTo>
                        <a:cubicBezTo>
                          <a:pt x="8327" y="-1"/>
                          <a:pt x="15912" y="4786"/>
                          <a:pt x="19496" y="12303"/>
                        </a:cubicBezTo>
                      </a:path>
                      <a:path w="19497" h="21600" stroke="0" extrusionOk="0">
                        <a:moveTo>
                          <a:pt x="0" y="-1"/>
                        </a:moveTo>
                        <a:cubicBezTo>
                          <a:pt x="8327" y="-1"/>
                          <a:pt x="15912" y="4786"/>
                          <a:pt x="19496" y="12303"/>
                        </a:cubicBezTo>
                        <a:lnTo>
                          <a:pt x="0" y="21600"/>
                        </a:lnTo>
                        <a:close/>
                      </a:path>
                    </a:pathLst>
                  </a:custGeom>
                  <a:noFill/>
                  <a:ln w="19050">
                    <a:solidFill>
                      <a:srgbClr val="CC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58" name="Line 29"/>
                  <p:cNvSpPr>
                    <a:spLocks noChangeShapeType="1"/>
                  </p:cNvSpPr>
                  <p:nvPr/>
                </p:nvSpPr>
                <p:spPr bwMode="auto">
                  <a:xfrm>
                    <a:off x="1017" y="3271"/>
                    <a:ext cx="232" cy="272"/>
                  </a:xfrm>
                  <a:prstGeom prst="line">
                    <a:avLst/>
                  </a:prstGeom>
                  <a:noFill/>
                  <a:ln w="19050">
                    <a:solidFill>
                      <a:srgbClr val="CC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Arial" charset="0"/>
                    </a:endParaRPr>
                  </a:p>
                </p:txBody>
              </p:sp>
              <p:sp>
                <p:nvSpPr>
                  <p:cNvPr id="59" name="Arc 30"/>
                  <p:cNvSpPr>
                    <a:spLocks/>
                  </p:cNvSpPr>
                  <p:nvPr/>
                </p:nvSpPr>
                <p:spPr bwMode="auto">
                  <a:xfrm flipH="1" flipV="1">
                    <a:off x="1234" y="3406"/>
                    <a:ext cx="393" cy="290"/>
                  </a:xfrm>
                  <a:custGeom>
                    <a:avLst/>
                    <a:gdLst>
                      <a:gd name="G0" fmla="+- 0 0 0"/>
                      <a:gd name="G1" fmla="+- 21600 0 0"/>
                      <a:gd name="G2" fmla="+- 21600 0 0"/>
                      <a:gd name="T0" fmla="*/ 0 w 19497"/>
                      <a:gd name="T1" fmla="*/ 0 h 21600"/>
                      <a:gd name="T2" fmla="*/ 19497 w 19497"/>
                      <a:gd name="T3" fmla="*/ 12303 h 21600"/>
                      <a:gd name="T4" fmla="*/ 0 w 19497"/>
                      <a:gd name="T5" fmla="*/ 21600 h 21600"/>
                    </a:gdLst>
                    <a:ahLst/>
                    <a:cxnLst>
                      <a:cxn ang="0">
                        <a:pos x="T0" y="T1"/>
                      </a:cxn>
                      <a:cxn ang="0">
                        <a:pos x="T2" y="T3"/>
                      </a:cxn>
                      <a:cxn ang="0">
                        <a:pos x="T4" y="T5"/>
                      </a:cxn>
                    </a:cxnLst>
                    <a:rect l="0" t="0" r="r" b="b"/>
                    <a:pathLst>
                      <a:path w="19497" h="21600" fill="none" extrusionOk="0">
                        <a:moveTo>
                          <a:pt x="0" y="-1"/>
                        </a:moveTo>
                        <a:cubicBezTo>
                          <a:pt x="8327" y="-1"/>
                          <a:pt x="15912" y="4786"/>
                          <a:pt x="19496" y="12303"/>
                        </a:cubicBezTo>
                      </a:path>
                      <a:path w="19497" h="21600" stroke="0" extrusionOk="0">
                        <a:moveTo>
                          <a:pt x="0" y="-1"/>
                        </a:moveTo>
                        <a:cubicBezTo>
                          <a:pt x="8327" y="-1"/>
                          <a:pt x="15912" y="4786"/>
                          <a:pt x="19496" y="12303"/>
                        </a:cubicBezTo>
                        <a:lnTo>
                          <a:pt x="0" y="21600"/>
                        </a:lnTo>
                        <a:close/>
                      </a:path>
                    </a:pathLst>
                  </a:custGeom>
                  <a:noFill/>
                  <a:ln w="19050">
                    <a:solidFill>
                      <a:srgbClr val="CC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grpSp>
            <p:grpSp>
              <p:nvGrpSpPr>
                <p:cNvPr id="34" name="Group 31"/>
                <p:cNvGrpSpPr>
                  <a:grpSpLocks/>
                </p:cNvGrpSpPr>
                <p:nvPr/>
              </p:nvGrpSpPr>
              <p:grpSpPr bwMode="auto">
                <a:xfrm flipV="1">
                  <a:off x="2227" y="1632"/>
                  <a:ext cx="59" cy="96"/>
                  <a:chOff x="624" y="3112"/>
                  <a:chExt cx="1000" cy="580"/>
                </a:xfrm>
              </p:grpSpPr>
              <p:sp>
                <p:nvSpPr>
                  <p:cNvPr id="54" name="Arc 32"/>
                  <p:cNvSpPr>
                    <a:spLocks/>
                  </p:cNvSpPr>
                  <p:nvPr/>
                </p:nvSpPr>
                <p:spPr bwMode="auto">
                  <a:xfrm>
                    <a:off x="602" y="3119"/>
                    <a:ext cx="390" cy="290"/>
                  </a:xfrm>
                  <a:custGeom>
                    <a:avLst/>
                    <a:gdLst>
                      <a:gd name="G0" fmla="+- 0 0 0"/>
                      <a:gd name="G1" fmla="+- 21600 0 0"/>
                      <a:gd name="G2" fmla="+- 21600 0 0"/>
                      <a:gd name="T0" fmla="*/ 0 w 19497"/>
                      <a:gd name="T1" fmla="*/ 0 h 21600"/>
                      <a:gd name="T2" fmla="*/ 19497 w 19497"/>
                      <a:gd name="T3" fmla="*/ 12303 h 21600"/>
                      <a:gd name="T4" fmla="*/ 0 w 19497"/>
                      <a:gd name="T5" fmla="*/ 21600 h 21600"/>
                    </a:gdLst>
                    <a:ahLst/>
                    <a:cxnLst>
                      <a:cxn ang="0">
                        <a:pos x="T0" y="T1"/>
                      </a:cxn>
                      <a:cxn ang="0">
                        <a:pos x="T2" y="T3"/>
                      </a:cxn>
                      <a:cxn ang="0">
                        <a:pos x="T4" y="T5"/>
                      </a:cxn>
                    </a:cxnLst>
                    <a:rect l="0" t="0" r="r" b="b"/>
                    <a:pathLst>
                      <a:path w="19497" h="21600" fill="none" extrusionOk="0">
                        <a:moveTo>
                          <a:pt x="0" y="-1"/>
                        </a:moveTo>
                        <a:cubicBezTo>
                          <a:pt x="8327" y="-1"/>
                          <a:pt x="15912" y="4786"/>
                          <a:pt x="19496" y="12303"/>
                        </a:cubicBezTo>
                      </a:path>
                      <a:path w="19497" h="21600" stroke="0" extrusionOk="0">
                        <a:moveTo>
                          <a:pt x="0" y="-1"/>
                        </a:moveTo>
                        <a:cubicBezTo>
                          <a:pt x="8327" y="-1"/>
                          <a:pt x="15912" y="4786"/>
                          <a:pt x="19496" y="12303"/>
                        </a:cubicBezTo>
                        <a:lnTo>
                          <a:pt x="0" y="21600"/>
                        </a:lnTo>
                        <a:close/>
                      </a:path>
                    </a:pathLst>
                  </a:custGeom>
                  <a:noFill/>
                  <a:ln w="19050">
                    <a:solidFill>
                      <a:srgbClr val="CC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55" name="Line 33"/>
                  <p:cNvSpPr>
                    <a:spLocks noChangeShapeType="1"/>
                  </p:cNvSpPr>
                  <p:nvPr/>
                </p:nvSpPr>
                <p:spPr bwMode="auto">
                  <a:xfrm>
                    <a:off x="1005" y="3272"/>
                    <a:ext cx="237" cy="272"/>
                  </a:xfrm>
                  <a:prstGeom prst="line">
                    <a:avLst/>
                  </a:prstGeom>
                  <a:noFill/>
                  <a:ln w="19050">
                    <a:solidFill>
                      <a:srgbClr val="CC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Arial" charset="0"/>
                    </a:endParaRPr>
                  </a:p>
                </p:txBody>
              </p:sp>
              <p:sp>
                <p:nvSpPr>
                  <p:cNvPr id="56" name="Arc 34"/>
                  <p:cNvSpPr>
                    <a:spLocks/>
                  </p:cNvSpPr>
                  <p:nvPr/>
                </p:nvSpPr>
                <p:spPr bwMode="auto">
                  <a:xfrm flipH="1" flipV="1">
                    <a:off x="1222" y="3410"/>
                    <a:ext cx="390" cy="290"/>
                  </a:xfrm>
                  <a:custGeom>
                    <a:avLst/>
                    <a:gdLst>
                      <a:gd name="G0" fmla="+- 0 0 0"/>
                      <a:gd name="G1" fmla="+- 21600 0 0"/>
                      <a:gd name="G2" fmla="+- 21600 0 0"/>
                      <a:gd name="T0" fmla="*/ 0 w 19497"/>
                      <a:gd name="T1" fmla="*/ 0 h 21600"/>
                      <a:gd name="T2" fmla="*/ 19497 w 19497"/>
                      <a:gd name="T3" fmla="*/ 12303 h 21600"/>
                      <a:gd name="T4" fmla="*/ 0 w 19497"/>
                      <a:gd name="T5" fmla="*/ 21600 h 21600"/>
                    </a:gdLst>
                    <a:ahLst/>
                    <a:cxnLst>
                      <a:cxn ang="0">
                        <a:pos x="T0" y="T1"/>
                      </a:cxn>
                      <a:cxn ang="0">
                        <a:pos x="T2" y="T3"/>
                      </a:cxn>
                      <a:cxn ang="0">
                        <a:pos x="T4" y="T5"/>
                      </a:cxn>
                    </a:cxnLst>
                    <a:rect l="0" t="0" r="r" b="b"/>
                    <a:pathLst>
                      <a:path w="19497" h="21600" fill="none" extrusionOk="0">
                        <a:moveTo>
                          <a:pt x="0" y="-1"/>
                        </a:moveTo>
                        <a:cubicBezTo>
                          <a:pt x="8327" y="-1"/>
                          <a:pt x="15912" y="4786"/>
                          <a:pt x="19496" y="12303"/>
                        </a:cubicBezTo>
                      </a:path>
                      <a:path w="19497" h="21600" stroke="0" extrusionOk="0">
                        <a:moveTo>
                          <a:pt x="0" y="-1"/>
                        </a:moveTo>
                        <a:cubicBezTo>
                          <a:pt x="8327" y="-1"/>
                          <a:pt x="15912" y="4786"/>
                          <a:pt x="19496" y="12303"/>
                        </a:cubicBezTo>
                        <a:lnTo>
                          <a:pt x="0" y="21600"/>
                        </a:lnTo>
                        <a:close/>
                      </a:path>
                    </a:pathLst>
                  </a:custGeom>
                  <a:noFill/>
                  <a:ln w="19050">
                    <a:solidFill>
                      <a:srgbClr val="CC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grpSp>
            <p:grpSp>
              <p:nvGrpSpPr>
                <p:cNvPr id="35" name="Group 35"/>
                <p:cNvGrpSpPr>
                  <a:grpSpLocks/>
                </p:cNvGrpSpPr>
                <p:nvPr/>
              </p:nvGrpSpPr>
              <p:grpSpPr bwMode="auto">
                <a:xfrm flipH="1" flipV="1">
                  <a:off x="2286" y="1632"/>
                  <a:ext cx="57" cy="96"/>
                  <a:chOff x="624" y="3112"/>
                  <a:chExt cx="1000" cy="580"/>
                </a:xfrm>
              </p:grpSpPr>
              <p:sp>
                <p:nvSpPr>
                  <p:cNvPr id="51" name="Arc 36"/>
                  <p:cNvSpPr>
                    <a:spLocks/>
                  </p:cNvSpPr>
                  <p:nvPr/>
                </p:nvSpPr>
                <p:spPr bwMode="auto">
                  <a:xfrm>
                    <a:off x="640" y="3120"/>
                    <a:ext cx="386" cy="290"/>
                  </a:xfrm>
                  <a:custGeom>
                    <a:avLst/>
                    <a:gdLst>
                      <a:gd name="G0" fmla="+- 0 0 0"/>
                      <a:gd name="G1" fmla="+- 21600 0 0"/>
                      <a:gd name="G2" fmla="+- 21600 0 0"/>
                      <a:gd name="T0" fmla="*/ 0 w 19497"/>
                      <a:gd name="T1" fmla="*/ 0 h 21600"/>
                      <a:gd name="T2" fmla="*/ 19497 w 19497"/>
                      <a:gd name="T3" fmla="*/ 12303 h 21600"/>
                      <a:gd name="T4" fmla="*/ 0 w 19497"/>
                      <a:gd name="T5" fmla="*/ 21600 h 21600"/>
                    </a:gdLst>
                    <a:ahLst/>
                    <a:cxnLst>
                      <a:cxn ang="0">
                        <a:pos x="T0" y="T1"/>
                      </a:cxn>
                      <a:cxn ang="0">
                        <a:pos x="T2" y="T3"/>
                      </a:cxn>
                      <a:cxn ang="0">
                        <a:pos x="T4" y="T5"/>
                      </a:cxn>
                    </a:cxnLst>
                    <a:rect l="0" t="0" r="r" b="b"/>
                    <a:pathLst>
                      <a:path w="19497" h="21600" fill="none" extrusionOk="0">
                        <a:moveTo>
                          <a:pt x="0" y="-1"/>
                        </a:moveTo>
                        <a:cubicBezTo>
                          <a:pt x="8327" y="-1"/>
                          <a:pt x="15912" y="4786"/>
                          <a:pt x="19496" y="12303"/>
                        </a:cubicBezTo>
                      </a:path>
                      <a:path w="19497" h="21600" stroke="0" extrusionOk="0">
                        <a:moveTo>
                          <a:pt x="0" y="-1"/>
                        </a:moveTo>
                        <a:cubicBezTo>
                          <a:pt x="8327" y="-1"/>
                          <a:pt x="15912" y="4786"/>
                          <a:pt x="19496" y="12303"/>
                        </a:cubicBezTo>
                        <a:lnTo>
                          <a:pt x="0" y="21600"/>
                        </a:lnTo>
                        <a:close/>
                      </a:path>
                    </a:pathLst>
                  </a:custGeom>
                  <a:noFill/>
                  <a:ln w="19050">
                    <a:solidFill>
                      <a:srgbClr val="CC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52" name="Line 37"/>
                  <p:cNvSpPr>
                    <a:spLocks noChangeShapeType="1"/>
                  </p:cNvSpPr>
                  <p:nvPr/>
                </p:nvSpPr>
                <p:spPr bwMode="auto">
                  <a:xfrm>
                    <a:off x="1011" y="3274"/>
                    <a:ext cx="246" cy="272"/>
                  </a:xfrm>
                  <a:prstGeom prst="line">
                    <a:avLst/>
                  </a:prstGeom>
                  <a:noFill/>
                  <a:ln w="19050">
                    <a:solidFill>
                      <a:srgbClr val="CC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Arial" charset="0"/>
                    </a:endParaRPr>
                  </a:p>
                </p:txBody>
              </p:sp>
              <p:sp>
                <p:nvSpPr>
                  <p:cNvPr id="53" name="Arc 38"/>
                  <p:cNvSpPr>
                    <a:spLocks/>
                  </p:cNvSpPr>
                  <p:nvPr/>
                </p:nvSpPr>
                <p:spPr bwMode="auto">
                  <a:xfrm flipH="1" flipV="1">
                    <a:off x="1241" y="3409"/>
                    <a:ext cx="386" cy="290"/>
                  </a:xfrm>
                  <a:custGeom>
                    <a:avLst/>
                    <a:gdLst>
                      <a:gd name="G0" fmla="+- 0 0 0"/>
                      <a:gd name="G1" fmla="+- 21600 0 0"/>
                      <a:gd name="G2" fmla="+- 21600 0 0"/>
                      <a:gd name="T0" fmla="*/ 0 w 19497"/>
                      <a:gd name="T1" fmla="*/ 0 h 21600"/>
                      <a:gd name="T2" fmla="*/ 19497 w 19497"/>
                      <a:gd name="T3" fmla="*/ 12303 h 21600"/>
                      <a:gd name="T4" fmla="*/ 0 w 19497"/>
                      <a:gd name="T5" fmla="*/ 21600 h 21600"/>
                    </a:gdLst>
                    <a:ahLst/>
                    <a:cxnLst>
                      <a:cxn ang="0">
                        <a:pos x="T0" y="T1"/>
                      </a:cxn>
                      <a:cxn ang="0">
                        <a:pos x="T2" y="T3"/>
                      </a:cxn>
                      <a:cxn ang="0">
                        <a:pos x="T4" y="T5"/>
                      </a:cxn>
                    </a:cxnLst>
                    <a:rect l="0" t="0" r="r" b="b"/>
                    <a:pathLst>
                      <a:path w="19497" h="21600" fill="none" extrusionOk="0">
                        <a:moveTo>
                          <a:pt x="0" y="-1"/>
                        </a:moveTo>
                        <a:cubicBezTo>
                          <a:pt x="8327" y="-1"/>
                          <a:pt x="15912" y="4786"/>
                          <a:pt x="19496" y="12303"/>
                        </a:cubicBezTo>
                      </a:path>
                      <a:path w="19497" h="21600" stroke="0" extrusionOk="0">
                        <a:moveTo>
                          <a:pt x="0" y="-1"/>
                        </a:moveTo>
                        <a:cubicBezTo>
                          <a:pt x="8327" y="-1"/>
                          <a:pt x="15912" y="4786"/>
                          <a:pt x="19496" y="12303"/>
                        </a:cubicBezTo>
                        <a:lnTo>
                          <a:pt x="0" y="21600"/>
                        </a:lnTo>
                        <a:close/>
                      </a:path>
                    </a:pathLst>
                  </a:custGeom>
                  <a:noFill/>
                  <a:ln w="19050">
                    <a:solidFill>
                      <a:srgbClr val="CC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grpSp>
            <p:grpSp>
              <p:nvGrpSpPr>
                <p:cNvPr id="36" name="Group 39"/>
                <p:cNvGrpSpPr>
                  <a:grpSpLocks/>
                </p:cNvGrpSpPr>
                <p:nvPr/>
              </p:nvGrpSpPr>
              <p:grpSpPr bwMode="auto">
                <a:xfrm flipV="1">
                  <a:off x="2342" y="1632"/>
                  <a:ext cx="59" cy="96"/>
                  <a:chOff x="624" y="3112"/>
                  <a:chExt cx="1000" cy="580"/>
                </a:xfrm>
              </p:grpSpPr>
              <p:sp>
                <p:nvSpPr>
                  <p:cNvPr id="48" name="Arc 40"/>
                  <p:cNvSpPr>
                    <a:spLocks/>
                  </p:cNvSpPr>
                  <p:nvPr/>
                </p:nvSpPr>
                <p:spPr bwMode="auto">
                  <a:xfrm>
                    <a:off x="602" y="3122"/>
                    <a:ext cx="390" cy="290"/>
                  </a:xfrm>
                  <a:custGeom>
                    <a:avLst/>
                    <a:gdLst>
                      <a:gd name="G0" fmla="+- 0 0 0"/>
                      <a:gd name="G1" fmla="+- 21600 0 0"/>
                      <a:gd name="G2" fmla="+- 21600 0 0"/>
                      <a:gd name="T0" fmla="*/ 0 w 19497"/>
                      <a:gd name="T1" fmla="*/ 0 h 21600"/>
                      <a:gd name="T2" fmla="*/ 19497 w 19497"/>
                      <a:gd name="T3" fmla="*/ 12303 h 21600"/>
                      <a:gd name="T4" fmla="*/ 0 w 19497"/>
                      <a:gd name="T5" fmla="*/ 21600 h 21600"/>
                    </a:gdLst>
                    <a:ahLst/>
                    <a:cxnLst>
                      <a:cxn ang="0">
                        <a:pos x="T0" y="T1"/>
                      </a:cxn>
                      <a:cxn ang="0">
                        <a:pos x="T2" y="T3"/>
                      </a:cxn>
                      <a:cxn ang="0">
                        <a:pos x="T4" y="T5"/>
                      </a:cxn>
                    </a:cxnLst>
                    <a:rect l="0" t="0" r="r" b="b"/>
                    <a:pathLst>
                      <a:path w="19497" h="21600" fill="none" extrusionOk="0">
                        <a:moveTo>
                          <a:pt x="0" y="-1"/>
                        </a:moveTo>
                        <a:cubicBezTo>
                          <a:pt x="8327" y="-1"/>
                          <a:pt x="15912" y="4786"/>
                          <a:pt x="19496" y="12303"/>
                        </a:cubicBezTo>
                      </a:path>
                      <a:path w="19497" h="21600" stroke="0" extrusionOk="0">
                        <a:moveTo>
                          <a:pt x="0" y="-1"/>
                        </a:moveTo>
                        <a:cubicBezTo>
                          <a:pt x="8327" y="-1"/>
                          <a:pt x="15912" y="4786"/>
                          <a:pt x="19496" y="12303"/>
                        </a:cubicBezTo>
                        <a:lnTo>
                          <a:pt x="0" y="21600"/>
                        </a:lnTo>
                        <a:close/>
                      </a:path>
                    </a:pathLst>
                  </a:custGeom>
                  <a:noFill/>
                  <a:ln w="19050">
                    <a:solidFill>
                      <a:srgbClr val="CC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49" name="Line 41"/>
                  <p:cNvSpPr>
                    <a:spLocks noChangeShapeType="1"/>
                  </p:cNvSpPr>
                  <p:nvPr/>
                </p:nvSpPr>
                <p:spPr bwMode="auto">
                  <a:xfrm>
                    <a:off x="1005" y="3275"/>
                    <a:ext cx="237" cy="272"/>
                  </a:xfrm>
                  <a:prstGeom prst="line">
                    <a:avLst/>
                  </a:prstGeom>
                  <a:noFill/>
                  <a:ln w="19050">
                    <a:solidFill>
                      <a:srgbClr val="CC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Arial" charset="0"/>
                    </a:endParaRPr>
                  </a:p>
                </p:txBody>
              </p:sp>
              <p:sp>
                <p:nvSpPr>
                  <p:cNvPr id="50" name="Arc 42"/>
                  <p:cNvSpPr>
                    <a:spLocks/>
                  </p:cNvSpPr>
                  <p:nvPr/>
                </p:nvSpPr>
                <p:spPr bwMode="auto">
                  <a:xfrm flipH="1" flipV="1">
                    <a:off x="1222" y="3413"/>
                    <a:ext cx="390" cy="290"/>
                  </a:xfrm>
                  <a:custGeom>
                    <a:avLst/>
                    <a:gdLst>
                      <a:gd name="G0" fmla="+- 0 0 0"/>
                      <a:gd name="G1" fmla="+- 21600 0 0"/>
                      <a:gd name="G2" fmla="+- 21600 0 0"/>
                      <a:gd name="T0" fmla="*/ 0 w 19497"/>
                      <a:gd name="T1" fmla="*/ 0 h 21600"/>
                      <a:gd name="T2" fmla="*/ 19497 w 19497"/>
                      <a:gd name="T3" fmla="*/ 12303 h 21600"/>
                      <a:gd name="T4" fmla="*/ 0 w 19497"/>
                      <a:gd name="T5" fmla="*/ 21600 h 21600"/>
                    </a:gdLst>
                    <a:ahLst/>
                    <a:cxnLst>
                      <a:cxn ang="0">
                        <a:pos x="T0" y="T1"/>
                      </a:cxn>
                      <a:cxn ang="0">
                        <a:pos x="T2" y="T3"/>
                      </a:cxn>
                      <a:cxn ang="0">
                        <a:pos x="T4" y="T5"/>
                      </a:cxn>
                    </a:cxnLst>
                    <a:rect l="0" t="0" r="r" b="b"/>
                    <a:pathLst>
                      <a:path w="19497" h="21600" fill="none" extrusionOk="0">
                        <a:moveTo>
                          <a:pt x="0" y="-1"/>
                        </a:moveTo>
                        <a:cubicBezTo>
                          <a:pt x="8327" y="-1"/>
                          <a:pt x="15912" y="4786"/>
                          <a:pt x="19496" y="12303"/>
                        </a:cubicBezTo>
                      </a:path>
                      <a:path w="19497" h="21600" stroke="0" extrusionOk="0">
                        <a:moveTo>
                          <a:pt x="0" y="-1"/>
                        </a:moveTo>
                        <a:cubicBezTo>
                          <a:pt x="8327" y="-1"/>
                          <a:pt x="15912" y="4786"/>
                          <a:pt x="19496" y="12303"/>
                        </a:cubicBezTo>
                        <a:lnTo>
                          <a:pt x="0" y="21600"/>
                        </a:lnTo>
                        <a:close/>
                      </a:path>
                    </a:pathLst>
                  </a:custGeom>
                  <a:noFill/>
                  <a:ln w="19050">
                    <a:solidFill>
                      <a:srgbClr val="CC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grpSp>
            <p:sp>
              <p:nvSpPr>
                <p:cNvPr id="37" name="Arc 43"/>
                <p:cNvSpPr>
                  <a:spLocks/>
                </p:cNvSpPr>
                <p:nvPr/>
              </p:nvSpPr>
              <p:spPr bwMode="auto">
                <a:xfrm flipV="1">
                  <a:off x="2456" y="1679"/>
                  <a:ext cx="23" cy="48"/>
                </a:xfrm>
                <a:custGeom>
                  <a:avLst/>
                  <a:gdLst>
                    <a:gd name="G0" fmla="+- 0 0 0"/>
                    <a:gd name="G1" fmla="+- 21600 0 0"/>
                    <a:gd name="G2" fmla="+- 21600 0 0"/>
                    <a:gd name="T0" fmla="*/ 0 w 19497"/>
                    <a:gd name="T1" fmla="*/ 0 h 21600"/>
                    <a:gd name="T2" fmla="*/ 19497 w 19497"/>
                    <a:gd name="T3" fmla="*/ 12303 h 21600"/>
                    <a:gd name="T4" fmla="*/ 0 w 19497"/>
                    <a:gd name="T5" fmla="*/ 21600 h 21600"/>
                  </a:gdLst>
                  <a:ahLst/>
                  <a:cxnLst>
                    <a:cxn ang="0">
                      <a:pos x="T0" y="T1"/>
                    </a:cxn>
                    <a:cxn ang="0">
                      <a:pos x="T2" y="T3"/>
                    </a:cxn>
                    <a:cxn ang="0">
                      <a:pos x="T4" y="T5"/>
                    </a:cxn>
                  </a:cxnLst>
                  <a:rect l="0" t="0" r="r" b="b"/>
                  <a:pathLst>
                    <a:path w="19497" h="21600" fill="none" extrusionOk="0">
                      <a:moveTo>
                        <a:pt x="0" y="-1"/>
                      </a:moveTo>
                      <a:cubicBezTo>
                        <a:pt x="8327" y="-1"/>
                        <a:pt x="15912" y="4786"/>
                        <a:pt x="19496" y="12303"/>
                      </a:cubicBezTo>
                    </a:path>
                    <a:path w="19497" h="21600" stroke="0" extrusionOk="0">
                      <a:moveTo>
                        <a:pt x="0" y="-1"/>
                      </a:moveTo>
                      <a:cubicBezTo>
                        <a:pt x="8327" y="-1"/>
                        <a:pt x="15912" y="4786"/>
                        <a:pt x="19496" y="12303"/>
                      </a:cubicBezTo>
                      <a:lnTo>
                        <a:pt x="0" y="21600"/>
                      </a:lnTo>
                      <a:close/>
                    </a:path>
                  </a:pathLst>
                </a:custGeom>
                <a:noFill/>
                <a:ln w="19050">
                  <a:solidFill>
                    <a:srgbClr val="CC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38" name="Line 44"/>
                <p:cNvSpPr>
                  <a:spLocks noChangeShapeType="1"/>
                </p:cNvSpPr>
                <p:nvPr/>
              </p:nvSpPr>
              <p:spPr bwMode="auto">
                <a:xfrm flipV="1">
                  <a:off x="2480" y="1657"/>
                  <a:ext cx="14" cy="45"/>
                </a:xfrm>
                <a:prstGeom prst="line">
                  <a:avLst/>
                </a:prstGeom>
                <a:noFill/>
                <a:ln w="19050">
                  <a:solidFill>
                    <a:srgbClr val="CC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Arial" charset="0"/>
                  </a:endParaRPr>
                </a:p>
              </p:txBody>
            </p:sp>
            <p:sp>
              <p:nvSpPr>
                <p:cNvPr id="39" name="Arc 45"/>
                <p:cNvSpPr>
                  <a:spLocks/>
                </p:cNvSpPr>
                <p:nvPr/>
              </p:nvSpPr>
              <p:spPr bwMode="auto">
                <a:xfrm flipH="1">
                  <a:off x="2493" y="1632"/>
                  <a:ext cx="23" cy="48"/>
                </a:xfrm>
                <a:custGeom>
                  <a:avLst/>
                  <a:gdLst>
                    <a:gd name="G0" fmla="+- 0 0 0"/>
                    <a:gd name="G1" fmla="+- 21600 0 0"/>
                    <a:gd name="G2" fmla="+- 21600 0 0"/>
                    <a:gd name="T0" fmla="*/ 0 w 19497"/>
                    <a:gd name="T1" fmla="*/ 0 h 21600"/>
                    <a:gd name="T2" fmla="*/ 19497 w 19497"/>
                    <a:gd name="T3" fmla="*/ 12303 h 21600"/>
                    <a:gd name="T4" fmla="*/ 0 w 19497"/>
                    <a:gd name="T5" fmla="*/ 21600 h 21600"/>
                  </a:gdLst>
                  <a:ahLst/>
                  <a:cxnLst>
                    <a:cxn ang="0">
                      <a:pos x="T0" y="T1"/>
                    </a:cxn>
                    <a:cxn ang="0">
                      <a:pos x="T2" y="T3"/>
                    </a:cxn>
                    <a:cxn ang="0">
                      <a:pos x="T4" y="T5"/>
                    </a:cxn>
                  </a:cxnLst>
                  <a:rect l="0" t="0" r="r" b="b"/>
                  <a:pathLst>
                    <a:path w="19497" h="21600" fill="none" extrusionOk="0">
                      <a:moveTo>
                        <a:pt x="0" y="-1"/>
                      </a:moveTo>
                      <a:cubicBezTo>
                        <a:pt x="8327" y="-1"/>
                        <a:pt x="15912" y="4786"/>
                        <a:pt x="19496" y="12303"/>
                      </a:cubicBezTo>
                    </a:path>
                    <a:path w="19497" h="21600" stroke="0" extrusionOk="0">
                      <a:moveTo>
                        <a:pt x="0" y="-1"/>
                      </a:moveTo>
                      <a:cubicBezTo>
                        <a:pt x="8327" y="-1"/>
                        <a:pt x="15912" y="4786"/>
                        <a:pt x="19496" y="12303"/>
                      </a:cubicBezTo>
                      <a:lnTo>
                        <a:pt x="0" y="21600"/>
                      </a:lnTo>
                      <a:close/>
                    </a:path>
                  </a:pathLst>
                </a:custGeom>
                <a:noFill/>
                <a:ln w="19050">
                  <a:solidFill>
                    <a:srgbClr val="CC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40" name="Arc 46"/>
                <p:cNvSpPr>
                  <a:spLocks/>
                </p:cNvSpPr>
                <p:nvPr/>
              </p:nvSpPr>
              <p:spPr bwMode="auto">
                <a:xfrm flipH="1" flipV="1">
                  <a:off x="2436" y="1679"/>
                  <a:ext cx="22" cy="48"/>
                </a:xfrm>
                <a:custGeom>
                  <a:avLst/>
                  <a:gdLst>
                    <a:gd name="G0" fmla="+- 0 0 0"/>
                    <a:gd name="G1" fmla="+- 21600 0 0"/>
                    <a:gd name="G2" fmla="+- 21600 0 0"/>
                    <a:gd name="T0" fmla="*/ 0 w 19497"/>
                    <a:gd name="T1" fmla="*/ 0 h 21600"/>
                    <a:gd name="T2" fmla="*/ 19497 w 19497"/>
                    <a:gd name="T3" fmla="*/ 12303 h 21600"/>
                    <a:gd name="T4" fmla="*/ 0 w 19497"/>
                    <a:gd name="T5" fmla="*/ 21600 h 21600"/>
                  </a:gdLst>
                  <a:ahLst/>
                  <a:cxnLst>
                    <a:cxn ang="0">
                      <a:pos x="T0" y="T1"/>
                    </a:cxn>
                    <a:cxn ang="0">
                      <a:pos x="T2" y="T3"/>
                    </a:cxn>
                    <a:cxn ang="0">
                      <a:pos x="T4" y="T5"/>
                    </a:cxn>
                  </a:cxnLst>
                  <a:rect l="0" t="0" r="r" b="b"/>
                  <a:pathLst>
                    <a:path w="19497" h="21600" fill="none" extrusionOk="0">
                      <a:moveTo>
                        <a:pt x="0" y="-1"/>
                      </a:moveTo>
                      <a:cubicBezTo>
                        <a:pt x="8327" y="-1"/>
                        <a:pt x="15912" y="4786"/>
                        <a:pt x="19496" y="12303"/>
                      </a:cubicBezTo>
                    </a:path>
                    <a:path w="19497" h="21600" stroke="0" extrusionOk="0">
                      <a:moveTo>
                        <a:pt x="0" y="-1"/>
                      </a:moveTo>
                      <a:cubicBezTo>
                        <a:pt x="8327" y="-1"/>
                        <a:pt x="15912" y="4786"/>
                        <a:pt x="19496" y="12303"/>
                      </a:cubicBezTo>
                      <a:lnTo>
                        <a:pt x="0" y="21600"/>
                      </a:lnTo>
                      <a:close/>
                    </a:path>
                  </a:pathLst>
                </a:custGeom>
                <a:noFill/>
                <a:ln w="19050">
                  <a:solidFill>
                    <a:srgbClr val="CC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41" name="Line 47"/>
                <p:cNvSpPr>
                  <a:spLocks noChangeShapeType="1"/>
                </p:cNvSpPr>
                <p:nvPr/>
              </p:nvSpPr>
              <p:spPr bwMode="auto">
                <a:xfrm flipH="1" flipV="1">
                  <a:off x="2422" y="1657"/>
                  <a:ext cx="14" cy="45"/>
                </a:xfrm>
                <a:prstGeom prst="line">
                  <a:avLst/>
                </a:prstGeom>
                <a:noFill/>
                <a:ln w="19050">
                  <a:solidFill>
                    <a:srgbClr val="CC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Arial" charset="0"/>
                  </a:endParaRPr>
                </a:p>
              </p:txBody>
            </p:sp>
            <p:sp>
              <p:nvSpPr>
                <p:cNvPr id="42" name="Arc 48"/>
                <p:cNvSpPr>
                  <a:spLocks/>
                </p:cNvSpPr>
                <p:nvPr/>
              </p:nvSpPr>
              <p:spPr bwMode="auto">
                <a:xfrm>
                  <a:off x="2401" y="1631"/>
                  <a:ext cx="22" cy="48"/>
                </a:xfrm>
                <a:custGeom>
                  <a:avLst/>
                  <a:gdLst>
                    <a:gd name="G0" fmla="+- 0 0 0"/>
                    <a:gd name="G1" fmla="+- 21600 0 0"/>
                    <a:gd name="G2" fmla="+- 21600 0 0"/>
                    <a:gd name="T0" fmla="*/ 0 w 19497"/>
                    <a:gd name="T1" fmla="*/ 0 h 21600"/>
                    <a:gd name="T2" fmla="*/ 19497 w 19497"/>
                    <a:gd name="T3" fmla="*/ 12303 h 21600"/>
                    <a:gd name="T4" fmla="*/ 0 w 19497"/>
                    <a:gd name="T5" fmla="*/ 21600 h 21600"/>
                  </a:gdLst>
                  <a:ahLst/>
                  <a:cxnLst>
                    <a:cxn ang="0">
                      <a:pos x="T0" y="T1"/>
                    </a:cxn>
                    <a:cxn ang="0">
                      <a:pos x="T2" y="T3"/>
                    </a:cxn>
                    <a:cxn ang="0">
                      <a:pos x="T4" y="T5"/>
                    </a:cxn>
                  </a:cxnLst>
                  <a:rect l="0" t="0" r="r" b="b"/>
                  <a:pathLst>
                    <a:path w="19497" h="21600" fill="none" extrusionOk="0">
                      <a:moveTo>
                        <a:pt x="0" y="-1"/>
                      </a:moveTo>
                      <a:cubicBezTo>
                        <a:pt x="8327" y="-1"/>
                        <a:pt x="15912" y="4786"/>
                        <a:pt x="19496" y="12303"/>
                      </a:cubicBezTo>
                    </a:path>
                    <a:path w="19497" h="21600" stroke="0" extrusionOk="0">
                      <a:moveTo>
                        <a:pt x="0" y="-1"/>
                      </a:moveTo>
                      <a:cubicBezTo>
                        <a:pt x="8327" y="-1"/>
                        <a:pt x="15912" y="4786"/>
                        <a:pt x="19496" y="12303"/>
                      </a:cubicBezTo>
                      <a:lnTo>
                        <a:pt x="0" y="21600"/>
                      </a:lnTo>
                      <a:close/>
                    </a:path>
                  </a:pathLst>
                </a:custGeom>
                <a:noFill/>
                <a:ln w="19050">
                  <a:solidFill>
                    <a:srgbClr val="CC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43" name="Arc 49"/>
                <p:cNvSpPr>
                  <a:spLocks/>
                </p:cNvSpPr>
                <p:nvPr/>
              </p:nvSpPr>
              <p:spPr bwMode="auto">
                <a:xfrm>
                  <a:off x="2515" y="1632"/>
                  <a:ext cx="22" cy="48"/>
                </a:xfrm>
                <a:custGeom>
                  <a:avLst/>
                  <a:gdLst>
                    <a:gd name="G0" fmla="+- 0 0 0"/>
                    <a:gd name="G1" fmla="+- 21600 0 0"/>
                    <a:gd name="G2" fmla="+- 21600 0 0"/>
                    <a:gd name="T0" fmla="*/ 0 w 19497"/>
                    <a:gd name="T1" fmla="*/ 0 h 21600"/>
                    <a:gd name="T2" fmla="*/ 19497 w 19497"/>
                    <a:gd name="T3" fmla="*/ 12303 h 21600"/>
                    <a:gd name="T4" fmla="*/ 0 w 19497"/>
                    <a:gd name="T5" fmla="*/ 21600 h 21600"/>
                  </a:gdLst>
                  <a:ahLst/>
                  <a:cxnLst>
                    <a:cxn ang="0">
                      <a:pos x="T0" y="T1"/>
                    </a:cxn>
                    <a:cxn ang="0">
                      <a:pos x="T2" y="T3"/>
                    </a:cxn>
                    <a:cxn ang="0">
                      <a:pos x="T4" y="T5"/>
                    </a:cxn>
                  </a:cxnLst>
                  <a:rect l="0" t="0" r="r" b="b"/>
                  <a:pathLst>
                    <a:path w="19497" h="21600" fill="none" extrusionOk="0">
                      <a:moveTo>
                        <a:pt x="0" y="-1"/>
                      </a:moveTo>
                      <a:cubicBezTo>
                        <a:pt x="8327" y="-1"/>
                        <a:pt x="15912" y="4786"/>
                        <a:pt x="19496" y="12303"/>
                      </a:cubicBezTo>
                    </a:path>
                    <a:path w="19497" h="21600" stroke="0" extrusionOk="0">
                      <a:moveTo>
                        <a:pt x="0" y="-1"/>
                      </a:moveTo>
                      <a:cubicBezTo>
                        <a:pt x="8327" y="-1"/>
                        <a:pt x="15912" y="4786"/>
                        <a:pt x="19496" y="12303"/>
                      </a:cubicBezTo>
                      <a:lnTo>
                        <a:pt x="0" y="21600"/>
                      </a:lnTo>
                      <a:close/>
                    </a:path>
                  </a:pathLst>
                </a:custGeom>
                <a:noFill/>
                <a:ln w="19050">
                  <a:solidFill>
                    <a:srgbClr val="CC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44" name="Arc 50"/>
                <p:cNvSpPr>
                  <a:spLocks/>
                </p:cNvSpPr>
                <p:nvPr/>
              </p:nvSpPr>
              <p:spPr bwMode="auto">
                <a:xfrm flipH="1" flipV="1">
                  <a:off x="2534" y="1634"/>
                  <a:ext cx="22" cy="48"/>
                </a:xfrm>
                <a:custGeom>
                  <a:avLst/>
                  <a:gdLst>
                    <a:gd name="G0" fmla="+- 0 0 0"/>
                    <a:gd name="G1" fmla="+- 21600 0 0"/>
                    <a:gd name="G2" fmla="+- 21600 0 0"/>
                    <a:gd name="T0" fmla="*/ 0 w 19497"/>
                    <a:gd name="T1" fmla="*/ 0 h 21600"/>
                    <a:gd name="T2" fmla="*/ 19497 w 19497"/>
                    <a:gd name="T3" fmla="*/ 12303 h 21600"/>
                    <a:gd name="T4" fmla="*/ 0 w 19497"/>
                    <a:gd name="T5" fmla="*/ 21600 h 21600"/>
                  </a:gdLst>
                  <a:ahLst/>
                  <a:cxnLst>
                    <a:cxn ang="0">
                      <a:pos x="T0" y="T1"/>
                    </a:cxn>
                    <a:cxn ang="0">
                      <a:pos x="T2" y="T3"/>
                    </a:cxn>
                    <a:cxn ang="0">
                      <a:pos x="T4" y="T5"/>
                    </a:cxn>
                  </a:cxnLst>
                  <a:rect l="0" t="0" r="r" b="b"/>
                  <a:pathLst>
                    <a:path w="19497" h="21600" fill="none" extrusionOk="0">
                      <a:moveTo>
                        <a:pt x="0" y="-1"/>
                      </a:moveTo>
                      <a:cubicBezTo>
                        <a:pt x="8327" y="-1"/>
                        <a:pt x="15912" y="4786"/>
                        <a:pt x="19496" y="12303"/>
                      </a:cubicBezTo>
                    </a:path>
                    <a:path w="19497" h="21600" stroke="0" extrusionOk="0">
                      <a:moveTo>
                        <a:pt x="0" y="-1"/>
                      </a:moveTo>
                      <a:cubicBezTo>
                        <a:pt x="8327" y="-1"/>
                        <a:pt x="15912" y="4786"/>
                        <a:pt x="19496" y="12303"/>
                      </a:cubicBezTo>
                      <a:lnTo>
                        <a:pt x="0" y="21600"/>
                      </a:lnTo>
                      <a:close/>
                    </a:path>
                  </a:pathLst>
                </a:custGeom>
                <a:noFill/>
                <a:ln w="19050">
                  <a:solidFill>
                    <a:srgbClr val="CC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45" name="Arc 51"/>
                <p:cNvSpPr>
                  <a:spLocks/>
                </p:cNvSpPr>
                <p:nvPr/>
              </p:nvSpPr>
              <p:spPr bwMode="auto">
                <a:xfrm flipH="1" flipV="1">
                  <a:off x="2089" y="1680"/>
                  <a:ext cx="22" cy="48"/>
                </a:xfrm>
                <a:custGeom>
                  <a:avLst/>
                  <a:gdLst>
                    <a:gd name="G0" fmla="+- 0 0 0"/>
                    <a:gd name="G1" fmla="+- 21600 0 0"/>
                    <a:gd name="G2" fmla="+- 21600 0 0"/>
                    <a:gd name="T0" fmla="*/ 0 w 19497"/>
                    <a:gd name="T1" fmla="*/ 0 h 21600"/>
                    <a:gd name="T2" fmla="*/ 19497 w 19497"/>
                    <a:gd name="T3" fmla="*/ 12303 h 21600"/>
                    <a:gd name="T4" fmla="*/ 0 w 19497"/>
                    <a:gd name="T5" fmla="*/ 21600 h 21600"/>
                  </a:gdLst>
                  <a:ahLst/>
                  <a:cxnLst>
                    <a:cxn ang="0">
                      <a:pos x="T0" y="T1"/>
                    </a:cxn>
                    <a:cxn ang="0">
                      <a:pos x="T2" y="T3"/>
                    </a:cxn>
                    <a:cxn ang="0">
                      <a:pos x="T4" y="T5"/>
                    </a:cxn>
                  </a:cxnLst>
                  <a:rect l="0" t="0" r="r" b="b"/>
                  <a:pathLst>
                    <a:path w="19497" h="21600" fill="none" extrusionOk="0">
                      <a:moveTo>
                        <a:pt x="0" y="-1"/>
                      </a:moveTo>
                      <a:cubicBezTo>
                        <a:pt x="8327" y="-1"/>
                        <a:pt x="15912" y="4786"/>
                        <a:pt x="19496" y="12303"/>
                      </a:cubicBezTo>
                    </a:path>
                    <a:path w="19497" h="21600" stroke="0" extrusionOk="0">
                      <a:moveTo>
                        <a:pt x="0" y="-1"/>
                      </a:moveTo>
                      <a:cubicBezTo>
                        <a:pt x="8327" y="-1"/>
                        <a:pt x="15912" y="4786"/>
                        <a:pt x="19496" y="12303"/>
                      </a:cubicBezTo>
                      <a:lnTo>
                        <a:pt x="0" y="21600"/>
                      </a:lnTo>
                      <a:close/>
                    </a:path>
                  </a:pathLst>
                </a:custGeom>
                <a:noFill/>
                <a:ln w="19050">
                  <a:solidFill>
                    <a:srgbClr val="CC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46" name="Arc 52"/>
                <p:cNvSpPr>
                  <a:spLocks/>
                </p:cNvSpPr>
                <p:nvPr/>
              </p:nvSpPr>
              <p:spPr bwMode="auto">
                <a:xfrm>
                  <a:off x="2070" y="1673"/>
                  <a:ext cx="22" cy="48"/>
                </a:xfrm>
                <a:custGeom>
                  <a:avLst/>
                  <a:gdLst>
                    <a:gd name="G0" fmla="+- 0 0 0"/>
                    <a:gd name="G1" fmla="+- 21600 0 0"/>
                    <a:gd name="G2" fmla="+- 21600 0 0"/>
                    <a:gd name="T0" fmla="*/ 0 w 19497"/>
                    <a:gd name="T1" fmla="*/ 0 h 21600"/>
                    <a:gd name="T2" fmla="*/ 19497 w 19497"/>
                    <a:gd name="T3" fmla="*/ 12303 h 21600"/>
                    <a:gd name="T4" fmla="*/ 0 w 19497"/>
                    <a:gd name="T5" fmla="*/ 21600 h 21600"/>
                  </a:gdLst>
                  <a:ahLst/>
                  <a:cxnLst>
                    <a:cxn ang="0">
                      <a:pos x="T0" y="T1"/>
                    </a:cxn>
                    <a:cxn ang="0">
                      <a:pos x="T2" y="T3"/>
                    </a:cxn>
                    <a:cxn ang="0">
                      <a:pos x="T4" y="T5"/>
                    </a:cxn>
                  </a:cxnLst>
                  <a:rect l="0" t="0" r="r" b="b"/>
                  <a:pathLst>
                    <a:path w="19497" h="21600" fill="none" extrusionOk="0">
                      <a:moveTo>
                        <a:pt x="0" y="-1"/>
                      </a:moveTo>
                      <a:cubicBezTo>
                        <a:pt x="8327" y="-1"/>
                        <a:pt x="15912" y="4786"/>
                        <a:pt x="19496" y="12303"/>
                      </a:cubicBezTo>
                    </a:path>
                    <a:path w="19497" h="21600" stroke="0" extrusionOk="0">
                      <a:moveTo>
                        <a:pt x="0" y="-1"/>
                      </a:moveTo>
                      <a:cubicBezTo>
                        <a:pt x="8327" y="-1"/>
                        <a:pt x="15912" y="4786"/>
                        <a:pt x="19496" y="12303"/>
                      </a:cubicBezTo>
                      <a:lnTo>
                        <a:pt x="0" y="21600"/>
                      </a:lnTo>
                      <a:close/>
                    </a:path>
                  </a:pathLst>
                </a:custGeom>
                <a:noFill/>
                <a:ln w="19050">
                  <a:solidFill>
                    <a:srgbClr val="CC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47" name="Line 53"/>
                <p:cNvSpPr>
                  <a:spLocks noChangeShapeType="1"/>
                </p:cNvSpPr>
                <p:nvPr/>
              </p:nvSpPr>
              <p:spPr bwMode="auto">
                <a:xfrm>
                  <a:off x="2552" y="1682"/>
                  <a:ext cx="111" cy="0"/>
                </a:xfrm>
                <a:prstGeom prst="line">
                  <a:avLst/>
                </a:prstGeom>
                <a:noFill/>
                <a:ln w="19050">
                  <a:solidFill>
                    <a:srgbClr val="CC0000"/>
                  </a:solidFill>
                  <a:round/>
                  <a:headEnd/>
                  <a:tailEnd type="triangle" w="sm"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Arial" charset="0"/>
                  </a:endParaRPr>
                </a:p>
              </p:txBody>
            </p:sp>
          </p:grpSp>
          <p:sp>
            <p:nvSpPr>
              <p:cNvPr id="31" name="Line 54"/>
              <p:cNvSpPr>
                <a:spLocks noChangeShapeType="1"/>
              </p:cNvSpPr>
              <p:nvPr/>
            </p:nvSpPr>
            <p:spPr bwMode="auto">
              <a:xfrm rot="600000" flipH="1">
                <a:off x="2101" y="1301"/>
                <a:ext cx="96" cy="48"/>
              </a:xfrm>
              <a:prstGeom prst="line">
                <a:avLst/>
              </a:prstGeom>
              <a:noFill/>
              <a:ln w="19050">
                <a:solidFill>
                  <a:srgbClr val="CC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Arial" charset="0"/>
                </a:endParaRPr>
              </a:p>
            </p:txBody>
          </p:sp>
        </p:grpSp>
        <p:sp>
          <p:nvSpPr>
            <p:cNvPr id="21" name="Line 56"/>
            <p:cNvSpPr>
              <a:spLocks noChangeShapeType="1"/>
            </p:cNvSpPr>
            <p:nvPr/>
          </p:nvSpPr>
          <p:spPr bwMode="auto">
            <a:xfrm flipV="1">
              <a:off x="5486400" y="3595762"/>
              <a:ext cx="2819400" cy="0"/>
            </a:xfrm>
            <a:prstGeom prst="line">
              <a:avLst/>
            </a:prstGeom>
            <a:noFill/>
            <a:ln w="12700">
              <a:solidFill>
                <a:schemeClr val="tx1"/>
              </a:solidFill>
              <a:round/>
              <a:headEnd/>
              <a:tailEnd type="stealth"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Arial" charset="0"/>
              </a:endParaRPr>
            </a:p>
          </p:txBody>
        </p:sp>
        <p:sp>
          <p:nvSpPr>
            <p:cNvPr id="22" name="Line 57"/>
            <p:cNvSpPr>
              <a:spLocks noChangeShapeType="1"/>
            </p:cNvSpPr>
            <p:nvPr/>
          </p:nvSpPr>
          <p:spPr bwMode="auto">
            <a:xfrm flipV="1">
              <a:off x="5715000" y="3283024"/>
              <a:ext cx="1524000" cy="312738"/>
            </a:xfrm>
            <a:prstGeom prst="line">
              <a:avLst/>
            </a:prstGeom>
            <a:noFill/>
            <a:ln w="12700">
              <a:solidFill>
                <a:schemeClr val="accent2"/>
              </a:solidFill>
              <a:round/>
              <a:headEnd/>
              <a:tailEnd type="stealth"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Arial" charset="0"/>
              </a:endParaRPr>
            </a:p>
          </p:txBody>
        </p:sp>
        <p:sp>
          <p:nvSpPr>
            <p:cNvPr id="23" name="Arc 58"/>
            <p:cNvSpPr>
              <a:spLocks/>
            </p:cNvSpPr>
            <p:nvPr/>
          </p:nvSpPr>
          <p:spPr bwMode="auto">
            <a:xfrm>
              <a:off x="6477000" y="3443362"/>
              <a:ext cx="76200" cy="15240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9525">
              <a:solidFill>
                <a:schemeClr val="accent2"/>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graphicFrame>
          <p:nvGraphicFramePr>
            <p:cNvPr id="24" name="Object 59"/>
            <p:cNvGraphicFramePr>
              <a:graphicFrameLocks noChangeAspect="1"/>
            </p:cNvGraphicFramePr>
            <p:nvPr>
              <p:extLst/>
            </p:nvPr>
          </p:nvGraphicFramePr>
          <p:xfrm>
            <a:off x="6759575" y="3397324"/>
            <a:ext cx="174625" cy="214313"/>
          </p:xfrm>
          <a:graphic>
            <a:graphicData uri="http://schemas.openxmlformats.org/presentationml/2006/ole">
              <mc:AlternateContent xmlns:mc="http://schemas.openxmlformats.org/markup-compatibility/2006">
                <mc:Choice xmlns:v="urn:schemas-microsoft-com:vml" Requires="v">
                  <p:oleObj spid="_x0000_s250029" name="Equation" r:id="rId16" imgW="164957" imgH="203024" progId="Equation.DSMT4">
                    <p:embed/>
                  </p:oleObj>
                </mc:Choice>
                <mc:Fallback>
                  <p:oleObj name="Equation" r:id="rId16" imgW="164957" imgH="203024" progId="Equation.DSMT4">
                    <p:embed/>
                    <p:pic>
                      <p:nvPicPr>
                        <p:cNvPr id="24" name="Object 5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759575" y="3397324"/>
                          <a:ext cx="174625" cy="21431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25" name="Object 60"/>
            <p:cNvGraphicFramePr>
              <a:graphicFrameLocks noChangeAspect="1"/>
            </p:cNvGraphicFramePr>
            <p:nvPr>
              <p:extLst/>
            </p:nvPr>
          </p:nvGraphicFramePr>
          <p:xfrm>
            <a:off x="6046788" y="3038475"/>
            <a:ext cx="846137" cy="354013"/>
          </p:xfrm>
          <a:graphic>
            <a:graphicData uri="http://schemas.openxmlformats.org/presentationml/2006/ole">
              <mc:AlternateContent xmlns:mc="http://schemas.openxmlformats.org/markup-compatibility/2006">
                <mc:Choice xmlns:v="urn:schemas-microsoft-com:vml" Requires="v">
                  <p:oleObj spid="_x0000_s250030" name="Equation" r:id="rId17" imgW="635000" imgH="266700" progId="Equation.3">
                    <p:embed/>
                  </p:oleObj>
                </mc:Choice>
                <mc:Fallback>
                  <p:oleObj name="Equation" r:id="rId17" imgW="635000" imgH="266700" progId="Equation.3">
                    <p:embed/>
                    <p:pic>
                      <p:nvPicPr>
                        <p:cNvPr id="25" name="Object 60"/>
                        <p:cNvPicPr>
                          <a:picLocks noChangeAspect="1" noChangeArrowheads="1"/>
                        </p:cNvPicPr>
                        <p:nvPr/>
                      </p:nvPicPr>
                      <p:blipFill>
                        <a:blip r:embed="rId18"/>
                        <a:srcRect/>
                        <a:stretch>
                          <a:fillRect/>
                        </a:stretch>
                      </p:blipFill>
                      <p:spPr bwMode="auto">
                        <a:xfrm>
                          <a:off x="6046788" y="3038475"/>
                          <a:ext cx="846137" cy="35401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26" name="Object 61"/>
            <p:cNvGraphicFramePr>
              <a:graphicFrameLocks noChangeAspect="1"/>
            </p:cNvGraphicFramePr>
            <p:nvPr>
              <p:extLst/>
            </p:nvPr>
          </p:nvGraphicFramePr>
          <p:xfrm>
            <a:off x="8012113" y="3625924"/>
            <a:ext cx="217487" cy="304800"/>
          </p:xfrm>
          <a:graphic>
            <a:graphicData uri="http://schemas.openxmlformats.org/presentationml/2006/ole">
              <mc:AlternateContent xmlns:mc="http://schemas.openxmlformats.org/markup-compatibility/2006">
                <mc:Choice xmlns:v="urn:schemas-microsoft-com:vml" Requires="v">
                  <p:oleObj spid="_x0000_s250031" name="Equation" r:id="rId19" imgW="127000" imgH="177800" progId="Equation.3">
                    <p:embed/>
                  </p:oleObj>
                </mc:Choice>
                <mc:Fallback>
                  <p:oleObj name="Equation" r:id="rId19" imgW="127000" imgH="177800" progId="Equation.3">
                    <p:embed/>
                    <p:pic>
                      <p:nvPicPr>
                        <p:cNvPr id="26" name="Object 61"/>
                        <p:cNvPicPr>
                          <a:picLocks noChangeAspect="1" noChangeArrowheads="1"/>
                        </p:cNvPicPr>
                        <p:nvPr/>
                      </p:nvPicPr>
                      <p:blipFill>
                        <a:blip r:embed="rId20"/>
                        <a:srcRect/>
                        <a:stretch>
                          <a:fillRect/>
                        </a:stretch>
                      </p:blipFill>
                      <p:spPr bwMode="auto">
                        <a:xfrm>
                          <a:off x="8012113" y="3625924"/>
                          <a:ext cx="217487" cy="3048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27" name="Line 62"/>
            <p:cNvSpPr>
              <a:spLocks noChangeShapeType="1"/>
            </p:cNvSpPr>
            <p:nvPr/>
          </p:nvSpPr>
          <p:spPr bwMode="auto">
            <a:xfrm flipV="1">
              <a:off x="7239000" y="3283024"/>
              <a:ext cx="0" cy="320675"/>
            </a:xfrm>
            <a:prstGeom prst="line">
              <a:avLst/>
            </a:prstGeom>
            <a:noFill/>
            <a:ln w="12700">
              <a:solidFill>
                <a:schemeClr val="accent2"/>
              </a:solidFill>
              <a:round/>
              <a:headEnd/>
              <a:tailEnd type="stealth"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Arial" charset="0"/>
              </a:endParaRPr>
            </a:p>
          </p:txBody>
        </p:sp>
        <p:graphicFrame>
          <p:nvGraphicFramePr>
            <p:cNvPr id="28" name="Object 63"/>
            <p:cNvGraphicFramePr>
              <a:graphicFrameLocks noChangeAspect="1"/>
            </p:cNvGraphicFramePr>
            <p:nvPr>
              <p:extLst/>
            </p:nvPr>
          </p:nvGraphicFramePr>
          <p:xfrm>
            <a:off x="7318375" y="3249613"/>
            <a:ext cx="741363" cy="355600"/>
          </p:xfrm>
          <a:graphic>
            <a:graphicData uri="http://schemas.openxmlformats.org/presentationml/2006/ole">
              <mc:AlternateContent xmlns:mc="http://schemas.openxmlformats.org/markup-compatibility/2006">
                <mc:Choice xmlns:v="urn:schemas-microsoft-com:vml" Requires="v">
                  <p:oleObj spid="_x0000_s250032" name="Equation" r:id="rId21" imgW="558800" imgH="266700" progId="Equation.3">
                    <p:embed/>
                  </p:oleObj>
                </mc:Choice>
                <mc:Fallback>
                  <p:oleObj name="Equation" r:id="rId21" imgW="558800" imgH="266700" progId="Equation.3">
                    <p:embed/>
                    <p:pic>
                      <p:nvPicPr>
                        <p:cNvPr id="28" name="Object 63"/>
                        <p:cNvPicPr>
                          <a:picLocks noChangeAspect="1" noChangeArrowheads="1"/>
                        </p:cNvPicPr>
                        <p:nvPr/>
                      </p:nvPicPr>
                      <p:blipFill>
                        <a:blip r:embed="rId22"/>
                        <a:srcRect/>
                        <a:stretch>
                          <a:fillRect/>
                        </a:stretch>
                      </p:blipFill>
                      <p:spPr bwMode="auto">
                        <a:xfrm>
                          <a:off x="7318375" y="3249613"/>
                          <a:ext cx="741363" cy="3556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29" name="Text Box 98"/>
            <p:cNvSpPr txBox="1">
              <a:spLocks noChangeArrowheads="1"/>
            </p:cNvSpPr>
            <p:nvPr/>
          </p:nvSpPr>
          <p:spPr bwMode="auto">
            <a:xfrm>
              <a:off x="3923928" y="2888109"/>
              <a:ext cx="288925"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buNone/>
                <a:defRPr/>
              </a:pPr>
              <a:r>
                <a:rPr lang="en-US" sz="2000" dirty="0">
                  <a:solidFill>
                    <a:srgbClr val="CC0000"/>
                  </a:solidFill>
                  <a:latin typeface="Symbol" charset="0"/>
                  <a:cs typeface="Arial" charset="0"/>
                </a:rPr>
                <a:t>g</a:t>
              </a:r>
            </a:p>
          </p:txBody>
        </p:sp>
      </p:grpSp>
      <p:grpSp>
        <p:nvGrpSpPr>
          <p:cNvPr id="63" name="Group 62"/>
          <p:cNvGrpSpPr/>
          <p:nvPr/>
        </p:nvGrpSpPr>
        <p:grpSpPr>
          <a:xfrm>
            <a:off x="899592" y="4505672"/>
            <a:ext cx="6756400" cy="1371600"/>
            <a:chOff x="1524000" y="4349824"/>
            <a:chExt cx="6756400" cy="1371600"/>
          </a:xfrm>
        </p:grpSpPr>
        <p:sp>
          <p:nvSpPr>
            <p:cNvPr id="64" name="AutoShape 99"/>
            <p:cNvSpPr>
              <a:spLocks noChangeArrowheads="1"/>
            </p:cNvSpPr>
            <p:nvPr/>
          </p:nvSpPr>
          <p:spPr bwMode="auto">
            <a:xfrm rot="16200000">
              <a:off x="4330452" y="4606652"/>
              <a:ext cx="228600" cy="609600"/>
            </a:xfrm>
            <a:prstGeom prst="downArrow">
              <a:avLst>
                <a:gd name="adj1" fmla="val 50000"/>
                <a:gd name="adj2" fmla="val 66667"/>
              </a:avLst>
            </a:prstGeom>
            <a:solidFill>
              <a:srgbClr val="0000FF"/>
            </a:solidFill>
            <a:ln w="9525">
              <a:solidFill>
                <a:srgbClr val="0000FF"/>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eaVert" wrap="none" anchor="ctr"/>
            <a:lstStyle/>
            <a:p>
              <a:pPr>
                <a:defRPr/>
              </a:pPr>
              <a:endParaRPr lang="en-US">
                <a:cs typeface="Arial" charset="0"/>
              </a:endParaRPr>
            </a:p>
          </p:txBody>
        </p:sp>
        <p:grpSp>
          <p:nvGrpSpPr>
            <p:cNvPr id="65" name="Group 64"/>
            <p:cNvGrpSpPr/>
            <p:nvPr/>
          </p:nvGrpSpPr>
          <p:grpSpPr>
            <a:xfrm>
              <a:off x="4783138" y="4486275"/>
              <a:ext cx="3497262" cy="892249"/>
              <a:chOff x="4783138" y="4486275"/>
              <a:chExt cx="3497262" cy="892249"/>
            </a:xfrm>
          </p:grpSpPr>
          <p:sp>
            <p:nvSpPr>
              <p:cNvPr id="84" name="Line 126"/>
              <p:cNvSpPr>
                <a:spLocks noChangeShapeType="1"/>
              </p:cNvSpPr>
              <p:nvPr/>
            </p:nvSpPr>
            <p:spPr bwMode="auto">
              <a:xfrm flipV="1">
                <a:off x="4783138" y="5043562"/>
                <a:ext cx="2819400" cy="0"/>
              </a:xfrm>
              <a:prstGeom prst="line">
                <a:avLst/>
              </a:prstGeom>
              <a:noFill/>
              <a:ln w="12700">
                <a:solidFill>
                  <a:schemeClr val="tx1"/>
                </a:solidFill>
                <a:round/>
                <a:headEnd/>
                <a:tailEnd type="stealth"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Arial" charset="0"/>
                </a:endParaRPr>
              </a:p>
            </p:txBody>
          </p:sp>
          <p:sp>
            <p:nvSpPr>
              <p:cNvPr id="85" name="Line 127"/>
              <p:cNvSpPr>
                <a:spLocks noChangeShapeType="1"/>
              </p:cNvSpPr>
              <p:nvPr/>
            </p:nvSpPr>
            <p:spPr bwMode="auto">
              <a:xfrm flipV="1">
                <a:off x="5011738" y="4730824"/>
                <a:ext cx="1524000" cy="312738"/>
              </a:xfrm>
              <a:prstGeom prst="line">
                <a:avLst/>
              </a:prstGeom>
              <a:noFill/>
              <a:ln w="12700">
                <a:solidFill>
                  <a:schemeClr val="accent2"/>
                </a:solidFill>
                <a:round/>
                <a:headEnd/>
                <a:tailEnd type="stealth"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Arial" charset="0"/>
                </a:endParaRPr>
              </a:p>
            </p:txBody>
          </p:sp>
          <p:sp>
            <p:nvSpPr>
              <p:cNvPr id="86" name="Arc 128"/>
              <p:cNvSpPr>
                <a:spLocks/>
              </p:cNvSpPr>
              <p:nvPr/>
            </p:nvSpPr>
            <p:spPr bwMode="auto">
              <a:xfrm>
                <a:off x="6078538" y="4891162"/>
                <a:ext cx="76200" cy="15240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9525">
                <a:solidFill>
                  <a:schemeClr val="accent2"/>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graphicFrame>
            <p:nvGraphicFramePr>
              <p:cNvPr id="87" name="Object 129"/>
              <p:cNvGraphicFramePr>
                <a:graphicFrameLocks noChangeAspect="1"/>
              </p:cNvGraphicFramePr>
              <p:nvPr>
                <p:extLst/>
              </p:nvPr>
            </p:nvGraphicFramePr>
            <p:xfrm>
              <a:off x="6230938" y="4821312"/>
              <a:ext cx="536575" cy="214312"/>
            </p:xfrm>
            <a:graphic>
              <a:graphicData uri="http://schemas.openxmlformats.org/presentationml/2006/ole">
                <mc:AlternateContent xmlns:mc="http://schemas.openxmlformats.org/markup-compatibility/2006">
                  <mc:Choice xmlns:v="urn:schemas-microsoft-com:vml" Requires="v">
                    <p:oleObj spid="_x0000_s250033" name="Equation" r:id="rId23" imgW="507780" imgH="203112" progId="Equation.DSMT4">
                      <p:embed/>
                    </p:oleObj>
                  </mc:Choice>
                  <mc:Fallback>
                    <p:oleObj name="Equation" r:id="rId23" imgW="507780" imgH="203112" progId="Equation.DSMT4">
                      <p:embed/>
                      <p:pic>
                        <p:nvPicPr>
                          <p:cNvPr id="87" name="Object 129"/>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6230938" y="4821312"/>
                            <a:ext cx="536575" cy="21431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88" name="Object 130"/>
              <p:cNvGraphicFramePr>
                <a:graphicFrameLocks noChangeAspect="1"/>
              </p:cNvGraphicFramePr>
              <p:nvPr>
                <p:extLst/>
              </p:nvPr>
            </p:nvGraphicFramePr>
            <p:xfrm>
              <a:off x="5343525" y="4486275"/>
              <a:ext cx="844550" cy="354013"/>
            </p:xfrm>
            <a:graphic>
              <a:graphicData uri="http://schemas.openxmlformats.org/presentationml/2006/ole">
                <mc:AlternateContent xmlns:mc="http://schemas.openxmlformats.org/markup-compatibility/2006">
                  <mc:Choice xmlns:v="urn:schemas-microsoft-com:vml" Requires="v">
                    <p:oleObj spid="_x0000_s250034" name="Equation" r:id="rId25" imgW="635000" imgH="266700" progId="Equation.3">
                      <p:embed/>
                    </p:oleObj>
                  </mc:Choice>
                  <mc:Fallback>
                    <p:oleObj name="Equation" r:id="rId25" imgW="635000" imgH="266700" progId="Equation.3">
                      <p:embed/>
                      <p:pic>
                        <p:nvPicPr>
                          <p:cNvPr id="88" name="Object 130"/>
                          <p:cNvPicPr>
                            <a:picLocks noChangeAspect="1" noChangeArrowheads="1"/>
                          </p:cNvPicPr>
                          <p:nvPr/>
                        </p:nvPicPr>
                        <p:blipFill>
                          <a:blip r:embed="rId26"/>
                          <a:srcRect/>
                          <a:stretch>
                            <a:fillRect/>
                          </a:stretch>
                        </p:blipFill>
                        <p:spPr bwMode="auto">
                          <a:xfrm>
                            <a:off x="5343525" y="4486275"/>
                            <a:ext cx="844550" cy="35401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89" name="Object 131"/>
              <p:cNvGraphicFramePr>
                <a:graphicFrameLocks noChangeAspect="1"/>
              </p:cNvGraphicFramePr>
              <p:nvPr>
                <p:extLst/>
              </p:nvPr>
            </p:nvGraphicFramePr>
            <p:xfrm>
              <a:off x="7308850" y="5073724"/>
              <a:ext cx="217488" cy="304800"/>
            </p:xfrm>
            <a:graphic>
              <a:graphicData uri="http://schemas.openxmlformats.org/presentationml/2006/ole">
                <mc:AlternateContent xmlns:mc="http://schemas.openxmlformats.org/markup-compatibility/2006">
                  <mc:Choice xmlns:v="urn:schemas-microsoft-com:vml" Requires="v">
                    <p:oleObj spid="_x0000_s250035" name="Equation" r:id="rId27" imgW="127000" imgH="177800" progId="Equation.3">
                      <p:embed/>
                    </p:oleObj>
                  </mc:Choice>
                  <mc:Fallback>
                    <p:oleObj name="Equation" r:id="rId27" imgW="127000" imgH="177800" progId="Equation.3">
                      <p:embed/>
                      <p:pic>
                        <p:nvPicPr>
                          <p:cNvPr id="89" name="Object 131"/>
                          <p:cNvPicPr>
                            <a:picLocks noChangeAspect="1" noChangeArrowheads="1"/>
                          </p:cNvPicPr>
                          <p:nvPr/>
                        </p:nvPicPr>
                        <p:blipFill>
                          <a:blip r:embed="rId28"/>
                          <a:srcRect/>
                          <a:stretch>
                            <a:fillRect/>
                          </a:stretch>
                        </p:blipFill>
                        <p:spPr bwMode="auto">
                          <a:xfrm>
                            <a:off x="7308850" y="5073724"/>
                            <a:ext cx="217488" cy="3048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90" name="Line 132"/>
              <p:cNvSpPr>
                <a:spLocks noChangeShapeType="1"/>
              </p:cNvSpPr>
              <p:nvPr/>
            </p:nvSpPr>
            <p:spPr bwMode="auto">
              <a:xfrm flipV="1">
                <a:off x="6535738" y="4730824"/>
                <a:ext cx="457200" cy="0"/>
              </a:xfrm>
              <a:prstGeom prst="line">
                <a:avLst/>
              </a:prstGeom>
              <a:noFill/>
              <a:ln w="12700">
                <a:solidFill>
                  <a:schemeClr val="accent2"/>
                </a:solidFill>
                <a:round/>
                <a:headEnd/>
                <a:tailEnd type="stealth"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Arial" charset="0"/>
                </a:endParaRPr>
              </a:p>
            </p:txBody>
          </p:sp>
          <p:graphicFrame>
            <p:nvGraphicFramePr>
              <p:cNvPr id="91" name="Object 133"/>
              <p:cNvGraphicFramePr>
                <a:graphicFrameLocks noChangeAspect="1"/>
              </p:cNvGraphicFramePr>
              <p:nvPr>
                <p:extLst/>
              </p:nvPr>
            </p:nvGraphicFramePr>
            <p:xfrm>
              <a:off x="7085013" y="4562475"/>
              <a:ext cx="1195387" cy="355600"/>
            </p:xfrm>
            <a:graphic>
              <a:graphicData uri="http://schemas.openxmlformats.org/presentationml/2006/ole">
                <mc:AlternateContent xmlns:mc="http://schemas.openxmlformats.org/markup-compatibility/2006">
                  <mc:Choice xmlns:v="urn:schemas-microsoft-com:vml" Requires="v">
                    <p:oleObj spid="_x0000_s250036" name="Equation" r:id="rId29" imgW="901700" imgH="266700" progId="Equation.3">
                      <p:embed/>
                    </p:oleObj>
                  </mc:Choice>
                  <mc:Fallback>
                    <p:oleObj name="Equation" r:id="rId29" imgW="901700" imgH="266700" progId="Equation.3">
                      <p:embed/>
                      <p:pic>
                        <p:nvPicPr>
                          <p:cNvPr id="91" name="Object 133"/>
                          <p:cNvPicPr>
                            <a:picLocks noChangeAspect="1" noChangeArrowheads="1"/>
                          </p:cNvPicPr>
                          <p:nvPr/>
                        </p:nvPicPr>
                        <p:blipFill>
                          <a:blip r:embed="rId30"/>
                          <a:srcRect/>
                          <a:stretch>
                            <a:fillRect/>
                          </a:stretch>
                        </p:blipFill>
                        <p:spPr bwMode="auto">
                          <a:xfrm>
                            <a:off x="7085013" y="4562475"/>
                            <a:ext cx="1195387" cy="3556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92" name="Line 134"/>
              <p:cNvSpPr>
                <a:spLocks noChangeShapeType="1"/>
              </p:cNvSpPr>
              <p:nvPr/>
            </p:nvSpPr>
            <p:spPr bwMode="auto">
              <a:xfrm flipV="1">
                <a:off x="5011738" y="4730824"/>
                <a:ext cx="1981200" cy="304800"/>
              </a:xfrm>
              <a:prstGeom prst="line">
                <a:avLst/>
              </a:prstGeom>
              <a:noFill/>
              <a:ln w="12700">
                <a:solidFill>
                  <a:schemeClr val="accent2"/>
                </a:solidFill>
                <a:round/>
                <a:headEnd/>
                <a:tailEnd type="stealth"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Arial" charset="0"/>
                </a:endParaRPr>
              </a:p>
            </p:txBody>
          </p:sp>
        </p:grpSp>
        <p:grpSp>
          <p:nvGrpSpPr>
            <p:cNvPr id="66" name="Group 65"/>
            <p:cNvGrpSpPr/>
            <p:nvPr/>
          </p:nvGrpSpPr>
          <p:grpSpPr>
            <a:xfrm>
              <a:off x="1524000" y="4349824"/>
              <a:ext cx="2362200" cy="1371600"/>
              <a:chOff x="1524000" y="4349824"/>
              <a:chExt cx="2362200" cy="1371600"/>
            </a:xfrm>
          </p:grpSpPr>
          <p:sp>
            <p:nvSpPr>
              <p:cNvPr id="67" name="Freeform 101"/>
              <p:cNvSpPr>
                <a:spLocks/>
              </p:cNvSpPr>
              <p:nvPr/>
            </p:nvSpPr>
            <p:spPr bwMode="auto">
              <a:xfrm rot="10800000">
                <a:off x="2270125" y="5180087"/>
                <a:ext cx="1250950" cy="541337"/>
              </a:xfrm>
              <a:custGeom>
                <a:avLst/>
                <a:gdLst>
                  <a:gd name="T0" fmla="*/ 0 w 1152"/>
                  <a:gd name="T1" fmla="*/ 720 h 720"/>
                  <a:gd name="T2" fmla="*/ 192 w 1152"/>
                  <a:gd name="T3" fmla="*/ 624 h 720"/>
                  <a:gd name="T4" fmla="*/ 384 w 1152"/>
                  <a:gd name="T5" fmla="*/ 144 h 720"/>
                  <a:gd name="T6" fmla="*/ 576 w 1152"/>
                  <a:gd name="T7" fmla="*/ 0 h 720"/>
                  <a:gd name="T8" fmla="*/ 768 w 1152"/>
                  <a:gd name="T9" fmla="*/ 144 h 720"/>
                  <a:gd name="T10" fmla="*/ 960 w 1152"/>
                  <a:gd name="T11" fmla="*/ 624 h 720"/>
                  <a:gd name="T12" fmla="*/ 1152 w 1152"/>
                  <a:gd name="T13" fmla="*/ 720 h 720"/>
                </a:gdLst>
                <a:ahLst/>
                <a:cxnLst>
                  <a:cxn ang="0">
                    <a:pos x="T0" y="T1"/>
                  </a:cxn>
                  <a:cxn ang="0">
                    <a:pos x="T2" y="T3"/>
                  </a:cxn>
                  <a:cxn ang="0">
                    <a:pos x="T4" y="T5"/>
                  </a:cxn>
                  <a:cxn ang="0">
                    <a:pos x="T6" y="T7"/>
                  </a:cxn>
                  <a:cxn ang="0">
                    <a:pos x="T8" y="T9"/>
                  </a:cxn>
                  <a:cxn ang="0">
                    <a:pos x="T10" y="T11"/>
                  </a:cxn>
                  <a:cxn ang="0">
                    <a:pos x="T12" y="T13"/>
                  </a:cxn>
                </a:cxnLst>
                <a:rect l="0" t="0" r="r" b="b"/>
                <a:pathLst>
                  <a:path w="1152" h="720">
                    <a:moveTo>
                      <a:pt x="0" y="720"/>
                    </a:moveTo>
                    <a:cubicBezTo>
                      <a:pt x="64" y="720"/>
                      <a:pt x="128" y="720"/>
                      <a:pt x="192" y="624"/>
                    </a:cubicBezTo>
                    <a:cubicBezTo>
                      <a:pt x="256" y="528"/>
                      <a:pt x="320" y="248"/>
                      <a:pt x="384" y="144"/>
                    </a:cubicBezTo>
                    <a:cubicBezTo>
                      <a:pt x="448" y="40"/>
                      <a:pt x="512" y="0"/>
                      <a:pt x="576" y="0"/>
                    </a:cubicBezTo>
                    <a:cubicBezTo>
                      <a:pt x="640" y="0"/>
                      <a:pt x="704" y="40"/>
                      <a:pt x="768" y="144"/>
                    </a:cubicBezTo>
                    <a:cubicBezTo>
                      <a:pt x="832" y="248"/>
                      <a:pt x="896" y="528"/>
                      <a:pt x="960" y="624"/>
                    </a:cubicBezTo>
                    <a:cubicBezTo>
                      <a:pt x="1024" y="720"/>
                      <a:pt x="1120" y="704"/>
                      <a:pt x="1152" y="720"/>
                    </a:cubicBezTo>
                  </a:path>
                </a:pathLst>
              </a:custGeom>
              <a:solidFill>
                <a:srgbClr val="BBE0E3"/>
              </a:solidFill>
              <a:ln w="9525">
                <a:solidFill>
                  <a:srgbClr val="000000"/>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Arial" charset="0"/>
                </a:endParaRPr>
              </a:p>
            </p:txBody>
          </p:sp>
          <p:sp>
            <p:nvSpPr>
              <p:cNvPr id="68" name="Freeform 102"/>
              <p:cNvSpPr>
                <a:spLocks/>
              </p:cNvSpPr>
              <p:nvPr/>
            </p:nvSpPr>
            <p:spPr bwMode="auto">
              <a:xfrm>
                <a:off x="2270125" y="4349824"/>
                <a:ext cx="1250950" cy="541338"/>
              </a:xfrm>
              <a:custGeom>
                <a:avLst/>
                <a:gdLst>
                  <a:gd name="T0" fmla="*/ 0 w 1152"/>
                  <a:gd name="T1" fmla="*/ 720 h 720"/>
                  <a:gd name="T2" fmla="*/ 192 w 1152"/>
                  <a:gd name="T3" fmla="*/ 624 h 720"/>
                  <a:gd name="T4" fmla="*/ 384 w 1152"/>
                  <a:gd name="T5" fmla="*/ 144 h 720"/>
                  <a:gd name="T6" fmla="*/ 576 w 1152"/>
                  <a:gd name="T7" fmla="*/ 0 h 720"/>
                  <a:gd name="T8" fmla="*/ 768 w 1152"/>
                  <a:gd name="T9" fmla="*/ 144 h 720"/>
                  <a:gd name="T10" fmla="*/ 960 w 1152"/>
                  <a:gd name="T11" fmla="*/ 624 h 720"/>
                  <a:gd name="T12" fmla="*/ 1152 w 1152"/>
                  <a:gd name="T13" fmla="*/ 720 h 720"/>
                </a:gdLst>
                <a:ahLst/>
                <a:cxnLst>
                  <a:cxn ang="0">
                    <a:pos x="T0" y="T1"/>
                  </a:cxn>
                  <a:cxn ang="0">
                    <a:pos x="T2" y="T3"/>
                  </a:cxn>
                  <a:cxn ang="0">
                    <a:pos x="T4" y="T5"/>
                  </a:cxn>
                  <a:cxn ang="0">
                    <a:pos x="T6" y="T7"/>
                  </a:cxn>
                  <a:cxn ang="0">
                    <a:pos x="T8" y="T9"/>
                  </a:cxn>
                  <a:cxn ang="0">
                    <a:pos x="T10" y="T11"/>
                  </a:cxn>
                  <a:cxn ang="0">
                    <a:pos x="T12" y="T13"/>
                  </a:cxn>
                </a:cxnLst>
                <a:rect l="0" t="0" r="r" b="b"/>
                <a:pathLst>
                  <a:path w="1152" h="720">
                    <a:moveTo>
                      <a:pt x="0" y="720"/>
                    </a:moveTo>
                    <a:cubicBezTo>
                      <a:pt x="64" y="720"/>
                      <a:pt x="128" y="720"/>
                      <a:pt x="192" y="624"/>
                    </a:cubicBezTo>
                    <a:cubicBezTo>
                      <a:pt x="256" y="528"/>
                      <a:pt x="320" y="248"/>
                      <a:pt x="384" y="144"/>
                    </a:cubicBezTo>
                    <a:cubicBezTo>
                      <a:pt x="448" y="40"/>
                      <a:pt x="512" y="0"/>
                      <a:pt x="576" y="0"/>
                    </a:cubicBezTo>
                    <a:cubicBezTo>
                      <a:pt x="640" y="0"/>
                      <a:pt x="704" y="40"/>
                      <a:pt x="768" y="144"/>
                    </a:cubicBezTo>
                    <a:cubicBezTo>
                      <a:pt x="832" y="248"/>
                      <a:pt x="896" y="528"/>
                      <a:pt x="960" y="624"/>
                    </a:cubicBezTo>
                    <a:cubicBezTo>
                      <a:pt x="1024" y="720"/>
                      <a:pt x="1120" y="704"/>
                      <a:pt x="1152" y="720"/>
                    </a:cubicBezTo>
                  </a:path>
                </a:pathLst>
              </a:custGeom>
              <a:solidFill>
                <a:srgbClr val="BBE0E3"/>
              </a:solidFill>
              <a:ln w="9525">
                <a:solidFill>
                  <a:srgbClr val="000000"/>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Arial" charset="0"/>
                </a:endParaRPr>
              </a:p>
            </p:txBody>
          </p:sp>
          <p:sp>
            <p:nvSpPr>
              <p:cNvPr id="69" name="Rectangle 103"/>
              <p:cNvSpPr>
                <a:spLocks noChangeArrowheads="1"/>
              </p:cNvSpPr>
              <p:nvPr/>
            </p:nvSpPr>
            <p:spPr bwMode="auto">
              <a:xfrm>
                <a:off x="1905000" y="4891162"/>
                <a:ext cx="1981200" cy="288925"/>
              </a:xfrm>
              <a:prstGeom prst="rect">
                <a:avLst/>
              </a:prstGeom>
              <a:solidFill>
                <a:srgbClr val="BBE0E3"/>
              </a:solidFill>
              <a:ln>
                <a:noFill/>
              </a:ln>
              <a:effectLst/>
              <a:extLs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70" name="Freeform 104"/>
              <p:cNvSpPr>
                <a:spLocks/>
              </p:cNvSpPr>
              <p:nvPr/>
            </p:nvSpPr>
            <p:spPr bwMode="auto">
              <a:xfrm>
                <a:off x="2530475" y="5251524"/>
                <a:ext cx="730250" cy="73025"/>
              </a:xfrm>
              <a:custGeom>
                <a:avLst/>
                <a:gdLst>
                  <a:gd name="T0" fmla="*/ 0 w 672"/>
                  <a:gd name="T1" fmla="*/ 96 h 96"/>
                  <a:gd name="T2" fmla="*/ 336 w 672"/>
                  <a:gd name="T3" fmla="*/ 0 h 96"/>
                  <a:gd name="T4" fmla="*/ 672 w 672"/>
                  <a:gd name="T5" fmla="*/ 96 h 96"/>
                </a:gdLst>
                <a:ahLst/>
                <a:cxnLst>
                  <a:cxn ang="0">
                    <a:pos x="T0" y="T1"/>
                  </a:cxn>
                  <a:cxn ang="0">
                    <a:pos x="T2" y="T3"/>
                  </a:cxn>
                  <a:cxn ang="0">
                    <a:pos x="T4" y="T5"/>
                  </a:cxn>
                </a:cxnLst>
                <a:rect l="0" t="0" r="r" b="b"/>
                <a:pathLst>
                  <a:path w="672" h="96">
                    <a:moveTo>
                      <a:pt x="0" y="96"/>
                    </a:moveTo>
                    <a:cubicBezTo>
                      <a:pt x="112" y="48"/>
                      <a:pt x="224" y="0"/>
                      <a:pt x="336" y="0"/>
                    </a:cubicBezTo>
                    <a:cubicBezTo>
                      <a:pt x="448" y="0"/>
                      <a:pt x="616" y="80"/>
                      <a:pt x="672" y="96"/>
                    </a:cubicBezTo>
                  </a:path>
                </a:pathLst>
              </a:custGeom>
              <a:noFill/>
              <a:ln w="9525">
                <a:solidFill>
                  <a:srgbClr val="000000"/>
                </a:solidFill>
                <a:round/>
                <a:headEnd/>
                <a:tailEnd type="stealth" w="med" len="med"/>
              </a:ln>
              <a:effectLst/>
              <a:extLst>
                <a:ext uri="{909E8E84-426E-40dd-AFC4-6F175D3DCCD1}">
                  <a14:hiddenFill xmlns="" xmlns:a14="http://schemas.microsoft.com/office/drawing/2010/main">
                    <a:solidFill>
                      <a:srgbClr val="BBE0E3"/>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Arial" charset="0"/>
                </a:endParaRPr>
              </a:p>
            </p:txBody>
          </p:sp>
          <p:sp>
            <p:nvSpPr>
              <p:cNvPr id="71" name="Line 105"/>
              <p:cNvSpPr>
                <a:spLocks noChangeShapeType="1"/>
              </p:cNvSpPr>
              <p:nvPr/>
            </p:nvSpPr>
            <p:spPr bwMode="auto">
              <a:xfrm>
                <a:off x="3521075" y="4891162"/>
                <a:ext cx="365125" cy="0"/>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Arial" charset="0"/>
                </a:endParaRPr>
              </a:p>
            </p:txBody>
          </p:sp>
          <p:sp>
            <p:nvSpPr>
              <p:cNvPr id="72" name="Line 106"/>
              <p:cNvSpPr>
                <a:spLocks noChangeShapeType="1"/>
              </p:cNvSpPr>
              <p:nvPr/>
            </p:nvSpPr>
            <p:spPr bwMode="auto">
              <a:xfrm>
                <a:off x="3521075" y="5180087"/>
                <a:ext cx="365125" cy="0"/>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Arial" charset="0"/>
                </a:endParaRPr>
              </a:p>
            </p:txBody>
          </p:sp>
          <p:sp>
            <p:nvSpPr>
              <p:cNvPr id="73" name="Line 107"/>
              <p:cNvSpPr>
                <a:spLocks noChangeShapeType="1"/>
              </p:cNvSpPr>
              <p:nvPr/>
            </p:nvSpPr>
            <p:spPr bwMode="auto">
              <a:xfrm>
                <a:off x="1905000" y="4891162"/>
                <a:ext cx="365125" cy="0"/>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Arial" charset="0"/>
                </a:endParaRPr>
              </a:p>
            </p:txBody>
          </p:sp>
          <p:sp>
            <p:nvSpPr>
              <p:cNvPr id="74" name="Line 108"/>
              <p:cNvSpPr>
                <a:spLocks noChangeShapeType="1"/>
              </p:cNvSpPr>
              <p:nvPr/>
            </p:nvSpPr>
            <p:spPr bwMode="auto">
              <a:xfrm>
                <a:off x="1905000" y="5180087"/>
                <a:ext cx="365125" cy="0"/>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Arial" charset="0"/>
                </a:endParaRPr>
              </a:p>
            </p:txBody>
          </p:sp>
          <p:sp>
            <p:nvSpPr>
              <p:cNvPr id="75" name="Freeform 109"/>
              <p:cNvSpPr>
                <a:spLocks/>
              </p:cNvSpPr>
              <p:nvPr/>
            </p:nvSpPr>
            <p:spPr bwMode="auto">
              <a:xfrm rot="10800000">
                <a:off x="2530475" y="4746699"/>
                <a:ext cx="730250" cy="73025"/>
              </a:xfrm>
              <a:custGeom>
                <a:avLst/>
                <a:gdLst>
                  <a:gd name="T0" fmla="*/ 0 w 672"/>
                  <a:gd name="T1" fmla="*/ 96 h 96"/>
                  <a:gd name="T2" fmla="*/ 336 w 672"/>
                  <a:gd name="T3" fmla="*/ 0 h 96"/>
                  <a:gd name="T4" fmla="*/ 672 w 672"/>
                  <a:gd name="T5" fmla="*/ 96 h 96"/>
                </a:gdLst>
                <a:ahLst/>
                <a:cxnLst>
                  <a:cxn ang="0">
                    <a:pos x="T0" y="T1"/>
                  </a:cxn>
                  <a:cxn ang="0">
                    <a:pos x="T2" y="T3"/>
                  </a:cxn>
                  <a:cxn ang="0">
                    <a:pos x="T4" y="T5"/>
                  </a:cxn>
                </a:cxnLst>
                <a:rect l="0" t="0" r="r" b="b"/>
                <a:pathLst>
                  <a:path w="672" h="96">
                    <a:moveTo>
                      <a:pt x="0" y="96"/>
                    </a:moveTo>
                    <a:cubicBezTo>
                      <a:pt x="112" y="48"/>
                      <a:pt x="224" y="0"/>
                      <a:pt x="336" y="0"/>
                    </a:cubicBezTo>
                    <a:cubicBezTo>
                      <a:pt x="448" y="0"/>
                      <a:pt x="616" y="80"/>
                      <a:pt x="672" y="96"/>
                    </a:cubicBezTo>
                  </a:path>
                </a:pathLst>
              </a:custGeom>
              <a:noFill/>
              <a:ln w="9525">
                <a:solidFill>
                  <a:srgbClr val="000000"/>
                </a:solidFill>
                <a:round/>
                <a:headEnd type="stealth" w="med" len="med"/>
                <a:tailEnd/>
              </a:ln>
              <a:effectLst/>
              <a:extLst>
                <a:ext uri="{909E8E84-426E-40dd-AFC4-6F175D3DCCD1}">
                  <a14:hiddenFill xmlns="" xmlns:a14="http://schemas.microsoft.com/office/drawing/2010/main">
                    <a:solidFill>
                      <a:srgbClr val="BBE0E3"/>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Arial" charset="0"/>
                </a:endParaRPr>
              </a:p>
            </p:txBody>
          </p:sp>
          <p:sp>
            <p:nvSpPr>
              <p:cNvPr id="76" name="Freeform 110"/>
              <p:cNvSpPr>
                <a:spLocks/>
              </p:cNvSpPr>
              <p:nvPr/>
            </p:nvSpPr>
            <p:spPr bwMode="auto">
              <a:xfrm>
                <a:off x="2478088" y="5107062"/>
                <a:ext cx="835025" cy="144462"/>
              </a:xfrm>
              <a:custGeom>
                <a:avLst/>
                <a:gdLst>
                  <a:gd name="T0" fmla="*/ 0 w 672"/>
                  <a:gd name="T1" fmla="*/ 96 h 96"/>
                  <a:gd name="T2" fmla="*/ 336 w 672"/>
                  <a:gd name="T3" fmla="*/ 0 h 96"/>
                  <a:gd name="T4" fmla="*/ 672 w 672"/>
                  <a:gd name="T5" fmla="*/ 96 h 96"/>
                </a:gdLst>
                <a:ahLst/>
                <a:cxnLst>
                  <a:cxn ang="0">
                    <a:pos x="T0" y="T1"/>
                  </a:cxn>
                  <a:cxn ang="0">
                    <a:pos x="T2" y="T3"/>
                  </a:cxn>
                  <a:cxn ang="0">
                    <a:pos x="T4" y="T5"/>
                  </a:cxn>
                </a:cxnLst>
                <a:rect l="0" t="0" r="r" b="b"/>
                <a:pathLst>
                  <a:path w="672" h="96">
                    <a:moveTo>
                      <a:pt x="0" y="96"/>
                    </a:moveTo>
                    <a:cubicBezTo>
                      <a:pt x="112" y="48"/>
                      <a:pt x="224" y="0"/>
                      <a:pt x="336" y="0"/>
                    </a:cubicBezTo>
                    <a:cubicBezTo>
                      <a:pt x="448" y="0"/>
                      <a:pt x="616" y="80"/>
                      <a:pt x="672" y="96"/>
                    </a:cubicBezTo>
                  </a:path>
                </a:pathLst>
              </a:custGeom>
              <a:noFill/>
              <a:ln w="9525">
                <a:solidFill>
                  <a:srgbClr val="000000"/>
                </a:solidFill>
                <a:round/>
                <a:headEnd/>
                <a:tailEnd type="stealth" w="med" len="med"/>
              </a:ln>
              <a:effectLst/>
              <a:extLst>
                <a:ext uri="{909E8E84-426E-40dd-AFC4-6F175D3DCCD1}">
                  <a14:hiddenFill xmlns="" xmlns:a14="http://schemas.microsoft.com/office/drawing/2010/main">
                    <a:solidFill>
                      <a:srgbClr val="BBE0E3"/>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Arial" charset="0"/>
                </a:endParaRPr>
              </a:p>
            </p:txBody>
          </p:sp>
          <p:sp>
            <p:nvSpPr>
              <p:cNvPr id="77" name="Freeform 111"/>
              <p:cNvSpPr>
                <a:spLocks/>
              </p:cNvSpPr>
              <p:nvPr/>
            </p:nvSpPr>
            <p:spPr bwMode="auto">
              <a:xfrm rot="10800000">
                <a:off x="2478088" y="4819724"/>
                <a:ext cx="835025" cy="144463"/>
              </a:xfrm>
              <a:custGeom>
                <a:avLst/>
                <a:gdLst>
                  <a:gd name="T0" fmla="*/ 0 w 672"/>
                  <a:gd name="T1" fmla="*/ 96 h 96"/>
                  <a:gd name="T2" fmla="*/ 336 w 672"/>
                  <a:gd name="T3" fmla="*/ 0 h 96"/>
                  <a:gd name="T4" fmla="*/ 672 w 672"/>
                  <a:gd name="T5" fmla="*/ 96 h 96"/>
                </a:gdLst>
                <a:ahLst/>
                <a:cxnLst>
                  <a:cxn ang="0">
                    <a:pos x="T0" y="T1"/>
                  </a:cxn>
                  <a:cxn ang="0">
                    <a:pos x="T2" y="T3"/>
                  </a:cxn>
                  <a:cxn ang="0">
                    <a:pos x="T4" y="T5"/>
                  </a:cxn>
                </a:cxnLst>
                <a:rect l="0" t="0" r="r" b="b"/>
                <a:pathLst>
                  <a:path w="672" h="96">
                    <a:moveTo>
                      <a:pt x="0" y="96"/>
                    </a:moveTo>
                    <a:cubicBezTo>
                      <a:pt x="112" y="48"/>
                      <a:pt x="224" y="0"/>
                      <a:pt x="336" y="0"/>
                    </a:cubicBezTo>
                    <a:cubicBezTo>
                      <a:pt x="448" y="0"/>
                      <a:pt x="616" y="80"/>
                      <a:pt x="672" y="96"/>
                    </a:cubicBezTo>
                  </a:path>
                </a:pathLst>
              </a:custGeom>
              <a:noFill/>
              <a:ln w="9525">
                <a:solidFill>
                  <a:srgbClr val="000000"/>
                </a:solidFill>
                <a:round/>
                <a:headEnd type="stealth" w="med" len="med"/>
                <a:tailEnd/>
              </a:ln>
              <a:effectLst/>
              <a:extLst>
                <a:ext uri="{909E8E84-426E-40dd-AFC4-6F175D3DCCD1}">
                  <a14:hiddenFill xmlns="" xmlns:a14="http://schemas.microsoft.com/office/drawing/2010/main">
                    <a:solidFill>
                      <a:srgbClr val="BBE0E3"/>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Arial" charset="0"/>
                </a:endParaRPr>
              </a:p>
            </p:txBody>
          </p:sp>
          <p:sp>
            <p:nvSpPr>
              <p:cNvPr id="78" name="Freeform 112"/>
              <p:cNvSpPr>
                <a:spLocks/>
              </p:cNvSpPr>
              <p:nvPr/>
            </p:nvSpPr>
            <p:spPr bwMode="auto">
              <a:xfrm rot="10800000">
                <a:off x="2582863" y="4654624"/>
                <a:ext cx="625475" cy="55563"/>
              </a:xfrm>
              <a:custGeom>
                <a:avLst/>
                <a:gdLst>
                  <a:gd name="T0" fmla="*/ 0 w 672"/>
                  <a:gd name="T1" fmla="*/ 96 h 96"/>
                  <a:gd name="T2" fmla="*/ 336 w 672"/>
                  <a:gd name="T3" fmla="*/ 0 h 96"/>
                  <a:gd name="T4" fmla="*/ 672 w 672"/>
                  <a:gd name="T5" fmla="*/ 96 h 96"/>
                </a:gdLst>
                <a:ahLst/>
                <a:cxnLst>
                  <a:cxn ang="0">
                    <a:pos x="T0" y="T1"/>
                  </a:cxn>
                  <a:cxn ang="0">
                    <a:pos x="T2" y="T3"/>
                  </a:cxn>
                  <a:cxn ang="0">
                    <a:pos x="T4" y="T5"/>
                  </a:cxn>
                </a:cxnLst>
                <a:rect l="0" t="0" r="r" b="b"/>
                <a:pathLst>
                  <a:path w="672" h="96">
                    <a:moveTo>
                      <a:pt x="0" y="96"/>
                    </a:moveTo>
                    <a:cubicBezTo>
                      <a:pt x="112" y="48"/>
                      <a:pt x="224" y="0"/>
                      <a:pt x="336" y="0"/>
                    </a:cubicBezTo>
                    <a:cubicBezTo>
                      <a:pt x="448" y="0"/>
                      <a:pt x="616" y="80"/>
                      <a:pt x="672" y="96"/>
                    </a:cubicBezTo>
                  </a:path>
                </a:pathLst>
              </a:custGeom>
              <a:noFill/>
              <a:ln w="9525">
                <a:solidFill>
                  <a:srgbClr val="000000"/>
                </a:solidFill>
                <a:round/>
                <a:headEnd type="stealth" w="med" len="med"/>
                <a:tailEnd type="none" w="med" len="med"/>
              </a:ln>
              <a:effectLst/>
              <a:extLst>
                <a:ext uri="{909E8E84-426E-40dd-AFC4-6F175D3DCCD1}">
                  <a14:hiddenFill xmlns="" xmlns:a14="http://schemas.microsoft.com/office/drawing/2010/main">
                    <a:solidFill>
                      <a:srgbClr val="BBE0E3"/>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Arial" charset="0"/>
                </a:endParaRPr>
              </a:p>
            </p:txBody>
          </p:sp>
          <p:sp>
            <p:nvSpPr>
              <p:cNvPr id="79" name="Freeform 113"/>
              <p:cNvSpPr>
                <a:spLocks/>
              </p:cNvSpPr>
              <p:nvPr/>
            </p:nvSpPr>
            <p:spPr bwMode="auto">
              <a:xfrm>
                <a:off x="2582863" y="5361062"/>
                <a:ext cx="625475" cy="55562"/>
              </a:xfrm>
              <a:custGeom>
                <a:avLst/>
                <a:gdLst>
                  <a:gd name="T0" fmla="*/ 0 w 672"/>
                  <a:gd name="T1" fmla="*/ 96 h 96"/>
                  <a:gd name="T2" fmla="*/ 336 w 672"/>
                  <a:gd name="T3" fmla="*/ 0 h 96"/>
                  <a:gd name="T4" fmla="*/ 672 w 672"/>
                  <a:gd name="T5" fmla="*/ 96 h 96"/>
                </a:gdLst>
                <a:ahLst/>
                <a:cxnLst>
                  <a:cxn ang="0">
                    <a:pos x="T0" y="T1"/>
                  </a:cxn>
                  <a:cxn ang="0">
                    <a:pos x="T2" y="T3"/>
                  </a:cxn>
                  <a:cxn ang="0">
                    <a:pos x="T4" y="T5"/>
                  </a:cxn>
                </a:cxnLst>
                <a:rect l="0" t="0" r="r" b="b"/>
                <a:pathLst>
                  <a:path w="672" h="96">
                    <a:moveTo>
                      <a:pt x="0" y="96"/>
                    </a:moveTo>
                    <a:cubicBezTo>
                      <a:pt x="112" y="48"/>
                      <a:pt x="224" y="0"/>
                      <a:pt x="336" y="0"/>
                    </a:cubicBezTo>
                    <a:cubicBezTo>
                      <a:pt x="448" y="0"/>
                      <a:pt x="616" y="80"/>
                      <a:pt x="672" y="96"/>
                    </a:cubicBezTo>
                  </a:path>
                </a:pathLst>
              </a:custGeom>
              <a:noFill/>
              <a:ln w="9525">
                <a:solidFill>
                  <a:srgbClr val="000000"/>
                </a:solidFill>
                <a:round/>
                <a:headEnd/>
                <a:tailEnd type="stealth" w="med" len="med"/>
              </a:ln>
              <a:effectLst/>
              <a:extLst>
                <a:ext uri="{909E8E84-426E-40dd-AFC4-6F175D3DCCD1}">
                  <a14:hiddenFill xmlns="" xmlns:a14="http://schemas.microsoft.com/office/drawing/2010/main">
                    <a:solidFill>
                      <a:srgbClr val="BBE0E3"/>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Arial" charset="0"/>
                </a:endParaRPr>
              </a:p>
            </p:txBody>
          </p:sp>
          <p:sp>
            <p:nvSpPr>
              <p:cNvPr id="80" name="Line 114"/>
              <p:cNvSpPr>
                <a:spLocks noChangeShapeType="1"/>
              </p:cNvSpPr>
              <p:nvPr/>
            </p:nvSpPr>
            <p:spPr bwMode="auto">
              <a:xfrm>
                <a:off x="2582863" y="5041974"/>
                <a:ext cx="625475" cy="0"/>
              </a:xfrm>
              <a:prstGeom prst="line">
                <a:avLst/>
              </a:prstGeom>
              <a:noFill/>
              <a:ln w="9525">
                <a:solidFill>
                  <a:srgbClr val="000000"/>
                </a:solidFill>
                <a:round/>
                <a:headEnd/>
                <a:tailEnd type="stealth"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Arial" charset="0"/>
                </a:endParaRPr>
              </a:p>
            </p:txBody>
          </p:sp>
          <p:sp>
            <p:nvSpPr>
              <p:cNvPr id="81" name="Text Box 116"/>
              <p:cNvSpPr txBox="1">
                <a:spLocks noChangeArrowheads="1"/>
              </p:cNvSpPr>
              <p:nvPr/>
            </p:nvSpPr>
            <p:spPr bwMode="auto">
              <a:xfrm>
                <a:off x="3335338" y="4895924"/>
                <a:ext cx="325730" cy="369332"/>
              </a:xfrm>
              <a:prstGeom prst="rect">
                <a:avLst/>
              </a:prstGeom>
              <a:noFill/>
              <a:ln>
                <a:noFill/>
              </a:ln>
              <a:effectLst/>
              <a:extLst>
                <a:ext uri="{909E8E84-426E-40dd-AFC4-6F175D3DCCD1}">
                  <a14:hiddenFill xmlns="" xmlns:a14="http://schemas.microsoft.com/office/drawing/2010/main">
                    <a:solidFill>
                      <a:srgbClr val="BBE0E3"/>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buNone/>
                  <a:defRPr/>
                </a:pPr>
                <a:r>
                  <a:rPr lang="en-US" sz="1800" dirty="0">
                    <a:solidFill>
                      <a:srgbClr val="000000"/>
                    </a:solidFill>
                    <a:latin typeface="Times New Roman" charset="0"/>
                    <a:cs typeface="Arial" charset="0"/>
                  </a:rPr>
                  <a:t>E</a:t>
                </a:r>
              </a:p>
            </p:txBody>
          </p:sp>
          <p:sp>
            <p:nvSpPr>
              <p:cNvPr id="82" name="Line 117"/>
              <p:cNvSpPr>
                <a:spLocks noChangeShapeType="1"/>
              </p:cNvSpPr>
              <p:nvPr/>
            </p:nvSpPr>
            <p:spPr bwMode="auto">
              <a:xfrm>
                <a:off x="3429000" y="4959424"/>
                <a:ext cx="136525" cy="0"/>
              </a:xfrm>
              <a:prstGeom prst="line">
                <a:avLst/>
              </a:prstGeom>
              <a:noFill/>
              <a:ln w="9525">
                <a:solidFill>
                  <a:srgbClr val="000000"/>
                </a:solidFill>
                <a:round/>
                <a:headEnd/>
                <a:tailEnd type="stealth"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Arial" charset="0"/>
                </a:endParaRPr>
              </a:p>
            </p:txBody>
          </p:sp>
          <p:sp>
            <p:nvSpPr>
              <p:cNvPr id="83" name="Text Box 135"/>
              <p:cNvSpPr txBox="1">
                <a:spLocks noChangeArrowheads="1"/>
              </p:cNvSpPr>
              <p:nvPr/>
            </p:nvSpPr>
            <p:spPr bwMode="auto">
              <a:xfrm>
                <a:off x="1524000" y="4578424"/>
                <a:ext cx="963613"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buNone/>
                  <a:defRPr/>
                </a:pPr>
                <a:r>
                  <a:rPr lang="en-US" sz="1400" dirty="0">
                    <a:cs typeface="Arial" charset="0"/>
                  </a:rPr>
                  <a:t>RF Cavity</a:t>
                </a:r>
              </a:p>
            </p:txBody>
          </p:sp>
        </p:grpSp>
      </p:grpSp>
    </p:spTree>
    <p:extLst>
      <p:ext uri="{BB962C8B-B14F-4D97-AF65-F5344CB8AC3E}">
        <p14:creationId xmlns:p14="http://schemas.microsoft.com/office/powerpoint/2010/main" val="332977212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2514" name="Rectangle 2"/>
          <p:cNvSpPr>
            <a:spLocks noChangeArrowheads="1"/>
          </p:cNvSpPr>
          <p:nvPr/>
        </p:nvSpPr>
        <p:spPr bwMode="auto">
          <a:xfrm>
            <a:off x="683568" y="0"/>
            <a:ext cx="7986464" cy="685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l">
              <a:spcBef>
                <a:spcPct val="0"/>
              </a:spcBef>
              <a:buClrTx/>
              <a:buSzTx/>
              <a:buFontTx/>
              <a:buNone/>
            </a:pPr>
            <a:r>
              <a:rPr lang="en-US" sz="4000" dirty="0">
                <a:solidFill>
                  <a:schemeClr val="bg1"/>
                </a:solidFill>
                <a:latin typeface="Palatino" charset="0"/>
              </a:rPr>
              <a:t>Damping of vertical oscillations II</a:t>
            </a:r>
            <a:endParaRPr lang="en-US" sz="3200" dirty="0">
              <a:solidFill>
                <a:schemeClr val="bg1"/>
              </a:solidFill>
              <a:latin typeface="Palatino" charset="0"/>
            </a:endParaRPr>
          </a:p>
        </p:txBody>
      </p:sp>
      <p:sp>
        <p:nvSpPr>
          <p:cNvPr id="832515" name="Rectangle 3"/>
          <p:cNvSpPr>
            <a:spLocks noChangeArrowheads="1"/>
          </p:cNvSpPr>
          <p:nvPr/>
        </p:nvSpPr>
        <p:spPr bwMode="auto">
          <a:xfrm>
            <a:off x="304800" y="692696"/>
            <a:ext cx="8763000" cy="5715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marL="285750" indent="-285750" algn="l">
              <a:buSzTx/>
            </a:pPr>
            <a:r>
              <a:rPr lang="en-US" dirty="0">
                <a:solidFill>
                  <a:schemeClr val="tx2"/>
                </a:solidFill>
                <a:latin typeface="Palatino" charset="0"/>
              </a:rPr>
              <a:t>Recall now solution of Hill</a:t>
            </a:r>
            <a:r>
              <a:rPr lang="ja-JP" altLang="en-US" dirty="0">
                <a:solidFill>
                  <a:schemeClr val="tx2"/>
                </a:solidFill>
                <a:latin typeface="Palatino" charset="0"/>
              </a:rPr>
              <a:t>’</a:t>
            </a:r>
            <a:r>
              <a:rPr lang="en-US" dirty="0">
                <a:solidFill>
                  <a:schemeClr val="tx2"/>
                </a:solidFill>
                <a:latin typeface="Palatino" charset="0"/>
              </a:rPr>
              <a:t>s equations in the vertical plane, assuming that the beta function is slowly varying (i.e. alpha function is zero), for simplicity</a:t>
            </a:r>
          </a:p>
          <a:p>
            <a:pPr marL="285750" indent="-285750" algn="l">
              <a:lnSpc>
                <a:spcPct val="170000"/>
              </a:lnSpc>
              <a:buSzTx/>
            </a:pPr>
            <a:endParaRPr lang="en-US" dirty="0">
              <a:solidFill>
                <a:schemeClr val="tx2"/>
              </a:solidFill>
              <a:latin typeface="Palatino" charset="0"/>
            </a:endParaRPr>
          </a:p>
          <a:p>
            <a:pPr marL="285750" indent="-285750" algn="l">
              <a:buSzTx/>
            </a:pPr>
            <a:r>
              <a:rPr lang="en-US" dirty="0">
                <a:solidFill>
                  <a:schemeClr val="tx2"/>
                </a:solidFill>
                <a:latin typeface="Palatino" charset="0"/>
              </a:rPr>
              <a:t>The betatron oscillation amplitude is</a:t>
            </a:r>
          </a:p>
        </p:txBody>
      </p:sp>
      <p:pic>
        <p:nvPicPr>
          <p:cNvPr id="832525" name="Picture 13" descr="txp_fig"/>
          <p:cNvPicPr>
            <a:picLocks noChangeAspect="1" noChangeArrowheads="1"/>
          </p:cNvPicPr>
          <p:nvPr>
            <p:custDataLst>
              <p:tags r:id="rId1"/>
            </p:custDataLst>
          </p:nvPr>
        </p:nvPicPr>
        <p:blipFill>
          <a:blip r:embed="rId10">
            <a:extLst>
              <a:ext uri="{28A0092B-C50C-407E-A947-70E740481C1C}">
                <a14:useLocalDpi xmlns:a14="http://schemas.microsoft.com/office/drawing/2010/main" val="0"/>
              </a:ext>
            </a:extLst>
          </a:blip>
          <a:srcRect/>
          <a:stretch>
            <a:fillRect/>
          </a:stretch>
        </p:blipFill>
        <p:spPr bwMode="auto">
          <a:xfrm>
            <a:off x="838200" y="1834753"/>
            <a:ext cx="4953000" cy="804863"/>
          </a:xfrm>
          <a:prstGeom prst="rect">
            <a:avLst/>
          </a:prstGeom>
          <a:noFill/>
          <a:ln>
            <a:noFill/>
          </a:ln>
          <a:effectLst/>
          <a:extLst>
            <a:ext uri="{909E8E84-426E-40dd-AFC4-6F175D3DCCD1}">
              <a14:hiddenFill xmlns="" xmlns:a14="http://schemas.microsoft.com/office/drawing/2010/main">
                <a:solidFill>
                  <a:srgbClr val="9999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7D">
                      <a:alpha val="74998"/>
                    </a:srgbClr>
                  </a:outerShdw>
                </a:effectLst>
              </a14:hiddenEffects>
            </a:ext>
          </a:extLst>
        </p:spPr>
      </p:pic>
      <p:pic>
        <p:nvPicPr>
          <p:cNvPr id="832528" name="Picture 16" descr="txp_fig"/>
          <p:cNvPicPr>
            <a:picLocks noChangeAspect="1" noChangeArrowheads="1"/>
          </p:cNvPicPr>
          <p:nvPr>
            <p:custDataLst>
              <p:tags r:id="rId2"/>
            </p:custDataLst>
          </p:nvPr>
        </p:nvPicPr>
        <p:blipFill>
          <a:blip r:embed="rId11">
            <a:extLst>
              <a:ext uri="{28A0092B-C50C-407E-A947-70E740481C1C}">
                <a14:useLocalDpi xmlns:a14="http://schemas.microsoft.com/office/drawing/2010/main" val="0"/>
              </a:ext>
            </a:extLst>
          </a:blip>
          <a:srcRect/>
          <a:stretch>
            <a:fillRect/>
          </a:stretch>
        </p:blipFill>
        <p:spPr bwMode="auto">
          <a:xfrm>
            <a:off x="5940152" y="2567608"/>
            <a:ext cx="2776537" cy="468312"/>
          </a:xfrm>
          <a:prstGeom prst="rect">
            <a:avLst/>
          </a:prstGeom>
          <a:noFill/>
          <a:ln>
            <a:noFill/>
          </a:ln>
          <a:effectLst/>
          <a:extLst>
            <a:ext uri="{909E8E84-426E-40dd-AFC4-6F175D3DCCD1}">
              <a14:hiddenFill xmlns="" xmlns:a14="http://schemas.microsoft.com/office/drawing/2010/main">
                <a:solidFill>
                  <a:srgbClr val="9999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7D">
                      <a:alpha val="74998"/>
                    </a:srgbClr>
                  </a:outerShdw>
                </a:effectLst>
              </a14:hiddenEffects>
            </a:ext>
          </a:extLst>
        </p:spPr>
      </p:pic>
      <p:sp>
        <p:nvSpPr>
          <p:cNvPr id="93" name="Rectangle 3"/>
          <p:cNvSpPr>
            <a:spLocks noChangeArrowheads="1"/>
          </p:cNvSpPr>
          <p:nvPr/>
        </p:nvSpPr>
        <p:spPr bwMode="auto">
          <a:xfrm>
            <a:off x="273496" y="2999656"/>
            <a:ext cx="8763000" cy="385834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marL="285750" indent="-285750" algn="l">
              <a:buSzTx/>
            </a:pPr>
            <a:r>
              <a:rPr lang="en-US" dirty="0">
                <a:solidFill>
                  <a:schemeClr val="tx2"/>
                </a:solidFill>
                <a:latin typeface="Palatino" charset="0"/>
              </a:rPr>
              <a:t>The change of the amplitude becomes</a:t>
            </a:r>
          </a:p>
          <a:p>
            <a:pPr marL="285750" indent="-285750" algn="l">
              <a:lnSpc>
                <a:spcPct val="170000"/>
              </a:lnSpc>
              <a:buSzTx/>
            </a:pPr>
            <a:endParaRPr lang="en-US" dirty="0">
              <a:solidFill>
                <a:schemeClr val="tx2"/>
              </a:solidFill>
              <a:latin typeface="Palatino" charset="0"/>
            </a:endParaRPr>
          </a:p>
          <a:p>
            <a:pPr marL="285750" indent="-285750" algn="l">
              <a:lnSpc>
                <a:spcPct val="120000"/>
              </a:lnSpc>
              <a:buSzTx/>
            </a:pPr>
            <a:r>
              <a:rPr lang="en-US" dirty="0">
                <a:solidFill>
                  <a:schemeClr val="tx2"/>
                </a:solidFill>
                <a:latin typeface="Palatino" charset="0"/>
              </a:rPr>
              <a:t>By averaging over all angles </a:t>
            </a:r>
          </a:p>
          <a:p>
            <a:pPr marL="285750" indent="-285750" algn="l">
              <a:lnSpc>
                <a:spcPct val="140000"/>
              </a:lnSpc>
              <a:buSzTx/>
              <a:buFont typeface="Wingdings" charset="0"/>
              <a:buNone/>
            </a:pPr>
            <a:r>
              <a:rPr lang="en-US" dirty="0">
                <a:solidFill>
                  <a:schemeClr val="tx2"/>
                </a:solidFill>
                <a:latin typeface="Palatino" charset="0"/>
              </a:rPr>
              <a:t>	and </a:t>
            </a:r>
          </a:p>
          <a:p>
            <a:pPr marL="285750" indent="-285750" algn="l">
              <a:buSzTx/>
            </a:pPr>
            <a:r>
              <a:rPr lang="en-US" dirty="0">
                <a:solidFill>
                  <a:schemeClr val="tx2"/>
                </a:solidFill>
                <a:latin typeface="Palatino" charset="0"/>
              </a:rPr>
              <a:t>Summing up the energy losses for a full turn</a:t>
            </a:r>
          </a:p>
          <a:p>
            <a:pPr marL="285750" indent="-285750" algn="l">
              <a:buSzTx/>
            </a:pPr>
            <a:r>
              <a:rPr lang="en-US" dirty="0">
                <a:solidFill>
                  <a:schemeClr val="tx2"/>
                </a:solidFill>
                <a:latin typeface="Palatino" charset="0"/>
              </a:rPr>
              <a:t>Thus, in one turn the amplitudes are damped with a constant</a:t>
            </a:r>
          </a:p>
        </p:txBody>
      </p:sp>
      <p:pic>
        <p:nvPicPr>
          <p:cNvPr id="94" name="Picture 27" descr="txp_fig"/>
          <p:cNvPicPr>
            <a:picLocks noChangeAspect="1" noChangeArrowheads="1"/>
          </p:cNvPicPr>
          <p:nvPr>
            <p:custDataLst>
              <p:tags r:id="rId3"/>
            </p:custDataLst>
          </p:nvPr>
        </p:nvPicPr>
        <p:blipFill>
          <a:blip r:embed="rId12">
            <a:extLst>
              <a:ext uri="{28A0092B-C50C-407E-A947-70E740481C1C}">
                <a14:useLocalDpi xmlns:a14="http://schemas.microsoft.com/office/drawing/2010/main" val="0"/>
              </a:ext>
            </a:extLst>
          </a:blip>
          <a:srcRect/>
          <a:stretch>
            <a:fillRect/>
          </a:stretch>
        </p:blipFill>
        <p:spPr bwMode="auto">
          <a:xfrm>
            <a:off x="1568896" y="3431704"/>
            <a:ext cx="5353050" cy="630238"/>
          </a:xfrm>
          <a:prstGeom prst="rect">
            <a:avLst/>
          </a:prstGeom>
          <a:noFill/>
          <a:ln>
            <a:noFill/>
          </a:ln>
          <a:effectLst/>
          <a:extLst>
            <a:ext uri="{909E8E84-426E-40dd-AFC4-6F175D3DCCD1}">
              <a14:hiddenFill xmlns="" xmlns:a14="http://schemas.microsoft.com/office/drawing/2010/main">
                <a:solidFill>
                  <a:srgbClr val="9999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7D">
                      <a:alpha val="74998"/>
                    </a:srgbClr>
                  </a:outerShdw>
                </a:effectLst>
              </a14:hiddenEffects>
            </a:ext>
          </a:extLst>
        </p:spPr>
      </p:pic>
      <p:pic>
        <p:nvPicPr>
          <p:cNvPr id="95" name="Picture 28" descr="txp_fig"/>
          <p:cNvPicPr>
            <a:picLocks noChangeAspect="1" noChangeArrowheads="1"/>
          </p:cNvPicPr>
          <p:nvPr>
            <p:custDataLst>
              <p:tags r:id="rId4"/>
            </p:custDataLst>
          </p:nvPr>
        </p:nvPicPr>
        <p:blipFill>
          <a:blip r:embed="rId13">
            <a:extLst>
              <a:ext uri="{28A0092B-C50C-407E-A947-70E740481C1C}">
                <a14:useLocalDpi xmlns:a14="http://schemas.microsoft.com/office/drawing/2010/main" val="0"/>
              </a:ext>
            </a:extLst>
          </a:blip>
          <a:srcRect/>
          <a:stretch>
            <a:fillRect/>
          </a:stretch>
        </p:blipFill>
        <p:spPr bwMode="auto">
          <a:xfrm>
            <a:off x="4684712" y="4079776"/>
            <a:ext cx="4327972" cy="725236"/>
          </a:xfrm>
          <a:prstGeom prst="rect">
            <a:avLst/>
          </a:prstGeom>
          <a:noFill/>
          <a:ln>
            <a:noFill/>
          </a:ln>
          <a:effectLst/>
          <a:extLst>
            <a:ext uri="{909E8E84-426E-40dd-AFC4-6F175D3DCCD1}">
              <a14:hiddenFill xmlns="" xmlns:a14="http://schemas.microsoft.com/office/drawing/2010/main">
                <a:solidFill>
                  <a:srgbClr val="9999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7D">
                      <a:alpha val="74998"/>
                    </a:srgbClr>
                  </a:outerShdw>
                </a:effectLst>
              </a14:hiddenEffects>
            </a:ext>
          </a:extLst>
        </p:spPr>
      </p:pic>
      <p:pic>
        <p:nvPicPr>
          <p:cNvPr id="96" name="Picture 18" descr="txp_fig"/>
          <p:cNvPicPr>
            <a:picLocks noChangeAspect="1" noChangeArrowheads="1"/>
          </p:cNvPicPr>
          <p:nvPr>
            <p:custDataLst>
              <p:tags r:id="rId5"/>
            </p:custDataLst>
          </p:nvPr>
        </p:nvPicPr>
        <p:blipFill>
          <a:blip r:embed="rId14">
            <a:extLst>
              <a:ext uri="{28A0092B-C50C-407E-A947-70E740481C1C}">
                <a14:useLocalDpi xmlns:a14="http://schemas.microsoft.com/office/drawing/2010/main" val="0"/>
              </a:ext>
            </a:extLst>
          </a:blip>
          <a:srcRect/>
          <a:stretch>
            <a:fillRect/>
          </a:stretch>
        </p:blipFill>
        <p:spPr bwMode="auto">
          <a:xfrm>
            <a:off x="1241871" y="4645100"/>
            <a:ext cx="2232025" cy="658812"/>
          </a:xfrm>
          <a:prstGeom prst="rect">
            <a:avLst/>
          </a:prstGeom>
          <a:noFill/>
          <a:ln>
            <a:noFill/>
          </a:ln>
          <a:effectLst/>
          <a:extLst>
            <a:ext uri="{909E8E84-426E-40dd-AFC4-6F175D3DCCD1}">
              <a14:hiddenFill xmlns="" xmlns:a14="http://schemas.microsoft.com/office/drawing/2010/main">
                <a:solidFill>
                  <a:srgbClr val="9999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7D">
                      <a:alpha val="74998"/>
                    </a:srgbClr>
                  </a:outerShdw>
                </a:effectLst>
              </a14:hiddenEffects>
            </a:ext>
          </a:extLst>
        </p:spPr>
      </p:pic>
      <p:pic>
        <p:nvPicPr>
          <p:cNvPr id="97" name="Picture 23" descr="txp_fig"/>
          <p:cNvPicPr>
            <a:picLocks noChangeAspect="1" noChangeArrowheads="1"/>
          </p:cNvPicPr>
          <p:nvPr>
            <p:custDataLst>
              <p:tags r:id="rId6"/>
            </p:custDataLst>
          </p:nvPr>
        </p:nvPicPr>
        <p:blipFill>
          <a:blip r:embed="rId15">
            <a:extLst>
              <a:ext uri="{28A0092B-C50C-407E-A947-70E740481C1C}">
                <a14:useLocalDpi xmlns:a14="http://schemas.microsoft.com/office/drawing/2010/main" val="0"/>
              </a:ext>
            </a:extLst>
          </a:blip>
          <a:srcRect/>
          <a:stretch>
            <a:fillRect/>
          </a:stretch>
        </p:blipFill>
        <p:spPr bwMode="auto">
          <a:xfrm>
            <a:off x="6840984" y="5157192"/>
            <a:ext cx="1514475" cy="628650"/>
          </a:xfrm>
          <a:prstGeom prst="rect">
            <a:avLst/>
          </a:prstGeom>
          <a:noFill/>
          <a:ln>
            <a:noFill/>
          </a:ln>
          <a:effectLst/>
          <a:extLst>
            <a:ext uri="{909E8E84-426E-40dd-AFC4-6F175D3DCCD1}">
              <a14:hiddenFill xmlns="" xmlns:a14="http://schemas.microsoft.com/office/drawing/2010/main">
                <a:solidFill>
                  <a:srgbClr val="9999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7D">
                      <a:alpha val="74998"/>
                    </a:srgbClr>
                  </a:outerShdw>
                </a:effectLst>
              </a14:hiddenEffects>
            </a:ext>
          </a:extLst>
        </p:spPr>
      </p:pic>
      <p:pic>
        <p:nvPicPr>
          <p:cNvPr id="98" name="Picture 24" descr="txp_fig"/>
          <p:cNvPicPr>
            <a:picLocks noChangeAspect="1" noChangeArrowheads="1"/>
          </p:cNvPicPr>
          <p:nvPr>
            <p:custDataLst>
              <p:tags r:id="rId7"/>
            </p:custDataLst>
          </p:nvPr>
        </p:nvPicPr>
        <p:blipFill>
          <a:blip r:embed="rId16">
            <a:extLst>
              <a:ext uri="{28A0092B-C50C-407E-A947-70E740481C1C}">
                <a14:useLocalDpi xmlns:a14="http://schemas.microsoft.com/office/drawing/2010/main" val="0"/>
              </a:ext>
            </a:extLst>
          </a:blip>
          <a:srcRect/>
          <a:stretch>
            <a:fillRect/>
          </a:stretch>
        </p:blipFill>
        <p:spPr bwMode="auto">
          <a:xfrm>
            <a:off x="3092896" y="6092180"/>
            <a:ext cx="2895600" cy="723900"/>
          </a:xfrm>
          <a:prstGeom prst="rect">
            <a:avLst/>
          </a:prstGeom>
          <a:noFill/>
          <a:ln>
            <a:noFill/>
          </a:ln>
          <a:effectLst/>
          <a:extLst>
            <a:ext uri="{909E8E84-426E-40dd-AFC4-6F175D3DCCD1}">
              <a14:hiddenFill xmlns="" xmlns:a14="http://schemas.microsoft.com/office/drawing/2010/main">
                <a:solidFill>
                  <a:srgbClr val="9999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7D">
                      <a:alpha val="74998"/>
                    </a:srgbClr>
                  </a:outerShdw>
                </a:effectLst>
              </a14:hiddenEffects>
            </a:ext>
          </a:extLst>
        </p:spPr>
      </p:pic>
    </p:spTree>
    <p:extLst>
      <p:ext uri="{BB962C8B-B14F-4D97-AF65-F5344CB8AC3E}">
        <p14:creationId xmlns:p14="http://schemas.microsoft.com/office/powerpoint/2010/main" val="393201794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0706" name="Rectangle 2"/>
          <p:cNvSpPr>
            <a:spLocks noChangeArrowheads="1"/>
          </p:cNvSpPr>
          <p:nvPr/>
        </p:nvSpPr>
        <p:spPr bwMode="auto">
          <a:xfrm>
            <a:off x="685800" y="0"/>
            <a:ext cx="7848600" cy="685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l">
              <a:spcBef>
                <a:spcPct val="0"/>
              </a:spcBef>
              <a:buClrTx/>
              <a:buSzTx/>
              <a:buFontTx/>
              <a:buNone/>
            </a:pPr>
            <a:r>
              <a:rPr lang="en-US" sz="4000">
                <a:solidFill>
                  <a:schemeClr val="bg1"/>
                </a:solidFill>
                <a:latin typeface="Palatino" charset="0"/>
              </a:rPr>
              <a:t>Damping of vertical oscillations II</a:t>
            </a:r>
            <a:endParaRPr lang="en-US" sz="3200">
              <a:solidFill>
                <a:schemeClr val="bg1"/>
              </a:solidFill>
              <a:latin typeface="Palatino" charset="0"/>
            </a:endParaRPr>
          </a:p>
        </p:txBody>
      </p:sp>
      <p:sp>
        <p:nvSpPr>
          <p:cNvPr id="840707" name="Rectangle 3"/>
          <p:cNvSpPr>
            <a:spLocks noChangeArrowheads="1"/>
          </p:cNvSpPr>
          <p:nvPr/>
        </p:nvSpPr>
        <p:spPr bwMode="auto">
          <a:xfrm>
            <a:off x="251520" y="692696"/>
            <a:ext cx="8892480" cy="616530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ormAutofit lnSpcReduction="10000"/>
          </a:bodyPr>
          <a:lstStyle/>
          <a:p>
            <a:pPr marL="0" indent="0" algn="l" eaLnBrk="1" hangingPunct="1">
              <a:defRPr/>
            </a:pPr>
            <a:r>
              <a:rPr lang="en-US" sz="2800" dirty="0"/>
              <a:t> The vertical betatron amplitude is thus exponentially decaying</a:t>
            </a:r>
          </a:p>
          <a:p>
            <a:pPr marL="0" indent="0" algn="l" eaLnBrk="1" hangingPunct="1">
              <a:spcBef>
                <a:spcPts val="2400"/>
              </a:spcBef>
              <a:defRPr/>
            </a:pPr>
            <a:r>
              <a:rPr lang="en-US" sz="2800" dirty="0"/>
              <a:t> Equivalently, the damping of the vertical emittance is given by</a:t>
            </a:r>
          </a:p>
          <a:p>
            <a:pPr marL="0" indent="0" eaLnBrk="1" hangingPunct="1">
              <a:defRPr/>
            </a:pPr>
            <a:endParaRPr lang="en-US" sz="2800" dirty="0"/>
          </a:p>
          <a:p>
            <a:pPr marL="285750" indent="-285750" algn="l">
              <a:buSzTx/>
            </a:pPr>
            <a:r>
              <a:rPr lang="en-US" sz="2800" dirty="0">
                <a:solidFill>
                  <a:schemeClr val="tx2"/>
                </a:solidFill>
                <a:latin typeface="Palatino" charset="0"/>
              </a:rPr>
              <a:t> This means that the vertical emittance in the absence of dispersion or coupling will be reduced to zero</a:t>
            </a:r>
          </a:p>
          <a:p>
            <a:pPr marL="285750" indent="-285750" algn="l">
              <a:buSzTx/>
            </a:pPr>
            <a:r>
              <a:rPr lang="en-US" sz="2800" dirty="0">
                <a:solidFill>
                  <a:schemeClr val="tx2"/>
                </a:solidFill>
                <a:latin typeface="Palatino" charset="0"/>
              </a:rPr>
              <a:t>Actually, due to the fact that the radiation emission is not parallel to the motion (but in an angular  distribution with a width of ~1/</a:t>
            </a:r>
            <a:r>
              <a:rPr lang="el-GR" sz="2800" dirty="0">
                <a:solidFill>
                  <a:schemeClr val="tx2"/>
                </a:solidFill>
                <a:latin typeface="Palatino" charset="0"/>
              </a:rPr>
              <a:t>γ</a:t>
            </a:r>
            <a:r>
              <a:rPr lang="en-US" sz="2800" dirty="0">
                <a:solidFill>
                  <a:schemeClr val="tx2"/>
                </a:solidFill>
                <a:latin typeface="Palatino" charset="0"/>
              </a:rPr>
              <a:t>), there is a “recoil” preventing vertical oscillations to be reduced to zero</a:t>
            </a:r>
          </a:p>
          <a:p>
            <a:pPr marL="285750" indent="-285750" algn="l">
              <a:buSzTx/>
            </a:pPr>
            <a:r>
              <a:rPr lang="en-US" sz="2800" dirty="0">
                <a:solidFill>
                  <a:schemeClr val="tx2"/>
                </a:solidFill>
                <a:latin typeface="Palatino" charset="0"/>
              </a:rPr>
              <a:t> This gives a “quantum limit”, beyond which the vertical emittance cannot be further reduced</a:t>
            </a:r>
          </a:p>
        </p:txBody>
      </p:sp>
      <p:pic>
        <p:nvPicPr>
          <p:cNvPr id="2" name="Picture 1"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98452" y="1196752"/>
            <a:ext cx="3441700" cy="520700"/>
          </a:xfrm>
          <a:prstGeom prst="rect">
            <a:avLst/>
          </a:prstGeom>
        </p:spPr>
      </p:pic>
      <p:pic>
        <p:nvPicPr>
          <p:cNvPr id="3" name="Picture 2"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70336" y="2323480"/>
            <a:ext cx="3225800" cy="546100"/>
          </a:xfrm>
          <a:prstGeom prst="rect">
            <a:avLst/>
          </a:prstGeom>
        </p:spPr>
      </p:pic>
    </p:spTree>
    <p:extLst>
      <p:ext uri="{BB962C8B-B14F-4D97-AF65-F5344CB8AC3E}">
        <p14:creationId xmlns:p14="http://schemas.microsoft.com/office/powerpoint/2010/main" val="61354507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2754" name="Rectangle 2"/>
          <p:cNvSpPr>
            <a:spLocks noChangeArrowheads="1"/>
          </p:cNvSpPr>
          <p:nvPr/>
        </p:nvSpPr>
        <p:spPr bwMode="auto">
          <a:xfrm>
            <a:off x="762000" y="0"/>
            <a:ext cx="7772400" cy="685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l">
              <a:spcBef>
                <a:spcPct val="0"/>
              </a:spcBef>
              <a:buClrTx/>
              <a:buSzTx/>
              <a:buFontTx/>
              <a:buNone/>
            </a:pPr>
            <a:r>
              <a:rPr lang="en-US" sz="3600">
                <a:solidFill>
                  <a:schemeClr val="bg1"/>
                </a:solidFill>
                <a:latin typeface="Palatino" charset="0"/>
              </a:rPr>
              <a:t>Damping of horizontal oscillations</a:t>
            </a:r>
            <a:endParaRPr lang="en-US" sz="3200">
              <a:solidFill>
                <a:schemeClr val="bg1"/>
              </a:solidFill>
              <a:latin typeface="Palatino" charset="0"/>
            </a:endParaRPr>
          </a:p>
        </p:txBody>
      </p:sp>
      <p:sp>
        <p:nvSpPr>
          <p:cNvPr id="842755" name="Rectangle 3"/>
          <p:cNvSpPr>
            <a:spLocks noChangeArrowheads="1"/>
          </p:cNvSpPr>
          <p:nvPr/>
        </p:nvSpPr>
        <p:spPr bwMode="auto">
          <a:xfrm>
            <a:off x="304800" y="762000"/>
            <a:ext cx="8763000" cy="5715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marL="285750" indent="-285750" algn="l">
              <a:buSzTx/>
            </a:pPr>
            <a:r>
              <a:rPr lang="en-US" dirty="0">
                <a:solidFill>
                  <a:schemeClr val="tx2"/>
                </a:solidFill>
                <a:latin typeface="Palatino" charset="0"/>
              </a:rPr>
              <a:t>The horizontal motion is described by </a:t>
            </a:r>
          </a:p>
          <a:p>
            <a:pPr marL="285750" indent="-285750" algn="l">
              <a:lnSpc>
                <a:spcPct val="130000"/>
              </a:lnSpc>
              <a:buSzTx/>
            </a:pPr>
            <a:endParaRPr lang="en-US" dirty="0">
              <a:solidFill>
                <a:schemeClr val="tx2"/>
              </a:solidFill>
              <a:latin typeface="Palatino" charset="0"/>
            </a:endParaRPr>
          </a:p>
          <a:p>
            <a:pPr marL="285750" indent="-285750" algn="l">
              <a:buSzTx/>
            </a:pPr>
            <a:r>
              <a:rPr lang="en-US" dirty="0">
                <a:solidFill>
                  <a:schemeClr val="tx2"/>
                </a:solidFill>
                <a:latin typeface="Palatino" charset="0"/>
              </a:rPr>
              <a:t>Energy change </a:t>
            </a:r>
            <a:r>
              <a:rPr lang="en-US" i="1" dirty="0">
                <a:solidFill>
                  <a:schemeClr val="tx2"/>
                </a:solidFill>
                <a:latin typeface="Palatino" charset="0"/>
              </a:rPr>
              <a:t>	 </a:t>
            </a:r>
            <a:r>
              <a:rPr lang="en-US" dirty="0">
                <a:solidFill>
                  <a:schemeClr val="tx2"/>
                </a:solidFill>
                <a:latin typeface="Palatino" charset="0"/>
              </a:rPr>
              <a:t>due to photon emission results in a change of the dispersive part but not of the total coordinates so that</a:t>
            </a:r>
          </a:p>
          <a:p>
            <a:pPr marL="285750" indent="-285750" algn="l">
              <a:lnSpc>
                <a:spcPct val="130000"/>
              </a:lnSpc>
              <a:buSzTx/>
            </a:pPr>
            <a:endParaRPr lang="en-US" dirty="0">
              <a:solidFill>
                <a:schemeClr val="tx2"/>
              </a:solidFill>
              <a:latin typeface="Palatino" charset="0"/>
            </a:endParaRPr>
          </a:p>
          <a:p>
            <a:pPr marL="285750" indent="-285750" algn="l">
              <a:buSzTx/>
            </a:pPr>
            <a:r>
              <a:rPr lang="en-US" dirty="0">
                <a:solidFill>
                  <a:schemeClr val="tx2"/>
                </a:solidFill>
                <a:latin typeface="Palatino" charset="0"/>
              </a:rPr>
              <a:t>The change of the Betatron amplitude</a:t>
            </a:r>
          </a:p>
          <a:p>
            <a:pPr marL="285750" indent="-285750" algn="l">
              <a:buSzTx/>
              <a:buFont typeface="Wingdings" charset="0"/>
              <a:buNone/>
            </a:pPr>
            <a:r>
              <a:rPr lang="en-US" dirty="0">
                <a:solidFill>
                  <a:schemeClr val="tx2"/>
                </a:solidFill>
                <a:latin typeface="Palatino" charset="0"/>
              </a:rPr>
              <a:t>	becomes</a:t>
            </a:r>
          </a:p>
          <a:p>
            <a:pPr marL="285750" indent="-285750" algn="l">
              <a:buSzTx/>
            </a:pPr>
            <a:r>
              <a:rPr lang="en-US" dirty="0">
                <a:solidFill>
                  <a:schemeClr val="tx2"/>
                </a:solidFill>
                <a:latin typeface="Palatino" charset="0"/>
              </a:rPr>
              <a:t>The energy loss in an element </a:t>
            </a:r>
            <a:r>
              <a:rPr lang="en-US" i="1" dirty="0">
                <a:solidFill>
                  <a:schemeClr val="tx2"/>
                </a:solidFill>
                <a:latin typeface="Palatino" charset="0"/>
              </a:rPr>
              <a:t>dl </a:t>
            </a:r>
            <a:r>
              <a:rPr lang="en-US" dirty="0">
                <a:solidFill>
                  <a:schemeClr val="tx2"/>
                </a:solidFill>
                <a:latin typeface="Palatino" charset="0"/>
              </a:rPr>
              <a:t>is written</a:t>
            </a:r>
          </a:p>
          <a:p>
            <a:pPr marL="285750" indent="-285750" algn="l">
              <a:lnSpc>
                <a:spcPct val="160000"/>
              </a:lnSpc>
              <a:buSzTx/>
            </a:pPr>
            <a:endParaRPr lang="en-US" dirty="0">
              <a:solidFill>
                <a:schemeClr val="tx2"/>
              </a:solidFill>
              <a:latin typeface="Palatino" charset="0"/>
            </a:endParaRPr>
          </a:p>
          <a:p>
            <a:pPr marL="285750" indent="-285750" algn="l">
              <a:buSzTx/>
            </a:pPr>
            <a:r>
              <a:rPr lang="en-US" dirty="0">
                <a:solidFill>
                  <a:schemeClr val="tx2"/>
                </a:solidFill>
                <a:latin typeface="Palatino" charset="0"/>
              </a:rPr>
              <a:t>Substituting to the change in amplitude and averaging over the angles (and some patience…)</a:t>
            </a:r>
          </a:p>
          <a:p>
            <a:pPr marL="285750" indent="-285750" algn="l">
              <a:lnSpc>
                <a:spcPct val="120000"/>
              </a:lnSpc>
              <a:buSzTx/>
              <a:buFont typeface="Wingdings" charset="0"/>
              <a:buNone/>
            </a:pPr>
            <a:r>
              <a:rPr lang="en-US" dirty="0">
                <a:solidFill>
                  <a:schemeClr val="tx2"/>
                </a:solidFill>
                <a:latin typeface="Palatino" charset="0"/>
              </a:rPr>
              <a:t>			        and the damping coefficient </a:t>
            </a:r>
          </a:p>
        </p:txBody>
      </p:sp>
      <p:pic>
        <p:nvPicPr>
          <p:cNvPr id="842758" name="Picture 6" descr="txp_fig"/>
          <p:cNvPicPr>
            <a:picLocks noChangeAspect="1" noChangeArrowheads="1"/>
          </p:cNvPicPr>
          <p:nvPr>
            <p:custDataLst>
              <p:tags r:id="rId1"/>
            </p:custDataLst>
          </p:nvPr>
        </p:nvPicPr>
        <p:blipFill>
          <a:blip r:embed="rId10">
            <a:extLst>
              <a:ext uri="{28A0092B-C50C-407E-A947-70E740481C1C}">
                <a14:useLocalDpi xmlns:a14="http://schemas.microsoft.com/office/drawing/2010/main" val="0"/>
              </a:ext>
            </a:extLst>
          </a:blip>
          <a:srcRect/>
          <a:stretch>
            <a:fillRect/>
          </a:stretch>
        </p:blipFill>
        <p:spPr bwMode="auto">
          <a:xfrm>
            <a:off x="304800" y="1174750"/>
            <a:ext cx="8763000" cy="654050"/>
          </a:xfrm>
          <a:prstGeom prst="rect">
            <a:avLst/>
          </a:prstGeom>
          <a:noFill/>
          <a:ln>
            <a:noFill/>
          </a:ln>
          <a:effectLst/>
          <a:extLst>
            <a:ext uri="{909E8E84-426E-40dd-AFC4-6F175D3DCCD1}">
              <a14:hiddenFill xmlns="" xmlns:a14="http://schemas.microsoft.com/office/drawing/2010/main">
                <a:solidFill>
                  <a:srgbClr val="9999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7D">
                      <a:alpha val="74998"/>
                    </a:srgbClr>
                  </a:outerShdw>
                </a:effectLst>
              </a14:hiddenEffects>
            </a:ext>
          </a:extLst>
        </p:spPr>
      </p:pic>
      <p:pic>
        <p:nvPicPr>
          <p:cNvPr id="842759" name="Picture 7" descr="txp_fig"/>
          <p:cNvPicPr>
            <a:picLocks noChangeAspect="1" noChangeArrowheads="1"/>
          </p:cNvPicPr>
          <p:nvPr>
            <p:custDataLst>
              <p:tags r:id="rId2"/>
            </p:custDataLst>
          </p:nvPr>
        </p:nvPicPr>
        <p:blipFill>
          <a:blip r:embed="rId11">
            <a:extLst>
              <a:ext uri="{28A0092B-C50C-407E-A947-70E740481C1C}">
                <a14:useLocalDpi xmlns:a14="http://schemas.microsoft.com/office/drawing/2010/main" val="0"/>
              </a:ext>
            </a:extLst>
          </a:blip>
          <a:srcRect/>
          <a:stretch>
            <a:fillRect/>
          </a:stretch>
        </p:blipFill>
        <p:spPr bwMode="auto">
          <a:xfrm>
            <a:off x="2000250" y="2551435"/>
            <a:ext cx="5524500" cy="517525"/>
          </a:xfrm>
          <a:prstGeom prst="rect">
            <a:avLst/>
          </a:prstGeom>
          <a:noFill/>
          <a:ln>
            <a:noFill/>
          </a:ln>
          <a:effectLst/>
          <a:extLst>
            <a:ext uri="{909E8E84-426E-40dd-AFC4-6F175D3DCCD1}">
              <a14:hiddenFill xmlns="" xmlns:a14="http://schemas.microsoft.com/office/drawing/2010/main">
                <a:solidFill>
                  <a:srgbClr val="9999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7D">
                      <a:alpha val="74998"/>
                    </a:srgbClr>
                  </a:outerShdw>
                </a:effectLst>
              </a14:hiddenEffects>
            </a:ext>
          </a:extLst>
        </p:spPr>
      </p:pic>
      <p:pic>
        <p:nvPicPr>
          <p:cNvPr id="842760" name="Picture 8" descr="txp_fig"/>
          <p:cNvPicPr>
            <a:picLocks noChangeAspect="1" noChangeArrowheads="1"/>
          </p:cNvPicPr>
          <p:nvPr>
            <p:custDataLst>
              <p:tags r:id="rId3"/>
            </p:custDataLst>
          </p:nvPr>
        </p:nvPicPr>
        <p:blipFill>
          <a:blip r:embed="rId12">
            <a:extLst>
              <a:ext uri="{28A0092B-C50C-407E-A947-70E740481C1C}">
                <a14:useLocalDpi xmlns:a14="http://schemas.microsoft.com/office/drawing/2010/main" val="0"/>
              </a:ext>
            </a:extLst>
          </a:blip>
          <a:srcRect/>
          <a:stretch>
            <a:fillRect/>
          </a:stretch>
        </p:blipFill>
        <p:spPr bwMode="auto">
          <a:xfrm>
            <a:off x="5886450" y="3071366"/>
            <a:ext cx="3043238" cy="501650"/>
          </a:xfrm>
          <a:prstGeom prst="rect">
            <a:avLst/>
          </a:prstGeom>
          <a:noFill/>
          <a:ln>
            <a:noFill/>
          </a:ln>
          <a:effectLst/>
          <a:extLst>
            <a:ext uri="{909E8E84-426E-40dd-AFC4-6F175D3DCCD1}">
              <a14:hiddenFill xmlns="" xmlns:a14="http://schemas.microsoft.com/office/drawing/2010/main">
                <a:solidFill>
                  <a:srgbClr val="9999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7D">
                      <a:alpha val="74998"/>
                    </a:srgbClr>
                  </a:outerShdw>
                </a:effectLst>
              </a14:hiddenEffects>
            </a:ext>
          </a:extLst>
        </p:spPr>
      </p:pic>
      <p:pic>
        <p:nvPicPr>
          <p:cNvPr id="842761" name="Picture 9" descr="txp_fig"/>
          <p:cNvPicPr>
            <a:picLocks noChangeAspect="1" noChangeArrowheads="1"/>
          </p:cNvPicPr>
          <p:nvPr>
            <p:custDataLst>
              <p:tags r:id="rId4"/>
            </p:custDataLst>
          </p:nvPr>
        </p:nvPicPr>
        <p:blipFill>
          <a:blip r:embed="rId13">
            <a:extLst>
              <a:ext uri="{28A0092B-C50C-407E-A947-70E740481C1C}">
                <a14:useLocalDpi xmlns:a14="http://schemas.microsoft.com/office/drawing/2010/main" val="0"/>
              </a:ext>
            </a:extLst>
          </a:blip>
          <a:srcRect/>
          <a:stretch>
            <a:fillRect/>
          </a:stretch>
        </p:blipFill>
        <p:spPr bwMode="auto">
          <a:xfrm>
            <a:off x="1981200" y="3532559"/>
            <a:ext cx="3892550" cy="544513"/>
          </a:xfrm>
          <a:prstGeom prst="rect">
            <a:avLst/>
          </a:prstGeom>
          <a:noFill/>
          <a:ln>
            <a:noFill/>
          </a:ln>
          <a:effectLst/>
          <a:extLst>
            <a:ext uri="{909E8E84-426E-40dd-AFC4-6F175D3DCCD1}">
              <a14:hiddenFill xmlns="" xmlns:a14="http://schemas.microsoft.com/office/drawing/2010/main">
                <a:solidFill>
                  <a:srgbClr val="9999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7D">
                      <a:alpha val="74998"/>
                    </a:srgbClr>
                  </a:outerShdw>
                </a:effectLst>
              </a14:hiddenEffects>
            </a:ext>
          </a:extLst>
        </p:spPr>
      </p:pic>
      <p:pic>
        <p:nvPicPr>
          <p:cNvPr id="842762" name="Picture 10" descr="txp_fig"/>
          <p:cNvPicPr>
            <a:picLocks noChangeAspect="1" noChangeArrowheads="1"/>
          </p:cNvPicPr>
          <p:nvPr>
            <p:custDataLst>
              <p:tags r:id="rId5"/>
            </p:custDataLst>
          </p:nvPr>
        </p:nvPicPr>
        <p:blipFill>
          <a:blip r:embed="rId14">
            <a:extLst>
              <a:ext uri="{28A0092B-C50C-407E-A947-70E740481C1C}">
                <a14:useLocalDpi xmlns:a14="http://schemas.microsoft.com/office/drawing/2010/main" val="0"/>
              </a:ext>
            </a:extLst>
          </a:blip>
          <a:srcRect/>
          <a:stretch>
            <a:fillRect/>
          </a:stretch>
        </p:blipFill>
        <p:spPr bwMode="auto">
          <a:xfrm>
            <a:off x="914400" y="4441230"/>
            <a:ext cx="6781800" cy="715962"/>
          </a:xfrm>
          <a:prstGeom prst="rect">
            <a:avLst/>
          </a:prstGeom>
          <a:noFill/>
          <a:ln>
            <a:noFill/>
          </a:ln>
          <a:effectLst/>
          <a:extLst>
            <a:ext uri="{909E8E84-426E-40dd-AFC4-6F175D3DCCD1}">
              <a14:hiddenFill xmlns="" xmlns:a14="http://schemas.microsoft.com/office/drawing/2010/main">
                <a:solidFill>
                  <a:srgbClr val="9999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7D">
                      <a:alpha val="74998"/>
                    </a:srgbClr>
                  </a:outerShdw>
                </a:effectLst>
              </a14:hiddenEffects>
            </a:ext>
          </a:extLst>
        </p:spPr>
      </p:pic>
      <p:pic>
        <p:nvPicPr>
          <p:cNvPr id="842768" name="Picture 16" descr="txp_fig"/>
          <p:cNvPicPr>
            <a:picLocks noChangeAspect="1" noChangeArrowheads="1"/>
          </p:cNvPicPr>
          <p:nvPr>
            <p:custDataLst>
              <p:tags r:id="rId6"/>
            </p:custDataLst>
          </p:nvPr>
        </p:nvPicPr>
        <p:blipFill>
          <a:blip r:embed="rId15">
            <a:extLst>
              <a:ext uri="{28A0092B-C50C-407E-A947-70E740481C1C}">
                <a14:useLocalDpi xmlns:a14="http://schemas.microsoft.com/office/drawing/2010/main" val="0"/>
              </a:ext>
            </a:extLst>
          </a:blip>
          <a:srcRect/>
          <a:stretch>
            <a:fillRect/>
          </a:stretch>
        </p:blipFill>
        <p:spPr bwMode="auto">
          <a:xfrm>
            <a:off x="304800" y="5895107"/>
            <a:ext cx="2460625" cy="630237"/>
          </a:xfrm>
          <a:prstGeom prst="rect">
            <a:avLst/>
          </a:prstGeom>
          <a:noFill/>
          <a:ln>
            <a:noFill/>
          </a:ln>
          <a:effectLst/>
          <a:extLst>
            <a:ext uri="{909E8E84-426E-40dd-AFC4-6F175D3DCCD1}">
              <a14:hiddenFill xmlns="" xmlns:a14="http://schemas.microsoft.com/office/drawing/2010/main">
                <a:solidFill>
                  <a:srgbClr val="9999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5921" dir="2700000" algn="ctr" rotWithShape="0">
                    <a:srgbClr val="00007D"/>
                  </a:outerShdw>
                </a:effectLst>
              </a14:hiddenEffects>
            </a:ext>
          </a:extLst>
        </p:spPr>
      </p:pic>
      <p:pic>
        <p:nvPicPr>
          <p:cNvPr id="842769" name="Picture 17" descr="txp_fig"/>
          <p:cNvPicPr>
            <a:picLocks noChangeAspect="1" noChangeArrowheads="1"/>
          </p:cNvPicPr>
          <p:nvPr>
            <p:custDataLst>
              <p:tags r:id="rId7"/>
            </p:custDataLst>
          </p:nvPr>
        </p:nvPicPr>
        <p:blipFill>
          <a:blip r:embed="rId16">
            <a:extLst>
              <a:ext uri="{28A0092B-C50C-407E-A947-70E740481C1C}">
                <a14:useLocalDpi xmlns:a14="http://schemas.microsoft.com/office/drawing/2010/main" val="0"/>
              </a:ext>
            </a:extLst>
          </a:blip>
          <a:srcRect/>
          <a:stretch>
            <a:fillRect/>
          </a:stretch>
        </p:blipFill>
        <p:spPr bwMode="auto">
          <a:xfrm>
            <a:off x="6705600" y="5849069"/>
            <a:ext cx="2438400" cy="676275"/>
          </a:xfrm>
          <a:prstGeom prst="rect">
            <a:avLst/>
          </a:prstGeom>
          <a:noFill/>
          <a:ln>
            <a:noFill/>
          </a:ln>
          <a:effectLst/>
          <a:extLst>
            <a:ext uri="{909E8E84-426E-40dd-AFC4-6F175D3DCCD1}">
              <a14:hiddenFill xmlns="" xmlns:a14="http://schemas.microsoft.com/office/drawing/2010/main">
                <a:solidFill>
                  <a:srgbClr val="9999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7D">
                      <a:alpha val="74998"/>
                    </a:srgbClr>
                  </a:outerShdw>
                </a:effectLst>
              </a14:hiddenEffects>
            </a:ext>
          </a:extLst>
        </p:spPr>
      </p:pic>
      <p:pic>
        <p:nvPicPr>
          <p:cNvPr id="2" name="Picture 1" descr="latex-image-1.pdf"/>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2818532" y="1844824"/>
            <a:ext cx="241300" cy="215900"/>
          </a:xfrm>
          <a:prstGeom prst="rect">
            <a:avLst/>
          </a:prstGeom>
        </p:spPr>
      </p:pic>
    </p:spTree>
    <p:extLst>
      <p:ext uri="{BB962C8B-B14F-4D97-AF65-F5344CB8AC3E}">
        <p14:creationId xmlns:p14="http://schemas.microsoft.com/office/powerpoint/2010/main" val="384032807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4802" name="Rectangle 2"/>
          <p:cNvSpPr>
            <a:spLocks noChangeArrowheads="1"/>
          </p:cNvSpPr>
          <p:nvPr/>
        </p:nvSpPr>
        <p:spPr bwMode="auto">
          <a:xfrm>
            <a:off x="762000" y="0"/>
            <a:ext cx="7772400" cy="685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l">
              <a:spcBef>
                <a:spcPct val="0"/>
              </a:spcBef>
              <a:buClrTx/>
              <a:buSzTx/>
              <a:buFontTx/>
              <a:buNone/>
            </a:pPr>
            <a:r>
              <a:rPr lang="en-US" sz="3600">
                <a:solidFill>
                  <a:schemeClr val="bg1"/>
                </a:solidFill>
                <a:latin typeface="Palatino" charset="0"/>
              </a:rPr>
              <a:t>Robinson theorem</a:t>
            </a:r>
            <a:endParaRPr lang="en-US" sz="3200">
              <a:solidFill>
                <a:schemeClr val="bg1"/>
              </a:solidFill>
              <a:latin typeface="Palatino" charset="0"/>
            </a:endParaRPr>
          </a:p>
        </p:txBody>
      </p:sp>
      <p:sp>
        <p:nvSpPr>
          <p:cNvPr id="844803" name="Rectangle 3"/>
          <p:cNvSpPr>
            <a:spLocks noChangeArrowheads="1"/>
          </p:cNvSpPr>
          <p:nvPr/>
        </p:nvSpPr>
        <p:spPr bwMode="auto">
          <a:xfrm>
            <a:off x="304800" y="620688"/>
            <a:ext cx="8763000" cy="5715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marL="285750" indent="-285750" algn="l">
              <a:buSzTx/>
            </a:pPr>
            <a:r>
              <a:rPr lang="en-US" dirty="0">
                <a:solidFill>
                  <a:schemeClr val="tx2"/>
                </a:solidFill>
                <a:latin typeface="+mn-lt"/>
              </a:rPr>
              <a:t>Grouping the damping constants and introducing the three damping times and damping partition numbers</a:t>
            </a:r>
          </a:p>
          <a:p>
            <a:pPr marL="285750" indent="-285750" algn="l">
              <a:lnSpc>
                <a:spcPct val="130000"/>
              </a:lnSpc>
              <a:buSzTx/>
            </a:pPr>
            <a:endParaRPr lang="en-US" dirty="0">
              <a:solidFill>
                <a:schemeClr val="tx2"/>
              </a:solidFill>
              <a:latin typeface="+mn-lt"/>
            </a:endParaRPr>
          </a:p>
          <a:p>
            <a:pPr marL="285750" indent="-285750" algn="l">
              <a:buSzTx/>
            </a:pPr>
            <a:endParaRPr lang="en-US" dirty="0">
              <a:solidFill>
                <a:schemeClr val="tx2"/>
              </a:solidFill>
              <a:latin typeface="+mn-lt"/>
            </a:endParaRPr>
          </a:p>
          <a:p>
            <a:pPr marL="285750" indent="-285750" algn="l">
              <a:buSzTx/>
            </a:pPr>
            <a:endParaRPr lang="en-US" dirty="0">
              <a:solidFill>
                <a:schemeClr val="tx2"/>
              </a:solidFill>
              <a:latin typeface="+mn-lt"/>
            </a:endParaRPr>
          </a:p>
          <a:p>
            <a:pPr marL="285750" indent="-285750" algn="l">
              <a:buSzTx/>
            </a:pPr>
            <a:endParaRPr lang="en-US" dirty="0">
              <a:solidFill>
                <a:schemeClr val="tx2"/>
              </a:solidFill>
              <a:latin typeface="+mn-lt"/>
            </a:endParaRPr>
          </a:p>
          <a:p>
            <a:pPr algn="l">
              <a:buSzTx/>
              <a:buNone/>
            </a:pPr>
            <a:endParaRPr lang="en-US" dirty="0">
              <a:solidFill>
                <a:schemeClr val="tx2"/>
              </a:solidFill>
              <a:latin typeface="+mn-lt"/>
            </a:endParaRPr>
          </a:p>
          <a:p>
            <a:pPr marL="285750" indent="-285750" algn="l">
              <a:spcBef>
                <a:spcPts val="2400"/>
              </a:spcBef>
              <a:buSzTx/>
            </a:pPr>
            <a:r>
              <a:rPr lang="en-US" dirty="0">
                <a:solidFill>
                  <a:schemeClr val="tx2"/>
                </a:solidFill>
                <a:latin typeface="+mn-lt"/>
              </a:rPr>
              <a:t>The </a:t>
            </a:r>
            <a:r>
              <a:rPr lang="en-US" b="1" dirty="0">
                <a:solidFill>
                  <a:schemeClr val="tx2"/>
                </a:solidFill>
                <a:latin typeface="+mn-lt"/>
              </a:rPr>
              <a:t>Robinson</a:t>
            </a:r>
            <a:r>
              <a:rPr lang="en-US" dirty="0">
                <a:solidFill>
                  <a:schemeClr val="tx2"/>
                </a:solidFill>
                <a:latin typeface="+mn-lt"/>
              </a:rPr>
              <a:t> theorem (1958) states that the sum of the damping partition number is an invariant</a:t>
            </a:r>
          </a:p>
          <a:p>
            <a:pPr marL="285750" indent="-285750" algn="l">
              <a:buSzTx/>
            </a:pPr>
            <a:endParaRPr lang="en-US" dirty="0">
              <a:solidFill>
                <a:schemeClr val="tx2"/>
              </a:solidFill>
              <a:latin typeface="+mn-lt"/>
            </a:endParaRPr>
          </a:p>
          <a:p>
            <a:pPr marL="285750" indent="-285750" algn="l">
              <a:buSzTx/>
            </a:pPr>
            <a:r>
              <a:rPr lang="en-US" dirty="0">
                <a:solidFill>
                  <a:schemeClr val="tx2"/>
                </a:solidFill>
                <a:latin typeface="+mn-lt"/>
              </a:rPr>
              <a:t>In storage ring with separated function magnets,	         and</a:t>
            </a:r>
          </a:p>
          <a:p>
            <a:pPr marL="285750" indent="-285750" algn="l">
              <a:buSzTx/>
            </a:pPr>
            <a:endParaRPr lang="en-US" dirty="0">
              <a:latin typeface="+mn-lt"/>
            </a:endParaRPr>
          </a:p>
          <a:p>
            <a:pPr marL="285750" indent="-285750" algn="l">
              <a:buSzTx/>
            </a:pPr>
            <a:r>
              <a:rPr lang="en-US" dirty="0">
                <a:latin typeface="+mn-lt"/>
              </a:rPr>
              <a:t>The longitudinal damping occurs at twice the rate of the damping in the two transverse dimensions</a:t>
            </a:r>
            <a:r>
              <a:rPr lang="en-US" dirty="0">
                <a:solidFill>
                  <a:schemeClr val="tx2"/>
                </a:solidFill>
                <a:latin typeface="+mn-lt"/>
              </a:rPr>
              <a:t> </a:t>
            </a:r>
          </a:p>
        </p:txBody>
      </p:sp>
      <p:pic>
        <p:nvPicPr>
          <p:cNvPr id="844825" name="Picture 25" descr="txp_fig"/>
          <p:cNvPicPr>
            <a:picLocks noChangeAspect="1" noChangeArrowheads="1"/>
          </p:cNvPicPr>
          <p:nvPr>
            <p:custDataLst>
              <p:tags r:id="rId1"/>
            </p:custDataLst>
          </p:nvPr>
        </p:nvPicPr>
        <p:blipFill>
          <a:blip r:embed="rId9">
            <a:extLst>
              <a:ext uri="{28A0092B-C50C-407E-A947-70E740481C1C}">
                <a14:useLocalDpi xmlns:a14="http://schemas.microsoft.com/office/drawing/2010/main" val="0"/>
              </a:ext>
            </a:extLst>
          </a:blip>
          <a:srcRect/>
          <a:stretch>
            <a:fillRect/>
          </a:stretch>
        </p:blipFill>
        <p:spPr bwMode="auto">
          <a:xfrm>
            <a:off x="1746250" y="1431901"/>
            <a:ext cx="5348288" cy="788987"/>
          </a:xfrm>
          <a:prstGeom prst="rect">
            <a:avLst/>
          </a:prstGeom>
          <a:noFill/>
          <a:ln>
            <a:noFill/>
          </a:ln>
          <a:effectLst/>
          <a:extLst>
            <a:ext uri="{909E8E84-426E-40dd-AFC4-6F175D3DCCD1}">
              <a14:hiddenFill xmlns="" xmlns:a14="http://schemas.microsoft.com/office/drawing/2010/main">
                <a:solidFill>
                  <a:srgbClr val="9999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7D">
                      <a:alpha val="74998"/>
                    </a:srgbClr>
                  </a:outerShdw>
                </a:effectLst>
              </a14:hiddenEffects>
            </a:ext>
          </a:extLst>
        </p:spPr>
      </p:pic>
      <p:pic>
        <p:nvPicPr>
          <p:cNvPr id="844826" name="Picture 26" descr="txp_fig"/>
          <p:cNvPicPr>
            <a:picLocks noChangeAspect="1" noChangeArrowheads="1"/>
          </p:cNvPicPr>
          <p:nvPr>
            <p:custDataLst>
              <p:tags r:id="rId2"/>
            </p:custDataLst>
          </p:nvPr>
        </p:nvPicPr>
        <p:blipFill>
          <a:blip r:embed="rId10">
            <a:extLst>
              <a:ext uri="{28A0092B-C50C-407E-A947-70E740481C1C}">
                <a14:useLocalDpi xmlns:a14="http://schemas.microsoft.com/office/drawing/2010/main" val="0"/>
              </a:ext>
            </a:extLst>
          </a:blip>
          <a:srcRect/>
          <a:stretch>
            <a:fillRect/>
          </a:stretch>
        </p:blipFill>
        <p:spPr bwMode="auto">
          <a:xfrm>
            <a:off x="1658938" y="2270101"/>
            <a:ext cx="4284662" cy="857250"/>
          </a:xfrm>
          <a:prstGeom prst="rect">
            <a:avLst/>
          </a:prstGeom>
          <a:noFill/>
          <a:ln>
            <a:noFill/>
          </a:ln>
          <a:effectLst/>
          <a:extLst>
            <a:ext uri="{909E8E84-426E-40dd-AFC4-6F175D3DCCD1}">
              <a14:hiddenFill xmlns="" xmlns:a14="http://schemas.microsoft.com/office/drawing/2010/main">
                <a:solidFill>
                  <a:srgbClr val="9999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7D">
                      <a:alpha val="74998"/>
                    </a:srgbClr>
                  </a:outerShdw>
                </a:effectLst>
              </a14:hiddenEffects>
            </a:ext>
          </a:extLst>
        </p:spPr>
      </p:pic>
      <p:pic>
        <p:nvPicPr>
          <p:cNvPr id="844827" name="Picture 27" descr="txp_fig"/>
          <p:cNvPicPr>
            <a:picLocks noChangeAspect="1" noChangeArrowheads="1"/>
          </p:cNvPicPr>
          <p:nvPr>
            <p:custDataLst>
              <p:tags r:id="rId3"/>
            </p:custDataLst>
          </p:nvPr>
        </p:nvPicPr>
        <p:blipFill>
          <a:blip r:embed="rId11">
            <a:extLst>
              <a:ext uri="{28A0092B-C50C-407E-A947-70E740481C1C}">
                <a14:useLocalDpi xmlns:a14="http://schemas.microsoft.com/office/drawing/2010/main" val="0"/>
              </a:ext>
            </a:extLst>
          </a:blip>
          <a:srcRect/>
          <a:stretch>
            <a:fillRect/>
          </a:stretch>
        </p:blipFill>
        <p:spPr bwMode="auto">
          <a:xfrm>
            <a:off x="1701800" y="3184501"/>
            <a:ext cx="5451475" cy="788987"/>
          </a:xfrm>
          <a:prstGeom prst="rect">
            <a:avLst/>
          </a:prstGeom>
          <a:noFill/>
          <a:ln>
            <a:noFill/>
          </a:ln>
          <a:effectLst/>
          <a:extLst>
            <a:ext uri="{909E8E84-426E-40dd-AFC4-6F175D3DCCD1}">
              <a14:hiddenFill xmlns="" xmlns:a14="http://schemas.microsoft.com/office/drawing/2010/main">
                <a:solidFill>
                  <a:srgbClr val="9999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7D">
                      <a:alpha val="74998"/>
                    </a:srgbClr>
                  </a:outerShdw>
                </a:effectLst>
              </a14:hiddenEffects>
            </a:ext>
          </a:extLst>
        </p:spPr>
      </p:pic>
      <p:pic>
        <p:nvPicPr>
          <p:cNvPr id="844830" name="Picture 30" descr="txp_fig"/>
          <p:cNvPicPr>
            <a:picLocks noChangeAspect="1" noChangeArrowheads="1"/>
          </p:cNvPicPr>
          <p:nvPr>
            <p:custDataLst>
              <p:tags r:id="rId4"/>
            </p:custDataLst>
          </p:nvPr>
        </p:nvPicPr>
        <p:blipFill>
          <a:blip r:embed="rId12">
            <a:extLst>
              <a:ext uri="{28A0092B-C50C-407E-A947-70E740481C1C}">
                <a14:useLocalDpi xmlns:a14="http://schemas.microsoft.com/office/drawing/2010/main" val="0"/>
              </a:ext>
            </a:extLst>
          </a:blip>
          <a:srcRect/>
          <a:stretch>
            <a:fillRect/>
          </a:stretch>
        </p:blipFill>
        <p:spPr bwMode="auto">
          <a:xfrm>
            <a:off x="2527300" y="4727848"/>
            <a:ext cx="3797300" cy="542925"/>
          </a:xfrm>
          <a:prstGeom prst="rect">
            <a:avLst/>
          </a:prstGeom>
          <a:noFill/>
          <a:ln>
            <a:noFill/>
          </a:ln>
          <a:effectLst/>
          <a:extLst>
            <a:ext uri="{909E8E84-426E-40dd-AFC4-6F175D3DCCD1}">
              <a14:hiddenFill xmlns="" xmlns:a14="http://schemas.microsoft.com/office/drawing/2010/main">
                <a:solidFill>
                  <a:srgbClr val="9999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7D">
                      <a:alpha val="74998"/>
                    </a:srgbClr>
                  </a:outerShdw>
                </a:effectLst>
              </a14:hiddenEffects>
            </a:ext>
          </a:extLst>
        </p:spPr>
      </p:pic>
      <p:pic>
        <p:nvPicPr>
          <p:cNvPr id="844829" name="Picture 29" descr="txp_fig"/>
          <p:cNvPicPr>
            <a:picLocks noChangeAspect="1" noChangeArrowheads="1"/>
          </p:cNvPicPr>
          <p:nvPr>
            <p:custDataLst>
              <p:tags r:id="rId5"/>
            </p:custDataLst>
          </p:nvPr>
        </p:nvPicPr>
        <p:blipFill>
          <a:blip r:embed="rId13">
            <a:extLst>
              <a:ext uri="{28A0092B-C50C-407E-A947-70E740481C1C}">
                <a14:useLocalDpi xmlns:a14="http://schemas.microsoft.com/office/drawing/2010/main" val="0"/>
              </a:ext>
            </a:extLst>
          </a:blip>
          <a:srcRect/>
          <a:stretch>
            <a:fillRect/>
          </a:stretch>
        </p:blipFill>
        <p:spPr bwMode="auto">
          <a:xfrm>
            <a:off x="1691680" y="5663952"/>
            <a:ext cx="4724400" cy="452437"/>
          </a:xfrm>
          <a:prstGeom prst="rect">
            <a:avLst/>
          </a:prstGeom>
          <a:noFill/>
          <a:ln>
            <a:noFill/>
          </a:ln>
          <a:effectLst/>
          <a:extLst>
            <a:ext uri="{909E8E84-426E-40dd-AFC4-6F175D3DCCD1}">
              <a14:hiddenFill xmlns="" xmlns:a14="http://schemas.microsoft.com/office/drawing/2010/main">
                <a:solidFill>
                  <a:srgbClr val="9999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7D">
                      <a:alpha val="74998"/>
                    </a:srgbClr>
                  </a:outerShdw>
                </a:effectLst>
              </a14:hiddenEffects>
            </a:ext>
          </a:extLst>
        </p:spPr>
      </p:pic>
      <p:pic>
        <p:nvPicPr>
          <p:cNvPr id="844833" name="Picture 33" descr="txp_fig"/>
          <p:cNvPicPr>
            <a:picLocks noChangeAspect="1" noChangeArrowheads="1"/>
          </p:cNvPicPr>
          <p:nvPr>
            <p:custDataLst>
              <p:tags r:id="rId6"/>
            </p:custDataLst>
          </p:nvPr>
        </p:nvPicPr>
        <p:blipFill>
          <a:blip r:embed="rId14">
            <a:extLst>
              <a:ext uri="{28A0092B-C50C-407E-A947-70E740481C1C}">
                <a14:useLocalDpi xmlns:a14="http://schemas.microsoft.com/office/drawing/2010/main" val="0"/>
              </a:ext>
            </a:extLst>
          </a:blip>
          <a:srcRect/>
          <a:stretch>
            <a:fillRect/>
          </a:stretch>
        </p:blipFill>
        <p:spPr bwMode="auto">
          <a:xfrm>
            <a:off x="7308304" y="5229200"/>
            <a:ext cx="1069975" cy="331787"/>
          </a:xfrm>
          <a:prstGeom prst="rect">
            <a:avLst/>
          </a:prstGeom>
          <a:noFill/>
          <a:ln>
            <a:noFill/>
          </a:ln>
          <a:effectLst/>
          <a:extLst>
            <a:ext uri="{909E8E84-426E-40dd-AFC4-6F175D3DCCD1}">
              <a14:hiddenFill xmlns="" xmlns:a14="http://schemas.microsoft.com/office/drawing/2010/main">
                <a:solidFill>
                  <a:srgbClr val="9999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7D">
                      <a:alpha val="74998"/>
                    </a:srgbClr>
                  </a:outerShdw>
                </a:effectLst>
              </a14:hiddenEffects>
            </a:ext>
          </a:extLst>
        </p:spPr>
      </p:pic>
    </p:spTree>
    <p:extLst>
      <p:ext uri="{BB962C8B-B14F-4D97-AF65-F5344CB8AC3E}">
        <p14:creationId xmlns:p14="http://schemas.microsoft.com/office/powerpoint/2010/main" val="344955496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1490" name="Rectangle 2"/>
          <p:cNvSpPr>
            <a:spLocks noChangeArrowheads="1"/>
          </p:cNvSpPr>
          <p:nvPr/>
        </p:nvSpPr>
        <p:spPr bwMode="auto">
          <a:xfrm>
            <a:off x="685800" y="0"/>
            <a:ext cx="5943600" cy="685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l">
              <a:spcBef>
                <a:spcPct val="0"/>
              </a:spcBef>
              <a:buClrTx/>
              <a:buSzTx/>
              <a:buFontTx/>
              <a:buNone/>
            </a:pPr>
            <a:r>
              <a:rPr lang="en-US" sz="4400">
                <a:solidFill>
                  <a:schemeClr val="bg1"/>
                </a:solidFill>
                <a:latin typeface="Palatino" charset="0"/>
              </a:rPr>
              <a:t>Transverse emittances</a:t>
            </a:r>
            <a:endParaRPr lang="en-US" sz="3200">
              <a:solidFill>
                <a:schemeClr val="bg1"/>
              </a:solidFill>
              <a:latin typeface="Palatino" charset="0"/>
            </a:endParaRPr>
          </a:p>
        </p:txBody>
      </p:sp>
      <p:sp>
        <p:nvSpPr>
          <p:cNvPr id="831531" name="Rectangle 43"/>
          <p:cNvSpPr>
            <a:spLocks noChangeArrowheads="1"/>
          </p:cNvSpPr>
          <p:nvPr/>
        </p:nvSpPr>
        <p:spPr bwMode="auto">
          <a:xfrm>
            <a:off x="304800" y="689992"/>
            <a:ext cx="8763000" cy="52592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marL="285750" indent="-285750" algn="l">
              <a:buSzTx/>
            </a:pPr>
            <a:r>
              <a:rPr lang="en-US" dirty="0">
                <a:solidFill>
                  <a:schemeClr val="tx2"/>
                </a:solidFill>
                <a:latin typeface="Palatino" charset="0"/>
              </a:rPr>
              <a:t>Radiation damping provides a direct mechanism to take “hot” injected beams and reduce the equilibrium parameters to a regime useful for high luminosity colliders and high brightness light sources.  </a:t>
            </a:r>
          </a:p>
          <a:p>
            <a:pPr marL="285750" indent="-285750" algn="l">
              <a:buSzTx/>
            </a:pPr>
            <a:r>
              <a:rPr lang="en-US" dirty="0">
                <a:solidFill>
                  <a:schemeClr val="tx2"/>
                </a:solidFill>
                <a:latin typeface="Palatino" charset="0"/>
              </a:rPr>
              <a:t>At the same time, the radiated power plays a dominant role in the design of the associated hardware and its protection</a:t>
            </a:r>
          </a:p>
          <a:p>
            <a:pPr marL="285750" indent="-285750" algn="l">
              <a:buSzTx/>
            </a:pPr>
            <a:r>
              <a:rPr lang="en-US" dirty="0">
                <a:solidFill>
                  <a:schemeClr val="tx2"/>
                </a:solidFill>
                <a:latin typeface="Palatino" charset="0"/>
              </a:rPr>
              <a:t>If the only effect was radiation damping, the transverse emittances would be damped to zero.</a:t>
            </a:r>
          </a:p>
          <a:p>
            <a:pPr marL="285750" indent="-285750" algn="l">
              <a:buSzTx/>
            </a:pPr>
            <a:r>
              <a:rPr lang="en-US" dirty="0">
                <a:solidFill>
                  <a:schemeClr val="tx2"/>
                </a:solidFill>
                <a:latin typeface="Palatino" charset="0"/>
              </a:rPr>
              <a:t>Photons are emitted in energy bursts in localized areas and horizontal betatron oscillations are excited as well (quantum fluctuations)</a:t>
            </a:r>
          </a:p>
          <a:p>
            <a:pPr marL="285750" indent="-285750" algn="l">
              <a:buSzTx/>
            </a:pPr>
            <a:r>
              <a:rPr lang="en-US" dirty="0">
                <a:solidFill>
                  <a:schemeClr val="tx2"/>
                </a:solidFill>
                <a:latin typeface="Palatino" charset="0"/>
              </a:rPr>
              <a:t>Vertical emittance can become very small and only excited by coupling with the horizontal or residual vertical dispersion</a:t>
            </a:r>
          </a:p>
          <a:p>
            <a:pPr marL="285750" indent="-285750" algn="l">
              <a:buSzTx/>
            </a:pPr>
            <a:r>
              <a:rPr lang="en-US" dirty="0">
                <a:solidFill>
                  <a:schemeClr val="tx2"/>
                </a:solidFill>
                <a:latin typeface="Palatino" charset="0"/>
              </a:rPr>
              <a:t>Electrons are influenced by this stochastic effect and eventually loose memory (unlike hadrons)</a:t>
            </a:r>
          </a:p>
        </p:txBody>
      </p:sp>
    </p:spTree>
    <p:extLst>
      <p:ext uri="{BB962C8B-B14F-4D97-AF65-F5344CB8AC3E}">
        <p14:creationId xmlns:p14="http://schemas.microsoft.com/office/powerpoint/2010/main" val="164101231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8130" name="Rectangle 2"/>
          <p:cNvSpPr>
            <a:spLocks noGrp="1" noChangeArrowheads="1"/>
          </p:cNvSpPr>
          <p:nvPr>
            <p:ph type="title"/>
          </p:nvPr>
        </p:nvSpPr>
        <p:spPr/>
        <p:txBody>
          <a:bodyPr/>
          <a:lstStyle/>
          <a:p>
            <a:pPr eaLnBrk="1" hangingPunct="1">
              <a:defRPr/>
            </a:pPr>
            <a:r>
              <a:rPr lang="en-US" sz="4000" dirty="0">
                <a:cs typeface="+mj-cs"/>
              </a:rPr>
              <a:t>Equilibrium Beam Properties</a:t>
            </a:r>
          </a:p>
        </p:txBody>
      </p:sp>
      <p:sp>
        <p:nvSpPr>
          <p:cNvPr id="688131" name="Rectangle 3"/>
          <p:cNvSpPr>
            <a:spLocks noGrp="1" noChangeArrowheads="1"/>
          </p:cNvSpPr>
          <p:nvPr>
            <p:ph type="body" idx="1"/>
          </p:nvPr>
        </p:nvSpPr>
        <p:spPr>
          <a:xfrm>
            <a:off x="259047" y="692696"/>
            <a:ext cx="8892480" cy="6165304"/>
          </a:xfrm>
        </p:spPr>
        <p:txBody>
          <a:bodyPr>
            <a:normAutofit lnSpcReduction="10000"/>
          </a:bodyPr>
          <a:lstStyle/>
          <a:p>
            <a:pPr>
              <a:defRPr/>
            </a:pPr>
            <a:r>
              <a:rPr lang="en-US" sz="2800" dirty="0"/>
              <a:t>The emission of photons by the beam is a random process around the ring</a:t>
            </a:r>
          </a:p>
          <a:p>
            <a:pPr>
              <a:defRPr/>
            </a:pPr>
            <a:r>
              <a:rPr lang="en-US" sz="2800" dirty="0"/>
              <a:t>Photons are emitted within a cone around the direction of the beam particle with a characteristic angle </a:t>
            </a:r>
            <a:r>
              <a:rPr lang="en-US" sz="2800" i="1" dirty="0"/>
              <a:t>1/</a:t>
            </a:r>
            <a:r>
              <a:rPr lang="en-US" sz="2800" i="1" dirty="0">
                <a:latin typeface="Symbol" charset="0"/>
              </a:rPr>
              <a:t>g</a:t>
            </a:r>
            <a:r>
              <a:rPr lang="en-US" sz="2800" i="1" dirty="0"/>
              <a:t> </a:t>
            </a:r>
          </a:p>
          <a:p>
            <a:pPr>
              <a:defRPr/>
            </a:pPr>
            <a:r>
              <a:rPr lang="en-US" sz="2800" dirty="0"/>
              <a:t>This quantized process excites oscillations in each dimension</a:t>
            </a:r>
          </a:p>
          <a:p>
            <a:pPr>
              <a:defRPr/>
            </a:pPr>
            <a:endParaRPr lang="en-US" sz="2800" dirty="0"/>
          </a:p>
          <a:p>
            <a:pPr>
              <a:defRPr/>
            </a:pPr>
            <a:endParaRPr lang="en-US" sz="2800" dirty="0"/>
          </a:p>
          <a:p>
            <a:pPr>
              <a:defRPr/>
            </a:pPr>
            <a:endParaRPr lang="en-US" sz="2800" dirty="0"/>
          </a:p>
          <a:p>
            <a:pPr>
              <a:defRPr/>
            </a:pPr>
            <a:r>
              <a:rPr lang="en-US" sz="2800" dirty="0"/>
              <a:t>In the absence of resonance or collective effects, which also serve to </a:t>
            </a:r>
            <a:r>
              <a:rPr lang="en-US" sz="2800" b="1" dirty="0"/>
              <a:t>heat</a:t>
            </a:r>
            <a:r>
              <a:rPr lang="en-US" sz="2800" dirty="0"/>
              <a:t> the beam, the balance between quantum excitation and radiation damping results in the equilibrium beam properties that are characteristics of a given ring lattice</a:t>
            </a:r>
          </a:p>
        </p:txBody>
      </p:sp>
      <p:pic>
        <p:nvPicPr>
          <p:cNvPr id="70662" name="Picture 27" descr="QuantumExcitation"/>
          <p:cNvPicPr>
            <a:picLocks noChangeAspect="1" noChangeArrowheads="1"/>
          </p:cNvPicPr>
          <p:nvPr/>
        </p:nvPicPr>
        <p:blipFill rotWithShape="1">
          <a:blip r:embed="rId2">
            <a:extLst>
              <a:ext uri="{28A0092B-C50C-407E-A947-70E740481C1C}">
                <a14:useLocalDpi xmlns:a14="http://schemas.microsoft.com/office/drawing/2010/main" val="0"/>
              </a:ext>
            </a:extLst>
          </a:blip>
          <a:srcRect t="15126" r="18536" b="15463"/>
          <a:stretch/>
        </p:blipFill>
        <p:spPr bwMode="auto">
          <a:xfrm>
            <a:off x="2411760" y="3068960"/>
            <a:ext cx="4980114" cy="17781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5877138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1202" name="Rectangle 2"/>
          <p:cNvSpPr>
            <a:spLocks noGrp="1" noChangeArrowheads="1"/>
          </p:cNvSpPr>
          <p:nvPr>
            <p:ph type="title"/>
          </p:nvPr>
        </p:nvSpPr>
        <p:spPr>
          <a:xfrm>
            <a:off x="780591" y="-76200"/>
            <a:ext cx="8111889" cy="685800"/>
          </a:xfrm>
        </p:spPr>
        <p:txBody>
          <a:bodyPr/>
          <a:lstStyle/>
          <a:p>
            <a:pPr eaLnBrk="1" hangingPunct="1">
              <a:defRPr/>
            </a:pPr>
            <a:r>
              <a:rPr lang="en-US" sz="4200" dirty="0">
                <a:cs typeface="+mj-cs"/>
              </a:rPr>
              <a:t>Quantum Excitation - Longitudinal</a:t>
            </a:r>
          </a:p>
        </p:txBody>
      </p:sp>
      <p:sp>
        <p:nvSpPr>
          <p:cNvPr id="691203" name="Rectangle 3"/>
          <p:cNvSpPr>
            <a:spLocks noGrp="1" noChangeArrowheads="1"/>
          </p:cNvSpPr>
          <p:nvPr>
            <p:ph type="body" idx="1"/>
          </p:nvPr>
        </p:nvSpPr>
        <p:spPr>
          <a:xfrm>
            <a:off x="323528" y="764704"/>
            <a:ext cx="8640960" cy="6093296"/>
          </a:xfrm>
        </p:spPr>
        <p:txBody>
          <a:bodyPr>
            <a:normAutofit lnSpcReduction="10000"/>
          </a:bodyPr>
          <a:lstStyle/>
          <a:p>
            <a:pPr marL="0" indent="0" eaLnBrk="1" hangingPunct="1">
              <a:defRPr/>
            </a:pPr>
            <a:r>
              <a:rPr lang="en-US" dirty="0">
                <a:cs typeface="+mn-cs"/>
              </a:rPr>
              <a:t> For the very short timescales corresponding to photon emission, we can take the equations of motion we previously obtained for synchrotron motion and write:</a:t>
            </a:r>
          </a:p>
          <a:p>
            <a:pPr marL="0" indent="0" eaLnBrk="1" hangingPunct="1">
              <a:defRPr/>
            </a:pPr>
            <a:endParaRPr lang="en-US" dirty="0">
              <a:cs typeface="+mn-cs"/>
            </a:endParaRPr>
          </a:p>
          <a:p>
            <a:pPr marL="0" indent="0" eaLnBrk="1" hangingPunct="1">
              <a:buNone/>
              <a:defRPr/>
            </a:pPr>
            <a:endParaRPr lang="en-US" dirty="0">
              <a:cs typeface="+mn-cs"/>
            </a:endParaRPr>
          </a:p>
          <a:p>
            <a:pPr marL="0" indent="0" eaLnBrk="1" hangingPunct="1">
              <a:buNone/>
              <a:defRPr/>
            </a:pPr>
            <a:r>
              <a:rPr lang="en-US" dirty="0">
                <a:cs typeface="+mn-cs"/>
              </a:rPr>
              <a:t>where </a:t>
            </a:r>
            <a:r>
              <a:rPr lang="en-US" i="1" dirty="0">
                <a:latin typeface="Times New Roman" charset="0"/>
                <a:cs typeface="+mn-cs"/>
              </a:rPr>
              <a:t>A</a:t>
            </a:r>
            <a:r>
              <a:rPr lang="en-US" i="1" baseline="-25000" dirty="0">
                <a:latin typeface="Times New Roman" charset="0"/>
                <a:cs typeface="+mn-cs"/>
              </a:rPr>
              <a:t>E</a:t>
            </a:r>
            <a:r>
              <a:rPr lang="en-US" dirty="0">
                <a:cs typeface="+mn-cs"/>
              </a:rPr>
              <a:t> is a constant of the motion.</a:t>
            </a:r>
          </a:p>
          <a:p>
            <a:pPr marL="0" indent="0" eaLnBrk="1" hangingPunct="1">
              <a:defRPr/>
            </a:pPr>
            <a:r>
              <a:rPr lang="en-US" dirty="0">
                <a:cs typeface="+mn-cs"/>
              </a:rPr>
              <a:t> The change in </a:t>
            </a:r>
            <a:r>
              <a:rPr lang="en-US" i="1" dirty="0">
                <a:latin typeface="Times New Roman" charset="0"/>
                <a:cs typeface="+mn-cs"/>
              </a:rPr>
              <a:t>A</a:t>
            </a:r>
            <a:r>
              <a:rPr lang="en-US" i="1" baseline="-25000" dirty="0">
                <a:latin typeface="Times New Roman" charset="0"/>
                <a:cs typeface="+mn-cs"/>
              </a:rPr>
              <a:t>E</a:t>
            </a:r>
            <a:r>
              <a:rPr lang="en-US" dirty="0">
                <a:cs typeface="+mn-cs"/>
              </a:rPr>
              <a:t> due to the emission of photons</a:t>
            </a:r>
            <a:r>
              <a:rPr lang="en-US" dirty="0"/>
              <a:t> should be estimated</a:t>
            </a:r>
            <a:endParaRPr lang="el-GR" dirty="0">
              <a:cs typeface="+mn-cs"/>
            </a:endParaRPr>
          </a:p>
          <a:p>
            <a:pPr marL="0" indent="0" eaLnBrk="1" hangingPunct="1">
              <a:defRPr/>
            </a:pPr>
            <a:r>
              <a:rPr lang="en-US" dirty="0">
                <a:cs typeface="+mn-cs"/>
              </a:rPr>
              <a:t>The emission of an individual photon will not affect the time variable, however, it will cause an instantaneous change in the value of </a:t>
            </a:r>
            <a:r>
              <a:rPr lang="el-GR" i="1" dirty="0">
                <a:latin typeface="Symbol" charset="0"/>
                <a:cs typeface="+mn-cs"/>
              </a:rPr>
              <a:t>ΔΕ</a:t>
            </a:r>
            <a:endParaRPr lang="en-US" dirty="0">
              <a:cs typeface="+mn-cs"/>
            </a:endParaRPr>
          </a:p>
        </p:txBody>
      </p:sp>
      <p:graphicFrame>
        <p:nvGraphicFramePr>
          <p:cNvPr id="71686" name="Object 4"/>
          <p:cNvGraphicFramePr>
            <a:graphicFrameLocks noChangeAspect="1"/>
          </p:cNvGraphicFramePr>
          <p:nvPr>
            <p:extLst/>
          </p:nvPr>
        </p:nvGraphicFramePr>
        <p:xfrm>
          <a:off x="2687365" y="2708920"/>
          <a:ext cx="3252787" cy="1014413"/>
        </p:xfrm>
        <a:graphic>
          <a:graphicData uri="http://schemas.openxmlformats.org/presentationml/2006/ole">
            <mc:AlternateContent xmlns:mc="http://schemas.openxmlformats.org/markup-compatibility/2006">
              <mc:Choice xmlns:v="urn:schemas-microsoft-com:vml" Requires="v">
                <p:oleObj spid="_x0000_s250895" name="Equation" r:id="rId3" imgW="1587500" imgH="495300" progId="Equation.3">
                  <p:embed/>
                </p:oleObj>
              </mc:Choice>
              <mc:Fallback>
                <p:oleObj name="Equation" r:id="rId3" imgW="1587500" imgH="495300" progId="Equation.3">
                  <p:embed/>
                  <p:pic>
                    <p:nvPicPr>
                      <p:cNvPr id="71686" name="Object 4"/>
                      <p:cNvPicPr>
                        <a:picLocks noChangeAspect="1" noChangeArrowheads="1"/>
                      </p:cNvPicPr>
                      <p:nvPr/>
                    </p:nvPicPr>
                    <p:blipFill>
                      <a:blip r:embed="rId4"/>
                      <a:srcRect/>
                      <a:stretch>
                        <a:fillRect/>
                      </a:stretch>
                    </p:blipFill>
                    <p:spPr bwMode="auto">
                      <a:xfrm>
                        <a:off x="2687365" y="2708920"/>
                        <a:ext cx="3252787" cy="101441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Tree>
    <p:extLst>
      <p:ext uri="{BB962C8B-B14F-4D97-AF65-F5344CB8AC3E}">
        <p14:creationId xmlns:p14="http://schemas.microsoft.com/office/powerpoint/2010/main" val="108183584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9394" name="Rectangle 2"/>
          <p:cNvSpPr>
            <a:spLocks noGrp="1" noChangeArrowheads="1"/>
          </p:cNvSpPr>
          <p:nvPr>
            <p:ph type="title"/>
          </p:nvPr>
        </p:nvSpPr>
        <p:spPr>
          <a:xfrm>
            <a:off x="780591" y="-76200"/>
            <a:ext cx="7751849" cy="685800"/>
          </a:xfrm>
        </p:spPr>
        <p:txBody>
          <a:bodyPr/>
          <a:lstStyle/>
          <a:p>
            <a:pPr eaLnBrk="1" hangingPunct="1">
              <a:defRPr/>
            </a:pPr>
            <a:r>
              <a:rPr lang="en-US" sz="4200" dirty="0">
                <a:cs typeface="+mj-cs"/>
              </a:rPr>
              <a:t>Quantum Excitation - Longitudinal</a:t>
            </a:r>
          </a:p>
        </p:txBody>
      </p:sp>
      <p:sp>
        <p:nvSpPr>
          <p:cNvPr id="699395" name="Rectangle 3"/>
          <p:cNvSpPr>
            <a:spLocks noGrp="1" noChangeArrowheads="1"/>
          </p:cNvSpPr>
          <p:nvPr>
            <p:ph type="body" idx="1"/>
          </p:nvPr>
        </p:nvSpPr>
        <p:spPr>
          <a:xfrm>
            <a:off x="323528" y="692696"/>
            <a:ext cx="8820472" cy="6165304"/>
          </a:xfrm>
        </p:spPr>
        <p:txBody>
          <a:bodyPr>
            <a:noAutofit/>
          </a:bodyPr>
          <a:lstStyle/>
          <a:p>
            <a:pPr marL="0" indent="0" eaLnBrk="1" hangingPunct="1">
              <a:defRPr/>
            </a:pPr>
            <a:r>
              <a:rPr lang="en-US" sz="2400" dirty="0"/>
              <a:t> From the solution of the synchrotron equation of motion, the energy difference is</a:t>
            </a:r>
          </a:p>
          <a:p>
            <a:pPr marL="0" indent="0" eaLnBrk="1" hangingPunct="1">
              <a:buNone/>
              <a:defRPr/>
            </a:pPr>
            <a:endParaRPr lang="en-US" sz="2400" dirty="0"/>
          </a:p>
          <a:p>
            <a:pPr marL="0" indent="0" eaLnBrk="1" hangingPunct="1">
              <a:spcBef>
                <a:spcPts val="3000"/>
              </a:spcBef>
              <a:buNone/>
              <a:defRPr/>
            </a:pPr>
            <a:r>
              <a:rPr lang="en-US" sz="2400" dirty="0"/>
              <a:t>where </a:t>
            </a:r>
            <a:r>
              <a:rPr lang="en-US" sz="2400" i="1" dirty="0">
                <a:latin typeface="Times New Roman" charset="0"/>
              </a:rPr>
              <a:t>u</a:t>
            </a:r>
            <a:r>
              <a:rPr lang="en-US" sz="2400" dirty="0"/>
              <a:t> is the energy radiated at time </a:t>
            </a:r>
            <a:r>
              <a:rPr lang="en-US" sz="2400" i="1" dirty="0">
                <a:latin typeface="Times New Roman" charset="0"/>
              </a:rPr>
              <a:t>t</a:t>
            </a:r>
            <a:r>
              <a:rPr lang="en-US" sz="2400" i="1" baseline="-25000" dirty="0">
                <a:latin typeface="Times New Roman" charset="0"/>
              </a:rPr>
              <a:t>1</a:t>
            </a:r>
            <a:r>
              <a:rPr lang="en-US" sz="2400" dirty="0"/>
              <a:t>.  Thus, for </a:t>
            </a:r>
            <a:r>
              <a:rPr lang="en-US" sz="2400" i="1" dirty="0"/>
              <a:t>t=t</a:t>
            </a:r>
            <a:r>
              <a:rPr lang="en-US" sz="2400" i="1" baseline="-25000" dirty="0"/>
              <a:t>1</a:t>
            </a:r>
          </a:p>
          <a:p>
            <a:pPr marL="0" indent="0" eaLnBrk="1" hangingPunct="1">
              <a:defRPr/>
            </a:pPr>
            <a:endParaRPr lang="en-US" sz="2400" dirty="0"/>
          </a:p>
          <a:p>
            <a:pPr marL="0" indent="0" eaLnBrk="1" hangingPunct="1">
              <a:buNone/>
              <a:defRPr/>
            </a:pPr>
            <a:endParaRPr lang="en-US" sz="2400" dirty="0"/>
          </a:p>
          <a:p>
            <a:pPr marL="0" indent="0" eaLnBrk="1" hangingPunct="1">
              <a:buNone/>
              <a:defRPr/>
            </a:pPr>
            <a:endParaRPr lang="en-US" sz="2400" dirty="0"/>
          </a:p>
          <a:p>
            <a:pPr marL="0" indent="0" eaLnBrk="1" hangingPunct="1">
              <a:buNone/>
              <a:defRPr/>
            </a:pPr>
            <a:r>
              <a:rPr lang="en-US" sz="2400" dirty="0"/>
              <a:t>          and </a:t>
            </a:r>
          </a:p>
          <a:p>
            <a:pPr marL="0" indent="0" eaLnBrk="1" hangingPunct="1">
              <a:spcBef>
                <a:spcPts val="1800"/>
              </a:spcBef>
              <a:defRPr/>
            </a:pPr>
            <a:r>
              <a:rPr lang="en-US" sz="2400" dirty="0"/>
              <a:t> Considering the rate of photon emission </a:t>
            </a:r>
            <a:r>
              <a:rPr lang="en-US" sz="2400" dirty="0">
                <a:latin typeface="Lucida Calligraphy" charset="0"/>
              </a:rPr>
              <a:t>N</a:t>
            </a:r>
            <a:r>
              <a:rPr lang="en-US" sz="2400" dirty="0"/>
              <a:t> , the average change in synchrotron amplitude due to photon emission is</a:t>
            </a:r>
          </a:p>
        </p:txBody>
      </p:sp>
      <p:graphicFrame>
        <p:nvGraphicFramePr>
          <p:cNvPr id="72710" name="Object 4"/>
          <p:cNvGraphicFramePr>
            <a:graphicFrameLocks noChangeAspect="1"/>
          </p:cNvGraphicFramePr>
          <p:nvPr>
            <p:extLst/>
          </p:nvPr>
        </p:nvGraphicFramePr>
        <p:xfrm>
          <a:off x="971600" y="1412776"/>
          <a:ext cx="7845153" cy="1025584"/>
        </p:xfrm>
        <a:graphic>
          <a:graphicData uri="http://schemas.openxmlformats.org/presentationml/2006/ole">
            <mc:AlternateContent xmlns:mc="http://schemas.openxmlformats.org/markup-compatibility/2006">
              <mc:Choice xmlns:v="urn:schemas-microsoft-com:vml" Requires="v">
                <p:oleObj spid="_x0000_s251947" name="Equation" r:id="rId3" imgW="3492500" imgH="457200" progId="Equation.3">
                  <p:embed/>
                </p:oleObj>
              </mc:Choice>
              <mc:Fallback>
                <p:oleObj name="Equation" r:id="rId3" imgW="3492500" imgH="457200" progId="Equation.3">
                  <p:embed/>
                  <p:pic>
                    <p:nvPicPr>
                      <p:cNvPr id="72710" name="Object 4"/>
                      <p:cNvPicPr>
                        <a:picLocks noChangeAspect="1" noChangeArrowheads="1"/>
                      </p:cNvPicPr>
                      <p:nvPr/>
                    </p:nvPicPr>
                    <p:blipFill>
                      <a:blip r:embed="rId4"/>
                      <a:srcRect/>
                      <a:stretch>
                        <a:fillRect/>
                      </a:stretch>
                    </p:blipFill>
                    <p:spPr bwMode="auto">
                      <a:xfrm>
                        <a:off x="971600" y="1412776"/>
                        <a:ext cx="7845153" cy="1025584"/>
                      </a:xfrm>
                      <a:prstGeom prst="rect">
                        <a:avLst/>
                      </a:prstGeom>
                      <a:noFill/>
                      <a:ln>
                        <a:noFill/>
                      </a:ln>
                      <a:effectLst/>
                      <a:extLst/>
                    </p:spPr>
                  </p:pic>
                </p:oleObj>
              </mc:Fallback>
            </mc:AlternateContent>
          </a:graphicData>
        </a:graphic>
      </p:graphicFrame>
      <p:graphicFrame>
        <p:nvGraphicFramePr>
          <p:cNvPr id="72711" name="Object 5"/>
          <p:cNvGraphicFramePr>
            <a:graphicFrameLocks noChangeAspect="1"/>
          </p:cNvGraphicFramePr>
          <p:nvPr>
            <p:extLst/>
          </p:nvPr>
        </p:nvGraphicFramePr>
        <p:xfrm>
          <a:off x="2267744" y="2708920"/>
          <a:ext cx="4568902" cy="2088232"/>
        </p:xfrm>
        <a:graphic>
          <a:graphicData uri="http://schemas.openxmlformats.org/presentationml/2006/ole">
            <mc:AlternateContent xmlns:mc="http://schemas.openxmlformats.org/markup-compatibility/2006">
              <mc:Choice xmlns:v="urn:schemas-microsoft-com:vml" Requires="v">
                <p:oleObj spid="_x0000_s251948" name="Equation" r:id="rId5" imgW="2222500" imgH="1016000" progId="Equation.3">
                  <p:embed/>
                </p:oleObj>
              </mc:Choice>
              <mc:Fallback>
                <p:oleObj name="Equation" r:id="rId5" imgW="2222500" imgH="1016000" progId="Equation.3">
                  <p:embed/>
                  <p:pic>
                    <p:nvPicPr>
                      <p:cNvPr id="72711" name="Object 5"/>
                      <p:cNvPicPr>
                        <a:picLocks noChangeAspect="1" noChangeArrowheads="1"/>
                      </p:cNvPicPr>
                      <p:nvPr/>
                    </p:nvPicPr>
                    <p:blipFill>
                      <a:blip r:embed="rId6"/>
                      <a:srcRect/>
                      <a:stretch>
                        <a:fillRect/>
                      </a:stretch>
                    </p:blipFill>
                    <p:spPr bwMode="auto">
                      <a:xfrm>
                        <a:off x="2267744" y="2708920"/>
                        <a:ext cx="4568902" cy="2088232"/>
                      </a:xfrm>
                      <a:prstGeom prst="rect">
                        <a:avLst/>
                      </a:prstGeom>
                      <a:noFill/>
                      <a:ln>
                        <a:noFill/>
                      </a:ln>
                      <a:effectLst/>
                      <a:extLst/>
                    </p:spPr>
                  </p:pic>
                </p:oleObj>
              </mc:Fallback>
            </mc:AlternateContent>
          </a:graphicData>
        </a:graphic>
      </p:graphicFrame>
      <p:graphicFrame>
        <p:nvGraphicFramePr>
          <p:cNvPr id="72712" name="Object 6"/>
          <p:cNvGraphicFramePr>
            <a:graphicFrameLocks noChangeAspect="1"/>
          </p:cNvGraphicFramePr>
          <p:nvPr>
            <p:extLst/>
          </p:nvPr>
        </p:nvGraphicFramePr>
        <p:xfrm>
          <a:off x="3059832" y="5661248"/>
          <a:ext cx="2765425" cy="1152525"/>
        </p:xfrm>
        <a:graphic>
          <a:graphicData uri="http://schemas.openxmlformats.org/presentationml/2006/ole">
            <mc:AlternateContent xmlns:mc="http://schemas.openxmlformats.org/markup-compatibility/2006">
              <mc:Choice xmlns:v="urn:schemas-microsoft-com:vml" Requires="v">
                <p:oleObj spid="_x0000_s251949" name="Equation" r:id="rId7" imgW="1219200" imgH="508000" progId="Equation.3">
                  <p:embed/>
                </p:oleObj>
              </mc:Choice>
              <mc:Fallback>
                <p:oleObj name="Equation" r:id="rId7" imgW="1219200" imgH="508000" progId="Equation.3">
                  <p:embed/>
                  <p:pic>
                    <p:nvPicPr>
                      <p:cNvPr id="72712"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59832" y="5661248"/>
                        <a:ext cx="2765425" cy="1152525"/>
                      </a:xfrm>
                      <a:prstGeom prst="rect">
                        <a:avLst/>
                      </a:prstGeom>
                      <a:noFill/>
                      <a:ln w="28575" cmpd="sng">
                        <a:solidFill>
                          <a:srgbClr val="CC0000"/>
                        </a:solidFill>
                        <a:miter lim="800000"/>
                        <a:headEnd/>
                        <a:tailEnd/>
                      </a:ln>
                      <a:effectLst/>
                      <a:extLst/>
                    </p:spPr>
                  </p:pic>
                </p:oleObj>
              </mc:Fallback>
            </mc:AlternateContent>
          </a:graphicData>
        </a:graphic>
      </p:graphicFrame>
    </p:spTree>
    <p:extLst>
      <p:ext uri="{BB962C8B-B14F-4D97-AF65-F5344CB8AC3E}">
        <p14:creationId xmlns:p14="http://schemas.microsoft.com/office/powerpoint/2010/main" val="223658583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2466" name="Rectangle 2"/>
          <p:cNvSpPr>
            <a:spLocks noGrp="1" noChangeArrowheads="1"/>
          </p:cNvSpPr>
          <p:nvPr>
            <p:ph type="title"/>
          </p:nvPr>
        </p:nvSpPr>
        <p:spPr>
          <a:xfrm>
            <a:off x="780591" y="-76200"/>
            <a:ext cx="7751849" cy="685800"/>
          </a:xfrm>
        </p:spPr>
        <p:txBody>
          <a:bodyPr/>
          <a:lstStyle/>
          <a:p>
            <a:pPr eaLnBrk="1" hangingPunct="1">
              <a:defRPr/>
            </a:pPr>
            <a:r>
              <a:rPr lang="en-US" sz="4200" dirty="0">
                <a:cs typeface="+mj-cs"/>
              </a:rPr>
              <a:t>Quantum Excitation - Longitudinal</a:t>
            </a:r>
          </a:p>
        </p:txBody>
      </p:sp>
      <p:sp>
        <p:nvSpPr>
          <p:cNvPr id="702467" name="Rectangle 3"/>
          <p:cNvSpPr>
            <a:spLocks noGrp="1" noChangeArrowheads="1"/>
          </p:cNvSpPr>
          <p:nvPr>
            <p:ph type="body" idx="1"/>
          </p:nvPr>
        </p:nvSpPr>
        <p:spPr>
          <a:xfrm>
            <a:off x="251520" y="692696"/>
            <a:ext cx="8784976" cy="5135563"/>
          </a:xfrm>
        </p:spPr>
        <p:txBody>
          <a:bodyPr>
            <a:normAutofit fontScale="92500" lnSpcReduction="10000"/>
          </a:bodyPr>
          <a:lstStyle/>
          <a:p>
            <a:pPr marL="0" indent="0" eaLnBrk="1" hangingPunct="1">
              <a:lnSpc>
                <a:spcPct val="110000"/>
              </a:lnSpc>
              <a:defRPr/>
            </a:pPr>
            <a:r>
              <a:rPr lang="en-US" dirty="0"/>
              <a:t> By i</a:t>
            </a:r>
            <a:r>
              <a:rPr lang="en-US" dirty="0">
                <a:cs typeface="+mn-cs"/>
              </a:rPr>
              <a:t>ncluding, the radiation damping term, the net change in the synchrotron amplitude can be written as:</a:t>
            </a:r>
          </a:p>
          <a:p>
            <a:pPr marL="0" indent="0" eaLnBrk="1" hangingPunct="1">
              <a:lnSpc>
                <a:spcPct val="110000"/>
              </a:lnSpc>
              <a:defRPr/>
            </a:pPr>
            <a:endParaRPr lang="en-US" dirty="0">
              <a:cs typeface="+mn-cs"/>
            </a:endParaRPr>
          </a:p>
          <a:p>
            <a:pPr marL="0" indent="0" eaLnBrk="1" hangingPunct="1">
              <a:lnSpc>
                <a:spcPct val="110000"/>
              </a:lnSpc>
              <a:buNone/>
              <a:defRPr/>
            </a:pPr>
            <a:endParaRPr lang="en-US" dirty="0">
              <a:cs typeface="+mn-cs"/>
            </a:endParaRPr>
          </a:p>
          <a:p>
            <a:pPr marL="0" indent="0" eaLnBrk="1" hangingPunct="1">
              <a:lnSpc>
                <a:spcPct val="110000"/>
              </a:lnSpc>
              <a:defRPr/>
            </a:pPr>
            <a:r>
              <a:rPr lang="en-US" dirty="0">
                <a:cs typeface="+mn-cs"/>
              </a:rPr>
              <a:t> The equilibrium properties of a bunch are obtained when the rate of growth from quantum excitation and the rate of damping from radiation damping are equal</a:t>
            </a:r>
          </a:p>
          <a:p>
            <a:pPr marL="0" indent="0" eaLnBrk="1" hangingPunct="1">
              <a:lnSpc>
                <a:spcPct val="110000"/>
              </a:lnSpc>
              <a:defRPr/>
            </a:pPr>
            <a:r>
              <a:rPr lang="en-US" dirty="0">
                <a:cs typeface="+mn-cs"/>
              </a:rPr>
              <a:t>  For an ensemble of particles where the </a:t>
            </a:r>
            <a:r>
              <a:rPr lang="en-US" dirty="0" err="1">
                <a:cs typeface="+mn-cs"/>
              </a:rPr>
              <a:t>rms</a:t>
            </a:r>
            <a:r>
              <a:rPr lang="en-US" dirty="0">
                <a:cs typeface="+mn-cs"/>
              </a:rPr>
              <a:t> energy amplitude is represented by the </a:t>
            </a:r>
            <a:r>
              <a:rPr lang="en-US" dirty="0" err="1">
                <a:cs typeface="+mn-cs"/>
              </a:rPr>
              <a:t>rms</a:t>
            </a:r>
            <a:r>
              <a:rPr lang="en-US" dirty="0">
                <a:cs typeface="+mn-cs"/>
              </a:rPr>
              <a:t> energy spread, the equilibrium condition </a:t>
            </a:r>
            <a:r>
              <a:rPr lang="en-US" dirty="0"/>
              <a:t>are written as</a:t>
            </a:r>
            <a:endParaRPr lang="en-US" dirty="0">
              <a:cs typeface="+mn-cs"/>
            </a:endParaRPr>
          </a:p>
          <a:p>
            <a:pPr marL="0" indent="0" eaLnBrk="1" hangingPunct="1">
              <a:lnSpc>
                <a:spcPct val="110000"/>
              </a:lnSpc>
              <a:defRPr/>
            </a:pPr>
            <a:endParaRPr lang="en-US" dirty="0">
              <a:cs typeface="+mn-cs"/>
            </a:endParaRPr>
          </a:p>
          <a:p>
            <a:pPr marL="0" indent="0" eaLnBrk="1" hangingPunct="1">
              <a:lnSpc>
                <a:spcPct val="110000"/>
              </a:lnSpc>
              <a:defRPr/>
            </a:pPr>
            <a:endParaRPr lang="en-US" dirty="0">
              <a:cs typeface="+mn-cs"/>
            </a:endParaRPr>
          </a:p>
          <a:p>
            <a:pPr marL="0" indent="0" eaLnBrk="1" hangingPunct="1">
              <a:lnSpc>
                <a:spcPct val="110000"/>
              </a:lnSpc>
              <a:defRPr/>
            </a:pPr>
            <a:endParaRPr lang="en-US" dirty="0">
              <a:cs typeface="+mn-cs"/>
            </a:endParaRPr>
          </a:p>
        </p:txBody>
      </p:sp>
      <p:graphicFrame>
        <p:nvGraphicFramePr>
          <p:cNvPr id="73734" name="Object 4"/>
          <p:cNvGraphicFramePr>
            <a:graphicFrameLocks noChangeAspect="1"/>
          </p:cNvGraphicFramePr>
          <p:nvPr>
            <p:extLst/>
          </p:nvPr>
        </p:nvGraphicFramePr>
        <p:xfrm>
          <a:off x="2554288" y="1495425"/>
          <a:ext cx="4032250" cy="1209675"/>
        </p:xfrm>
        <a:graphic>
          <a:graphicData uri="http://schemas.openxmlformats.org/presentationml/2006/ole">
            <mc:AlternateContent xmlns:mc="http://schemas.openxmlformats.org/markup-compatibility/2006">
              <mc:Choice xmlns:v="urn:schemas-microsoft-com:vml" Requires="v">
                <p:oleObj spid="_x0000_s252957" name="Equation" r:id="rId3" imgW="1778000" imgH="533400" progId="Equation.3">
                  <p:embed/>
                </p:oleObj>
              </mc:Choice>
              <mc:Fallback>
                <p:oleObj name="Equation" r:id="rId3" imgW="1778000" imgH="533400" progId="Equation.3">
                  <p:embed/>
                  <p:pic>
                    <p:nvPicPr>
                      <p:cNvPr id="73734" name="Object 4"/>
                      <p:cNvPicPr>
                        <a:picLocks noChangeAspect="1" noChangeArrowheads="1"/>
                      </p:cNvPicPr>
                      <p:nvPr/>
                    </p:nvPicPr>
                    <p:blipFill>
                      <a:blip r:embed="rId4"/>
                      <a:srcRect/>
                      <a:stretch>
                        <a:fillRect/>
                      </a:stretch>
                    </p:blipFill>
                    <p:spPr bwMode="auto">
                      <a:xfrm>
                        <a:off x="2554288" y="1495425"/>
                        <a:ext cx="4032250" cy="120967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73735" name="Object 8"/>
          <p:cNvGraphicFramePr>
            <a:graphicFrameLocks noChangeAspect="1"/>
          </p:cNvGraphicFramePr>
          <p:nvPr>
            <p:extLst/>
          </p:nvPr>
        </p:nvGraphicFramePr>
        <p:xfrm>
          <a:off x="2108200" y="5345113"/>
          <a:ext cx="4600575" cy="1293812"/>
        </p:xfrm>
        <a:graphic>
          <a:graphicData uri="http://schemas.openxmlformats.org/presentationml/2006/ole">
            <mc:AlternateContent xmlns:mc="http://schemas.openxmlformats.org/markup-compatibility/2006">
              <mc:Choice xmlns:v="urn:schemas-microsoft-com:vml" Requires="v">
                <p:oleObj spid="_x0000_s252958" name="Equation" r:id="rId5" imgW="2032000" imgH="571500" progId="Equation.3">
                  <p:embed/>
                </p:oleObj>
              </mc:Choice>
              <mc:Fallback>
                <p:oleObj name="Equation" r:id="rId5" imgW="2032000" imgH="571500" progId="Equation.3">
                  <p:embed/>
                  <p:pic>
                    <p:nvPicPr>
                      <p:cNvPr id="73735" name="Object 8"/>
                      <p:cNvPicPr>
                        <a:picLocks noChangeAspect="1" noChangeArrowheads="1"/>
                      </p:cNvPicPr>
                      <p:nvPr/>
                    </p:nvPicPr>
                    <p:blipFill>
                      <a:blip r:embed="rId6"/>
                      <a:srcRect/>
                      <a:stretch>
                        <a:fillRect/>
                      </a:stretch>
                    </p:blipFill>
                    <p:spPr bwMode="auto">
                      <a:xfrm>
                        <a:off x="2108200" y="5345113"/>
                        <a:ext cx="4600575" cy="129381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Tree>
    <p:extLst>
      <p:ext uri="{BB962C8B-B14F-4D97-AF65-F5344CB8AC3E}">
        <p14:creationId xmlns:p14="http://schemas.microsoft.com/office/powerpoint/2010/main" val="16236554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7635" name="Rectangle 3"/>
          <p:cNvSpPr>
            <a:spLocks noGrp="1" noChangeArrowheads="1"/>
          </p:cNvSpPr>
          <p:nvPr>
            <p:ph type="title"/>
          </p:nvPr>
        </p:nvSpPr>
        <p:spPr>
          <a:xfrm>
            <a:off x="762000" y="0"/>
            <a:ext cx="6919913" cy="685800"/>
          </a:xfrm>
        </p:spPr>
        <p:txBody>
          <a:bodyPr/>
          <a:lstStyle/>
          <a:p>
            <a:r>
              <a:rPr lang="en-US" sz="4400"/>
              <a:t>Phase stability</a:t>
            </a:r>
            <a:endParaRPr lang="en-US"/>
          </a:p>
        </p:txBody>
      </p:sp>
      <p:pic>
        <p:nvPicPr>
          <p:cNvPr id="83763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4606925"/>
            <a:ext cx="5257800" cy="22510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5921" dir="2700000" algn="ctr" rotWithShape="0">
                    <a:schemeClr val="bg2"/>
                  </a:outerShdw>
                </a:effectLst>
              </a14:hiddenEffects>
            </a:ext>
          </a:extLst>
        </p:spPr>
      </p:pic>
      <p:sp>
        <p:nvSpPr>
          <p:cNvPr id="837639" name="Rectangle 7"/>
          <p:cNvSpPr>
            <a:spLocks noGrp="1" noChangeArrowheads="1"/>
          </p:cNvSpPr>
          <p:nvPr>
            <p:ph type="body" sz="half" idx="1"/>
          </p:nvPr>
        </p:nvSpPr>
        <p:spPr>
          <a:xfrm>
            <a:off x="304800" y="914400"/>
            <a:ext cx="8763000" cy="3352800"/>
          </a:xfrm>
          <a:noFill/>
          <a:ln/>
        </p:spPr>
        <p:txBody>
          <a:bodyPr/>
          <a:lstStyle/>
          <a:p>
            <a:pPr>
              <a:lnSpc>
                <a:spcPct val="90000"/>
              </a:lnSpc>
            </a:pPr>
            <a:r>
              <a:rPr lang="en-US" sz="2400"/>
              <a:t>Assume that a synchronicity condition is fulfilled at the phase </a:t>
            </a:r>
            <a:r>
              <a:rPr lang="en-US" sz="2400" i="1">
                <a:latin typeface="Symbol" charset="0"/>
              </a:rPr>
              <a:t>f</a:t>
            </a:r>
            <a:r>
              <a:rPr lang="en-US" sz="2400" i="1" baseline="-25000"/>
              <a:t>s</a:t>
            </a:r>
            <a:r>
              <a:rPr lang="en-US" sz="2400"/>
              <a:t> and that energy increase produces a velocity increase</a:t>
            </a:r>
            <a:endParaRPr lang="en-US" sz="2400" i="1" baseline="-25000"/>
          </a:p>
          <a:p>
            <a:pPr>
              <a:lnSpc>
                <a:spcPct val="90000"/>
              </a:lnSpc>
            </a:pPr>
            <a:r>
              <a:rPr lang="en-US" sz="2400"/>
              <a:t>Around point P</a:t>
            </a:r>
            <a:r>
              <a:rPr lang="en-US" sz="2400" baseline="-25000"/>
              <a:t>1</a:t>
            </a:r>
            <a:r>
              <a:rPr lang="en-US" sz="2400"/>
              <a:t>, that arrives earlier (N</a:t>
            </a:r>
            <a:r>
              <a:rPr lang="en-US" sz="2400" baseline="-25000"/>
              <a:t>1</a:t>
            </a:r>
            <a:r>
              <a:rPr lang="en-US" sz="2400"/>
              <a:t>) experiences a smaller accelerating field and slows down</a:t>
            </a:r>
          </a:p>
          <a:p>
            <a:pPr>
              <a:lnSpc>
                <a:spcPct val="90000"/>
              </a:lnSpc>
            </a:pPr>
            <a:r>
              <a:rPr lang="en-US" sz="2400"/>
              <a:t>Particles arriving later (M1) will be accelerated more</a:t>
            </a:r>
          </a:p>
          <a:p>
            <a:pPr>
              <a:lnSpc>
                <a:spcPct val="90000"/>
              </a:lnSpc>
            </a:pPr>
            <a:r>
              <a:rPr lang="en-US" sz="2400"/>
              <a:t>A restoring force that keeps particles oscillating around a stable phase called the synchronous phase </a:t>
            </a:r>
            <a:r>
              <a:rPr lang="en-US" sz="2400" i="1">
                <a:latin typeface="Symbol" charset="0"/>
              </a:rPr>
              <a:t>f</a:t>
            </a:r>
            <a:r>
              <a:rPr lang="en-US" sz="2400" i="1" baseline="-25000"/>
              <a:t>s</a:t>
            </a:r>
            <a:endParaRPr lang="en-US" sz="2400"/>
          </a:p>
          <a:p>
            <a:pPr>
              <a:lnSpc>
                <a:spcPct val="90000"/>
              </a:lnSpc>
            </a:pPr>
            <a:r>
              <a:rPr lang="en-US" sz="2400"/>
              <a:t>The opposite happens around point P2 at </a:t>
            </a:r>
            <a:r>
              <a:rPr lang="en-US" sz="2400" i="1">
                <a:sym typeface="Symbol" charset="0"/>
              </a:rPr>
              <a:t>-</a:t>
            </a:r>
            <a:r>
              <a:rPr lang="en-US" sz="2400" i="1">
                <a:latin typeface="Symbol" charset="0"/>
              </a:rPr>
              <a:t>f</a:t>
            </a:r>
            <a:r>
              <a:rPr lang="en-US" sz="2400" i="1" baseline="-25000"/>
              <a:t>s, </a:t>
            </a:r>
            <a:r>
              <a:rPr lang="en-US" sz="2400"/>
              <a:t>i.e. M2 and N2 will further separate</a:t>
            </a:r>
            <a:endParaRPr lang="en-US" sz="2400" i="1" baseline="-25000"/>
          </a:p>
        </p:txBody>
      </p:sp>
    </p:spTree>
    <p:extLst>
      <p:ext uri="{BB962C8B-B14F-4D97-AF65-F5344CB8AC3E}">
        <p14:creationId xmlns:p14="http://schemas.microsoft.com/office/powerpoint/2010/main" val="66496783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5538" name="Rectangle 2"/>
          <p:cNvSpPr>
            <a:spLocks noGrp="1" noChangeArrowheads="1"/>
          </p:cNvSpPr>
          <p:nvPr>
            <p:ph type="title"/>
          </p:nvPr>
        </p:nvSpPr>
        <p:spPr/>
        <p:txBody>
          <a:bodyPr/>
          <a:lstStyle/>
          <a:p>
            <a:pPr eaLnBrk="1" hangingPunct="1">
              <a:defRPr/>
            </a:pPr>
            <a:r>
              <a:rPr lang="en-US" sz="4400" dirty="0">
                <a:cs typeface="+mj-cs"/>
              </a:rPr>
              <a:t>Photon Emission</a:t>
            </a:r>
          </a:p>
        </p:txBody>
      </p:sp>
      <p:sp>
        <p:nvSpPr>
          <p:cNvPr id="705539" name="Rectangle 3"/>
          <p:cNvSpPr>
            <a:spLocks noGrp="1" noChangeArrowheads="1"/>
          </p:cNvSpPr>
          <p:nvPr>
            <p:ph type="body" idx="1"/>
          </p:nvPr>
        </p:nvSpPr>
        <p:spPr>
          <a:xfrm>
            <a:off x="179512" y="663575"/>
            <a:ext cx="8856984" cy="5965825"/>
          </a:xfrm>
        </p:spPr>
        <p:txBody>
          <a:bodyPr>
            <a:noAutofit/>
          </a:bodyPr>
          <a:lstStyle/>
          <a:p>
            <a:pPr>
              <a:defRPr/>
            </a:pPr>
            <a:r>
              <a:rPr lang="en-US" sz="2800" dirty="0"/>
              <a:t>The term              is the ring-wide average of the photon emission rate, </a:t>
            </a:r>
            <a:r>
              <a:rPr lang="en-US" sz="2800" dirty="0">
                <a:latin typeface="Lucida Calligraphy" charset="0"/>
              </a:rPr>
              <a:t>N</a:t>
            </a:r>
            <a:r>
              <a:rPr lang="en-US" sz="2800" dirty="0"/>
              <a:t>, times the mean square energy loss associated with each emission</a:t>
            </a:r>
          </a:p>
          <a:p>
            <a:pPr>
              <a:defRPr/>
            </a:pPr>
            <a:endParaRPr lang="en-US" sz="2800" dirty="0" err="1"/>
          </a:p>
          <a:p>
            <a:pPr marL="0" indent="0">
              <a:buNone/>
              <a:defRPr/>
            </a:pPr>
            <a:r>
              <a:rPr lang="en-US" sz="2800" dirty="0"/>
              <a:t>   where </a:t>
            </a:r>
            <a:r>
              <a:rPr lang="en-US" sz="2800" i="1" dirty="0">
                <a:latin typeface="Times New Roman" charset="0"/>
              </a:rPr>
              <a:t>n</a:t>
            </a:r>
            <a:r>
              <a:rPr lang="en-US" sz="2800" dirty="0">
                <a:latin typeface="Times New Roman" charset="0"/>
              </a:rPr>
              <a:t>(</a:t>
            </a:r>
            <a:r>
              <a:rPr lang="en-US" sz="2800" i="1" dirty="0">
                <a:latin typeface="Times New Roman" charset="0"/>
              </a:rPr>
              <a:t>u</a:t>
            </a:r>
            <a:r>
              <a:rPr lang="en-US" sz="2800" dirty="0">
                <a:latin typeface="Times New Roman" charset="0"/>
              </a:rPr>
              <a:t>)</a:t>
            </a:r>
            <a:r>
              <a:rPr lang="en-US" sz="2800" dirty="0"/>
              <a:t> is the photon emission rate at energy </a:t>
            </a:r>
            <a:r>
              <a:rPr lang="en-US" sz="2800" i="1" dirty="0">
                <a:latin typeface="Times New Roman" charset="0"/>
              </a:rPr>
              <a:t>u</a:t>
            </a:r>
            <a:r>
              <a:rPr lang="en-US" sz="2800" dirty="0"/>
              <a:t>, </a:t>
            </a:r>
          </a:p>
          <a:p>
            <a:pPr>
              <a:defRPr/>
            </a:pPr>
            <a:endParaRPr lang="en-US" sz="2800" dirty="0"/>
          </a:p>
          <a:p>
            <a:pPr marL="0" indent="0">
              <a:buNone/>
              <a:defRPr/>
            </a:pPr>
            <a:endParaRPr lang="en-US" sz="2800" dirty="0"/>
          </a:p>
          <a:p>
            <a:pPr marL="0" indent="0">
              <a:buNone/>
              <a:defRPr/>
            </a:pPr>
            <a:r>
              <a:rPr lang="en-US" sz="2800" dirty="0"/>
              <a:t>    with </a:t>
            </a:r>
            <a:r>
              <a:rPr lang="en-US" sz="2800" i="1" dirty="0">
                <a:latin typeface="Times New Roman" charset="0"/>
              </a:rPr>
              <a:t>C</a:t>
            </a:r>
            <a:r>
              <a:rPr lang="en-US" sz="2800" dirty="0"/>
              <a:t> is the ring circumference.  </a:t>
            </a:r>
          </a:p>
          <a:p>
            <a:pPr>
              <a:defRPr/>
            </a:pPr>
            <a:r>
              <a:rPr lang="en-US" sz="2800" dirty="0"/>
              <a:t>The derivation of the photon spectrum emitted in a magnetic field is quite lengthy and we just quote the result</a:t>
            </a:r>
          </a:p>
        </p:txBody>
      </p:sp>
      <p:graphicFrame>
        <p:nvGraphicFramePr>
          <p:cNvPr id="74758" name="Object 9"/>
          <p:cNvGraphicFramePr>
            <a:graphicFrameLocks noChangeAspect="1"/>
          </p:cNvGraphicFramePr>
          <p:nvPr>
            <p:extLst/>
          </p:nvPr>
        </p:nvGraphicFramePr>
        <p:xfrm>
          <a:off x="2090564" y="692696"/>
          <a:ext cx="1257300" cy="569913"/>
        </p:xfrm>
        <a:graphic>
          <a:graphicData uri="http://schemas.openxmlformats.org/presentationml/2006/ole">
            <mc:AlternateContent xmlns:mc="http://schemas.openxmlformats.org/markup-compatibility/2006">
              <mc:Choice xmlns:v="urn:schemas-microsoft-com:vml" Requires="v">
                <p:oleObj spid="_x0000_s254009" name="Equation" r:id="rId3" imgW="698197" imgH="317362" progId="Equation.3">
                  <p:embed/>
                </p:oleObj>
              </mc:Choice>
              <mc:Fallback>
                <p:oleObj name="Equation" r:id="rId3" imgW="698197" imgH="317362" progId="Equation.3">
                  <p:embed/>
                  <p:pic>
                    <p:nvPicPr>
                      <p:cNvPr id="74758" name="Object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90564" y="692696"/>
                        <a:ext cx="1257300" cy="56991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74759" name="Object 10"/>
          <p:cNvGraphicFramePr>
            <a:graphicFrameLocks noChangeAspect="1"/>
          </p:cNvGraphicFramePr>
          <p:nvPr>
            <p:extLst/>
          </p:nvPr>
        </p:nvGraphicFramePr>
        <p:xfrm>
          <a:off x="1475656" y="1988840"/>
          <a:ext cx="6107113" cy="661987"/>
        </p:xfrm>
        <a:graphic>
          <a:graphicData uri="http://schemas.openxmlformats.org/presentationml/2006/ole">
            <mc:AlternateContent xmlns:mc="http://schemas.openxmlformats.org/markup-compatibility/2006">
              <mc:Choice xmlns:v="urn:schemas-microsoft-com:vml" Requires="v">
                <p:oleObj spid="_x0000_s254010" name="Equation" r:id="rId5" imgW="3048000" imgH="330200" progId="Equation.3">
                  <p:embed/>
                </p:oleObj>
              </mc:Choice>
              <mc:Fallback>
                <p:oleObj name="Equation" r:id="rId5" imgW="3048000" imgH="330200" progId="Equation.3">
                  <p:embed/>
                  <p:pic>
                    <p:nvPicPr>
                      <p:cNvPr id="74759" name="Object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75656" y="1988840"/>
                        <a:ext cx="6107113" cy="66198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74760" name="Object 13"/>
          <p:cNvGraphicFramePr>
            <a:graphicFrameLocks noChangeAspect="1"/>
          </p:cNvGraphicFramePr>
          <p:nvPr>
            <p:extLst/>
          </p:nvPr>
        </p:nvGraphicFramePr>
        <p:xfrm>
          <a:off x="2339752" y="3140968"/>
          <a:ext cx="4048119" cy="936104"/>
        </p:xfrm>
        <a:graphic>
          <a:graphicData uri="http://schemas.openxmlformats.org/presentationml/2006/ole">
            <mc:AlternateContent xmlns:mc="http://schemas.openxmlformats.org/markup-compatibility/2006">
              <mc:Choice xmlns:v="urn:schemas-microsoft-com:vml" Requires="v">
                <p:oleObj spid="_x0000_s254011" name="Equation" r:id="rId7" imgW="1752600" imgH="406400" progId="Equation.3">
                  <p:embed/>
                </p:oleObj>
              </mc:Choice>
              <mc:Fallback>
                <p:oleObj name="Equation" r:id="rId7" imgW="1752600" imgH="406400" progId="Equation.3">
                  <p:embed/>
                  <p:pic>
                    <p:nvPicPr>
                      <p:cNvPr id="74760" name="Object 13"/>
                      <p:cNvPicPr>
                        <a:picLocks noChangeAspect="1" noChangeArrowheads="1"/>
                      </p:cNvPicPr>
                      <p:nvPr/>
                    </p:nvPicPr>
                    <p:blipFill>
                      <a:blip r:embed="rId8"/>
                      <a:srcRect/>
                      <a:stretch>
                        <a:fillRect/>
                      </a:stretch>
                    </p:blipFill>
                    <p:spPr bwMode="auto">
                      <a:xfrm>
                        <a:off x="2339752" y="3140968"/>
                        <a:ext cx="4048119" cy="936104"/>
                      </a:xfrm>
                      <a:prstGeom prst="rect">
                        <a:avLst/>
                      </a:prstGeom>
                      <a:noFill/>
                      <a:ln>
                        <a:noFill/>
                      </a:ln>
                      <a:effectLst/>
                      <a:extLst/>
                    </p:spPr>
                  </p:pic>
                </p:oleObj>
              </mc:Fallback>
            </mc:AlternateContent>
          </a:graphicData>
        </a:graphic>
      </p:graphicFrame>
      <p:graphicFrame>
        <p:nvGraphicFramePr>
          <p:cNvPr id="74761" name="Object 16"/>
          <p:cNvGraphicFramePr>
            <a:graphicFrameLocks noChangeAspect="1"/>
          </p:cNvGraphicFramePr>
          <p:nvPr>
            <p:extLst/>
          </p:nvPr>
        </p:nvGraphicFramePr>
        <p:xfrm>
          <a:off x="773113" y="5845001"/>
          <a:ext cx="7940675" cy="968375"/>
        </p:xfrm>
        <a:graphic>
          <a:graphicData uri="http://schemas.openxmlformats.org/presentationml/2006/ole">
            <mc:AlternateContent xmlns:mc="http://schemas.openxmlformats.org/markup-compatibility/2006">
              <mc:Choice xmlns:v="urn:schemas-microsoft-com:vml" Requires="v">
                <p:oleObj spid="_x0000_s254012" name="Equation" r:id="rId9" imgW="3962400" imgH="482600" progId="Equation.3">
                  <p:embed/>
                </p:oleObj>
              </mc:Choice>
              <mc:Fallback>
                <p:oleObj name="Equation" r:id="rId9" imgW="3962400" imgH="482600" progId="Equation.3">
                  <p:embed/>
                  <p:pic>
                    <p:nvPicPr>
                      <p:cNvPr id="74761" name="Object 16"/>
                      <p:cNvPicPr>
                        <a:picLocks noChangeAspect="1" noChangeArrowheads="1"/>
                      </p:cNvPicPr>
                      <p:nvPr/>
                    </p:nvPicPr>
                    <p:blipFill>
                      <a:blip r:embed="rId10"/>
                      <a:srcRect/>
                      <a:stretch>
                        <a:fillRect/>
                      </a:stretch>
                    </p:blipFill>
                    <p:spPr bwMode="auto">
                      <a:xfrm>
                        <a:off x="773113" y="5845001"/>
                        <a:ext cx="7940675" cy="96837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Tree>
    <p:extLst>
      <p:ext uri="{BB962C8B-B14F-4D97-AF65-F5344CB8AC3E}">
        <p14:creationId xmlns:p14="http://schemas.microsoft.com/office/powerpoint/2010/main" val="107608499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0658" name="Rectangle 2"/>
          <p:cNvSpPr>
            <a:spLocks noGrp="1" noChangeArrowheads="1"/>
          </p:cNvSpPr>
          <p:nvPr>
            <p:ph type="title"/>
          </p:nvPr>
        </p:nvSpPr>
        <p:spPr>
          <a:xfrm>
            <a:off x="780591" y="-76200"/>
            <a:ext cx="7745872" cy="685800"/>
          </a:xfrm>
        </p:spPr>
        <p:txBody>
          <a:bodyPr/>
          <a:lstStyle/>
          <a:p>
            <a:pPr eaLnBrk="1" hangingPunct="1">
              <a:defRPr/>
            </a:pPr>
            <a:r>
              <a:rPr lang="en-US" dirty="0">
                <a:cs typeface="+mj-cs"/>
              </a:rPr>
              <a:t>Energy Spread and Bunch Length</a:t>
            </a:r>
          </a:p>
        </p:txBody>
      </p:sp>
      <p:sp>
        <p:nvSpPr>
          <p:cNvPr id="710659" name="Rectangle 3"/>
          <p:cNvSpPr>
            <a:spLocks noGrp="1" noChangeArrowheads="1"/>
          </p:cNvSpPr>
          <p:nvPr>
            <p:ph type="body" idx="1"/>
          </p:nvPr>
        </p:nvSpPr>
        <p:spPr>
          <a:xfrm>
            <a:off x="323528" y="764704"/>
            <a:ext cx="8640960" cy="5832648"/>
          </a:xfrm>
        </p:spPr>
        <p:txBody>
          <a:bodyPr>
            <a:noAutofit/>
          </a:bodyPr>
          <a:lstStyle/>
          <a:p>
            <a:pPr>
              <a:defRPr/>
            </a:pPr>
            <a:r>
              <a:rPr lang="en-US" sz="2400" dirty="0"/>
              <a:t>Integrating around the ring then yields the RMS beam energy spread</a:t>
            </a:r>
          </a:p>
          <a:p>
            <a:pPr>
              <a:defRPr/>
            </a:pPr>
            <a:endParaRPr lang="en-US" sz="2400" dirty="0"/>
          </a:p>
          <a:p>
            <a:pPr>
              <a:defRPr/>
            </a:pPr>
            <a:endParaRPr lang="en-US" sz="2400" dirty="0"/>
          </a:p>
          <a:p>
            <a:pPr>
              <a:defRPr/>
            </a:pPr>
            <a:endParaRPr lang="en-US" sz="2400" dirty="0"/>
          </a:p>
          <a:p>
            <a:pPr>
              <a:defRPr/>
            </a:pPr>
            <a:r>
              <a:rPr lang="en-US" sz="2400" dirty="0"/>
              <a:t>Using this expression with the synchrotron equations of motion, the bunch length is related to the energy spread by</a:t>
            </a:r>
          </a:p>
          <a:p>
            <a:pPr>
              <a:defRPr/>
            </a:pPr>
            <a:endParaRPr lang="en-US" sz="2400" dirty="0"/>
          </a:p>
          <a:p>
            <a:pPr marL="0" indent="0">
              <a:buNone/>
              <a:defRPr/>
            </a:pPr>
            <a:r>
              <a:rPr lang="en-US" sz="2400" dirty="0"/>
              <a:t>					, with the harmonic number </a:t>
            </a:r>
          </a:p>
          <a:p>
            <a:pPr>
              <a:defRPr/>
            </a:pPr>
            <a:endParaRPr lang="en-US" sz="2400" dirty="0"/>
          </a:p>
          <a:p>
            <a:pPr marL="0" indent="0">
              <a:buNone/>
              <a:defRPr/>
            </a:pPr>
            <a:endParaRPr lang="en-US" sz="2400" dirty="0"/>
          </a:p>
          <a:p>
            <a:pPr>
              <a:defRPr/>
            </a:pPr>
            <a:r>
              <a:rPr lang="en-US" sz="2400" dirty="0"/>
              <a:t>The bunch length scales inversely with the square root of the RF voltage.</a:t>
            </a:r>
          </a:p>
        </p:txBody>
      </p:sp>
      <p:graphicFrame>
        <p:nvGraphicFramePr>
          <p:cNvPr id="75782" name="Object 4"/>
          <p:cNvGraphicFramePr>
            <a:graphicFrameLocks noChangeAspect="1"/>
          </p:cNvGraphicFramePr>
          <p:nvPr/>
        </p:nvGraphicFramePr>
        <p:xfrm>
          <a:off x="4699000" y="2882900"/>
          <a:ext cx="914400" cy="198438"/>
        </p:xfrm>
        <a:graphic>
          <a:graphicData uri="http://schemas.openxmlformats.org/presentationml/2006/ole">
            <mc:AlternateContent xmlns:mc="http://schemas.openxmlformats.org/markup-compatibility/2006">
              <mc:Choice xmlns:v="urn:schemas-microsoft-com:vml" Requires="v">
                <p:oleObj spid="_x0000_s255019" name="Equation" r:id="rId3" imgW="435285" imgH="677109" progId="Equation.DSMT4">
                  <p:embed/>
                </p:oleObj>
              </mc:Choice>
              <mc:Fallback>
                <p:oleObj name="Equation" r:id="rId3" imgW="435285" imgH="677109" progId="Equation.DSMT4">
                  <p:embed/>
                  <p:pic>
                    <p:nvPicPr>
                      <p:cNvPr id="75782"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99000" y="2882900"/>
                        <a:ext cx="914400" cy="19843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75783" name="Object 11"/>
          <p:cNvGraphicFramePr>
            <a:graphicFrameLocks noChangeAspect="1"/>
          </p:cNvGraphicFramePr>
          <p:nvPr>
            <p:extLst/>
          </p:nvPr>
        </p:nvGraphicFramePr>
        <p:xfrm>
          <a:off x="614363" y="1670050"/>
          <a:ext cx="7912100" cy="1254125"/>
        </p:xfrm>
        <a:graphic>
          <a:graphicData uri="http://schemas.openxmlformats.org/presentationml/2006/ole">
            <mc:AlternateContent xmlns:mc="http://schemas.openxmlformats.org/markup-compatibility/2006">
              <mc:Choice xmlns:v="urn:schemas-microsoft-com:vml" Requires="v">
                <p:oleObj spid="_x0000_s255020" name="Equation" r:id="rId5" imgW="3848100" imgH="609600" progId="Equation.3">
                  <p:embed/>
                </p:oleObj>
              </mc:Choice>
              <mc:Fallback>
                <p:oleObj name="Equation" r:id="rId5" imgW="3848100" imgH="609600" progId="Equation.3">
                  <p:embed/>
                  <p:pic>
                    <p:nvPicPr>
                      <p:cNvPr id="75783" name="Object 11"/>
                      <p:cNvPicPr>
                        <a:picLocks noChangeAspect="1" noChangeArrowheads="1"/>
                      </p:cNvPicPr>
                      <p:nvPr/>
                    </p:nvPicPr>
                    <p:blipFill>
                      <a:blip r:embed="rId6"/>
                      <a:srcRect/>
                      <a:stretch>
                        <a:fillRect/>
                      </a:stretch>
                    </p:blipFill>
                    <p:spPr bwMode="auto">
                      <a:xfrm>
                        <a:off x="614363" y="1670050"/>
                        <a:ext cx="7912100" cy="1254125"/>
                      </a:xfrm>
                      <a:prstGeom prst="rect">
                        <a:avLst/>
                      </a:prstGeom>
                      <a:noFill/>
                      <a:ln w="9525">
                        <a:solidFill>
                          <a:srgbClr val="CC0000"/>
                        </a:solidFill>
                        <a:miter lim="800000"/>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75784" name="Object 12"/>
          <p:cNvGraphicFramePr>
            <a:graphicFrameLocks noChangeAspect="1"/>
          </p:cNvGraphicFramePr>
          <p:nvPr/>
        </p:nvGraphicFramePr>
        <p:xfrm>
          <a:off x="5099050" y="2892425"/>
          <a:ext cx="114300" cy="177800"/>
        </p:xfrm>
        <a:graphic>
          <a:graphicData uri="http://schemas.openxmlformats.org/presentationml/2006/ole">
            <mc:AlternateContent xmlns:mc="http://schemas.openxmlformats.org/markup-compatibility/2006">
              <mc:Choice xmlns:v="urn:schemas-microsoft-com:vml" Requires="v">
                <p:oleObj spid="_x0000_s255021" name="Equation" r:id="rId7" imgW="435285" imgH="677109" progId="Equation.DSMT4">
                  <p:embed/>
                </p:oleObj>
              </mc:Choice>
              <mc:Fallback>
                <p:oleObj name="Equation" r:id="rId7" imgW="435285" imgH="677109" progId="Equation.DSMT4">
                  <p:embed/>
                  <p:pic>
                    <p:nvPicPr>
                      <p:cNvPr id="75784" name="Object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99050" y="2892425"/>
                        <a:ext cx="114300" cy="1778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pic>
        <p:nvPicPr>
          <p:cNvPr id="2" name="Picture 1" descr="latex-image-1.pdf"/>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55576" y="3861048"/>
            <a:ext cx="3960440" cy="1080120"/>
          </a:xfrm>
          <a:prstGeom prst="rect">
            <a:avLst/>
          </a:prstGeom>
        </p:spPr>
      </p:pic>
      <p:pic>
        <p:nvPicPr>
          <p:cNvPr id="3" name="Picture 2" descr="latex-image-1.pdf"/>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156176" y="4653136"/>
            <a:ext cx="1807780" cy="864096"/>
          </a:xfrm>
          <a:prstGeom prst="rect">
            <a:avLst/>
          </a:prstGeom>
        </p:spPr>
      </p:pic>
    </p:spTree>
    <p:extLst>
      <p:ext uri="{BB962C8B-B14F-4D97-AF65-F5344CB8AC3E}">
        <p14:creationId xmlns:p14="http://schemas.microsoft.com/office/powerpoint/2010/main" val="139981500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6850" name="Rectangle 2"/>
          <p:cNvSpPr>
            <a:spLocks noChangeArrowheads="1"/>
          </p:cNvSpPr>
          <p:nvPr/>
        </p:nvSpPr>
        <p:spPr bwMode="auto">
          <a:xfrm>
            <a:off x="685800" y="0"/>
            <a:ext cx="8350696" cy="6206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l">
              <a:spcBef>
                <a:spcPct val="0"/>
              </a:spcBef>
              <a:buClrTx/>
              <a:buSzTx/>
              <a:buFontTx/>
              <a:buNone/>
            </a:pPr>
            <a:r>
              <a:rPr lang="en-US" sz="4000" dirty="0">
                <a:solidFill>
                  <a:schemeClr val="bg1"/>
                </a:solidFill>
                <a:latin typeface="Palatino" charset="0"/>
              </a:rPr>
              <a:t>Quantum excitation - horizontal</a:t>
            </a:r>
          </a:p>
        </p:txBody>
      </p:sp>
      <p:grpSp>
        <p:nvGrpSpPr>
          <p:cNvPr id="846892" name="Group 44"/>
          <p:cNvGrpSpPr>
            <a:grpSpLocks/>
          </p:cNvGrpSpPr>
          <p:nvPr/>
        </p:nvGrpSpPr>
        <p:grpSpPr bwMode="auto">
          <a:xfrm>
            <a:off x="5562600" y="1128936"/>
            <a:ext cx="3581400" cy="1981200"/>
            <a:chOff x="144" y="2304"/>
            <a:chExt cx="2592" cy="1488"/>
          </a:xfrm>
        </p:grpSpPr>
        <p:sp>
          <p:nvSpPr>
            <p:cNvPr id="846855" name="Line 7"/>
            <p:cNvSpPr>
              <a:spLocks noChangeShapeType="1"/>
            </p:cNvSpPr>
            <p:nvPr/>
          </p:nvSpPr>
          <p:spPr bwMode="auto">
            <a:xfrm flipV="1">
              <a:off x="1104" y="2880"/>
              <a:ext cx="720" cy="432"/>
            </a:xfrm>
            <a:prstGeom prst="line">
              <a:avLst/>
            </a:prstGeom>
            <a:noFill/>
            <a:ln w="25400" cap="sq">
              <a:solidFill>
                <a:schemeClr val="tx1"/>
              </a:solidFill>
              <a:round/>
              <a:headEnd type="none" w="sm" len="sm"/>
              <a:tailEnd type="triangl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endParaRPr lang="en-US"/>
            </a:p>
          </p:txBody>
        </p:sp>
        <p:sp>
          <p:nvSpPr>
            <p:cNvPr id="846857" name="Oval 9"/>
            <p:cNvSpPr>
              <a:spLocks noChangeArrowheads="1"/>
            </p:cNvSpPr>
            <p:nvPr/>
          </p:nvSpPr>
          <p:spPr bwMode="auto">
            <a:xfrm rot="3187807">
              <a:off x="1440" y="1968"/>
              <a:ext cx="720" cy="1680"/>
            </a:xfrm>
            <a:prstGeom prst="ellipse">
              <a:avLst/>
            </a:prstGeom>
            <a:noFill/>
            <a:ln w="25400" cap="sq">
              <a:solidFill>
                <a:schemeClr val="tx1"/>
              </a:solidFill>
              <a:round/>
              <a:headEnd type="none" w="sm" len="sm"/>
              <a:tailEnd type="none" w="sm" len="sm"/>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846858" name="Line 10"/>
            <p:cNvSpPr>
              <a:spLocks noChangeShapeType="1"/>
            </p:cNvSpPr>
            <p:nvPr/>
          </p:nvSpPr>
          <p:spPr bwMode="auto">
            <a:xfrm>
              <a:off x="1104" y="2304"/>
              <a:ext cx="0" cy="1488"/>
            </a:xfrm>
            <a:prstGeom prst="line">
              <a:avLst/>
            </a:prstGeom>
            <a:noFill/>
            <a:ln w="25400" cap="sq">
              <a:solidFill>
                <a:schemeClr val="tx1"/>
              </a:solidFill>
              <a:round/>
              <a:headEnd type="triangle" w="sm" len="sm"/>
              <a:tailEnd type="triangl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endParaRPr lang="en-US"/>
            </a:p>
          </p:txBody>
        </p:sp>
        <p:sp>
          <p:nvSpPr>
            <p:cNvPr id="846859" name="Line 11"/>
            <p:cNvSpPr>
              <a:spLocks noChangeShapeType="1"/>
            </p:cNvSpPr>
            <p:nvPr/>
          </p:nvSpPr>
          <p:spPr bwMode="auto">
            <a:xfrm flipH="1">
              <a:off x="144" y="3312"/>
              <a:ext cx="2592" cy="0"/>
            </a:xfrm>
            <a:prstGeom prst="line">
              <a:avLst/>
            </a:prstGeom>
            <a:noFill/>
            <a:ln w="25400" cap="sq">
              <a:solidFill>
                <a:schemeClr val="tx1"/>
              </a:solidFill>
              <a:round/>
              <a:headEnd type="triangle" w="sm" len="sm"/>
              <a:tailEnd type="triangl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endParaRPr lang="en-US"/>
            </a:p>
          </p:txBody>
        </p:sp>
        <p:pic>
          <p:nvPicPr>
            <p:cNvPr id="846860" name="Picture 12" descr="txp_fig"/>
            <p:cNvPicPr>
              <a:picLocks noChangeAspect="1" noChangeArrowheads="1"/>
            </p:cNvPicPr>
            <p:nvPr>
              <p:custDataLst>
                <p:tags r:id="rId8"/>
              </p:custDataLst>
            </p:nvPr>
          </p:nvPicPr>
          <p:blipFill>
            <a:blip r:embed="rId12">
              <a:extLst>
                <a:ext uri="{28A0092B-C50C-407E-A947-70E740481C1C}">
                  <a14:useLocalDpi xmlns:a14="http://schemas.microsoft.com/office/drawing/2010/main" val="0"/>
                </a:ext>
              </a:extLst>
            </a:blip>
            <a:srcRect/>
            <a:stretch>
              <a:fillRect/>
            </a:stretch>
          </p:blipFill>
          <p:spPr bwMode="auto">
            <a:xfrm>
              <a:off x="672" y="2736"/>
              <a:ext cx="245" cy="1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cap="sq">
                  <a:solidFill>
                    <a:schemeClr val="tx1"/>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pic>
          <p:nvPicPr>
            <p:cNvPr id="846861" name="Picture 13" descr="txp_fig"/>
            <p:cNvPicPr>
              <a:picLocks noChangeAspect="1" noChangeArrowheads="1"/>
            </p:cNvPicPr>
            <p:nvPr>
              <p:custDataLst>
                <p:tags r:id="rId9"/>
              </p:custDataLst>
            </p:nvPr>
          </p:nvPicPr>
          <p:blipFill>
            <a:blip r:embed="rId13">
              <a:extLst>
                <a:ext uri="{28A0092B-C50C-407E-A947-70E740481C1C}">
                  <a14:useLocalDpi xmlns:a14="http://schemas.microsoft.com/office/drawing/2010/main" val="0"/>
                </a:ext>
              </a:extLst>
            </a:blip>
            <a:srcRect/>
            <a:stretch>
              <a:fillRect/>
            </a:stretch>
          </p:blipFill>
          <p:spPr bwMode="auto">
            <a:xfrm>
              <a:off x="1632" y="3360"/>
              <a:ext cx="303" cy="2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cap="sq">
                  <a:solidFill>
                    <a:schemeClr val="tx1"/>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
          <p:nvSpPr>
            <p:cNvPr id="846862" name="Line 14"/>
            <p:cNvSpPr>
              <a:spLocks noChangeShapeType="1"/>
            </p:cNvSpPr>
            <p:nvPr/>
          </p:nvSpPr>
          <p:spPr bwMode="auto">
            <a:xfrm flipV="1">
              <a:off x="1824" y="2880"/>
              <a:ext cx="0" cy="432"/>
            </a:xfrm>
            <a:prstGeom prst="line">
              <a:avLst/>
            </a:prstGeom>
            <a:noFill/>
            <a:ln w="12700">
              <a:solidFill>
                <a:schemeClr val="tx1"/>
              </a:solidFill>
              <a:prstDash val="lgDash"/>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endParaRPr lang="en-US"/>
            </a:p>
          </p:txBody>
        </p:sp>
        <p:sp>
          <p:nvSpPr>
            <p:cNvPr id="846863" name="Line 15"/>
            <p:cNvSpPr>
              <a:spLocks noChangeShapeType="1"/>
            </p:cNvSpPr>
            <p:nvPr/>
          </p:nvSpPr>
          <p:spPr bwMode="auto">
            <a:xfrm flipV="1">
              <a:off x="1104" y="2880"/>
              <a:ext cx="720" cy="0"/>
            </a:xfrm>
            <a:prstGeom prst="line">
              <a:avLst/>
            </a:prstGeom>
            <a:noFill/>
            <a:ln w="12700">
              <a:solidFill>
                <a:schemeClr val="tx1"/>
              </a:solidFill>
              <a:prstDash val="lgDash"/>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endParaRPr lang="en-US"/>
            </a:p>
          </p:txBody>
        </p:sp>
      </p:grpSp>
      <p:pic>
        <p:nvPicPr>
          <p:cNvPr id="846894" name="Picture 46" descr="txp_fig"/>
          <p:cNvPicPr>
            <a:picLocks noChangeAspect="1" noChangeArrowheads="1"/>
          </p:cNvPicPr>
          <p:nvPr>
            <p:custDataLst>
              <p:tags r:id="rId1"/>
            </p:custDataLst>
          </p:nvPr>
        </p:nvPicPr>
        <p:blipFill>
          <a:blip r:embed="rId14">
            <a:extLst>
              <a:ext uri="{28A0092B-C50C-407E-A947-70E740481C1C}">
                <a14:useLocalDpi xmlns:a14="http://schemas.microsoft.com/office/drawing/2010/main" val="0"/>
              </a:ext>
            </a:extLst>
          </a:blip>
          <a:srcRect/>
          <a:stretch>
            <a:fillRect/>
          </a:stretch>
        </p:blipFill>
        <p:spPr bwMode="auto">
          <a:xfrm>
            <a:off x="1701452" y="4988272"/>
            <a:ext cx="1889125" cy="889000"/>
          </a:xfrm>
          <a:prstGeom prst="rect">
            <a:avLst/>
          </a:prstGeom>
          <a:noFill/>
          <a:ln>
            <a:noFill/>
          </a:ln>
          <a:effectLst/>
          <a:extLst>
            <a:ext uri="{909E8E84-426E-40dd-AFC4-6F175D3DCCD1}">
              <a14:hiddenFill xmlns="" xmlns:a14="http://schemas.microsoft.com/office/drawing/2010/main">
                <a:solidFill>
                  <a:srgbClr val="9999FF"/>
                </a:solidFill>
              </a14:hiddenFill>
            </a:ext>
            <a:ext uri="{91240B29-F687-4f45-9708-019B960494DF}">
              <a14:hiddenLine xmlns="" xmlns:a14="http://schemas.microsoft.com/office/drawing/2010/main" w="12700">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7D">
                      <a:alpha val="74998"/>
                    </a:srgbClr>
                  </a:outerShdw>
                </a:effectLst>
              </a14:hiddenEffects>
            </a:ext>
          </a:extLst>
        </p:spPr>
      </p:pic>
      <p:pic>
        <p:nvPicPr>
          <p:cNvPr id="846895" name="Picture 47" descr="txp_fig"/>
          <p:cNvPicPr>
            <a:picLocks noChangeAspect="1" noChangeArrowheads="1"/>
          </p:cNvPicPr>
          <p:nvPr>
            <p:custDataLst>
              <p:tags r:id="rId2"/>
            </p:custDataLst>
          </p:nvPr>
        </p:nvPicPr>
        <p:blipFill>
          <a:blip r:embed="rId15">
            <a:extLst>
              <a:ext uri="{28A0092B-C50C-407E-A947-70E740481C1C}">
                <a14:useLocalDpi xmlns:a14="http://schemas.microsoft.com/office/drawing/2010/main" val="0"/>
              </a:ext>
            </a:extLst>
          </a:blip>
          <a:srcRect/>
          <a:stretch>
            <a:fillRect/>
          </a:stretch>
        </p:blipFill>
        <p:spPr bwMode="auto">
          <a:xfrm>
            <a:off x="4657377" y="4962872"/>
            <a:ext cx="2074863" cy="889000"/>
          </a:xfrm>
          <a:prstGeom prst="rect">
            <a:avLst/>
          </a:prstGeom>
          <a:noFill/>
          <a:ln>
            <a:noFill/>
          </a:ln>
          <a:effectLst/>
          <a:extLst>
            <a:ext uri="{909E8E84-426E-40dd-AFC4-6F175D3DCCD1}">
              <a14:hiddenFill xmlns="" xmlns:a14="http://schemas.microsoft.com/office/drawing/2010/main">
                <a:solidFill>
                  <a:srgbClr val="9999FF"/>
                </a:solidFill>
              </a14:hiddenFill>
            </a:ext>
            <a:ext uri="{91240B29-F687-4f45-9708-019B960494DF}">
              <a14:hiddenLine xmlns="" xmlns:a14="http://schemas.microsoft.com/office/drawing/2010/main" w="12700">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7D">
                      <a:alpha val="74998"/>
                    </a:srgbClr>
                  </a:outerShdw>
                </a:effectLst>
              </a14:hiddenEffects>
            </a:ext>
          </a:extLst>
        </p:spPr>
      </p:pic>
      <p:sp>
        <p:nvSpPr>
          <p:cNvPr id="846870" name="Text Box 22"/>
          <p:cNvSpPr txBox="1">
            <a:spLocks noChangeArrowheads="1"/>
          </p:cNvSpPr>
          <p:nvPr/>
        </p:nvSpPr>
        <p:spPr bwMode="auto">
          <a:xfrm>
            <a:off x="3742977" y="5115272"/>
            <a:ext cx="700088"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cap="sq">
                <a:solidFill>
                  <a:schemeClr val="tx1"/>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spcBef>
                <a:spcPct val="0"/>
              </a:spcBef>
              <a:buClrTx/>
              <a:buSzTx/>
              <a:buFontTx/>
              <a:buNone/>
            </a:pPr>
            <a:r>
              <a:rPr lang="en-US">
                <a:latin typeface="Palatino" charset="0"/>
              </a:rPr>
              <a:t>and</a:t>
            </a:r>
            <a:endParaRPr lang="en-GB" sz="1800">
              <a:latin typeface="Arial" charset="0"/>
            </a:endParaRPr>
          </a:p>
        </p:txBody>
      </p:sp>
      <p:grpSp>
        <p:nvGrpSpPr>
          <p:cNvPr id="846871" name="Group 23"/>
          <p:cNvGrpSpPr>
            <a:grpSpLocks/>
          </p:cNvGrpSpPr>
          <p:nvPr/>
        </p:nvGrpSpPr>
        <p:grpSpPr bwMode="auto">
          <a:xfrm>
            <a:off x="228600" y="1052736"/>
            <a:ext cx="6046788" cy="2286000"/>
            <a:chOff x="576" y="964"/>
            <a:chExt cx="4218" cy="1676"/>
          </a:xfrm>
        </p:grpSpPr>
        <p:sp>
          <p:nvSpPr>
            <p:cNvPr id="846872" name="Arc 24"/>
            <p:cNvSpPr>
              <a:spLocks/>
            </p:cNvSpPr>
            <p:nvPr/>
          </p:nvSpPr>
          <p:spPr bwMode="auto">
            <a:xfrm>
              <a:off x="861" y="1341"/>
              <a:ext cx="2242" cy="935"/>
            </a:xfrm>
            <a:custGeom>
              <a:avLst/>
              <a:gdLst>
                <a:gd name="G0" fmla="+- 16716 0 0"/>
                <a:gd name="G1" fmla="+- 21600 0 0"/>
                <a:gd name="G2" fmla="+- 21600 0 0"/>
                <a:gd name="T0" fmla="*/ 0 w 33001"/>
                <a:gd name="T1" fmla="*/ 7920 h 21600"/>
                <a:gd name="T2" fmla="*/ 33001 w 33001"/>
                <a:gd name="T3" fmla="*/ 7410 h 21600"/>
                <a:gd name="T4" fmla="*/ 16716 w 33001"/>
                <a:gd name="T5" fmla="*/ 21600 h 21600"/>
              </a:gdLst>
              <a:ahLst/>
              <a:cxnLst>
                <a:cxn ang="0">
                  <a:pos x="T0" y="T1"/>
                </a:cxn>
                <a:cxn ang="0">
                  <a:pos x="T2" y="T3"/>
                </a:cxn>
                <a:cxn ang="0">
                  <a:pos x="T4" y="T5"/>
                </a:cxn>
              </a:cxnLst>
              <a:rect l="0" t="0" r="r" b="b"/>
              <a:pathLst>
                <a:path w="33001" h="21600" fill="none" extrusionOk="0">
                  <a:moveTo>
                    <a:pt x="0" y="7920"/>
                  </a:moveTo>
                  <a:cubicBezTo>
                    <a:pt x="4102" y="2907"/>
                    <a:pt x="10238" y="-1"/>
                    <a:pt x="16716" y="-1"/>
                  </a:cubicBezTo>
                  <a:cubicBezTo>
                    <a:pt x="22960" y="-1"/>
                    <a:pt x="28898" y="2702"/>
                    <a:pt x="33001" y="7409"/>
                  </a:cubicBezTo>
                </a:path>
                <a:path w="33001" h="21600" stroke="0" extrusionOk="0">
                  <a:moveTo>
                    <a:pt x="0" y="7920"/>
                  </a:moveTo>
                  <a:cubicBezTo>
                    <a:pt x="4102" y="2907"/>
                    <a:pt x="10238" y="-1"/>
                    <a:pt x="16716" y="-1"/>
                  </a:cubicBezTo>
                  <a:cubicBezTo>
                    <a:pt x="22960" y="-1"/>
                    <a:pt x="28898" y="2702"/>
                    <a:pt x="33001" y="7409"/>
                  </a:cubicBezTo>
                  <a:lnTo>
                    <a:pt x="16716" y="21600"/>
                  </a:lnTo>
                  <a:close/>
                </a:path>
              </a:pathLst>
            </a:custGeom>
            <a:noFill/>
            <a:ln w="12700" cap="sq">
              <a:solidFill>
                <a:schemeClr val="tx1"/>
              </a:solidFill>
              <a:round/>
              <a:headEnd type="none" w="sm" len="sm"/>
              <a:tailEnd type="none" w="sm" len="sm"/>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846873" name="Group 25"/>
            <p:cNvGrpSpPr>
              <a:grpSpLocks/>
            </p:cNvGrpSpPr>
            <p:nvPr/>
          </p:nvGrpSpPr>
          <p:grpSpPr bwMode="auto">
            <a:xfrm>
              <a:off x="576" y="964"/>
              <a:ext cx="4218" cy="1676"/>
              <a:chOff x="576" y="964"/>
              <a:chExt cx="4218" cy="1676"/>
            </a:xfrm>
          </p:grpSpPr>
          <p:sp>
            <p:nvSpPr>
              <p:cNvPr id="846874" name="Arc 26"/>
              <p:cNvSpPr>
                <a:spLocks/>
              </p:cNvSpPr>
              <p:nvPr/>
            </p:nvSpPr>
            <p:spPr bwMode="auto">
              <a:xfrm>
                <a:off x="1089" y="1705"/>
                <a:ext cx="1712" cy="935"/>
              </a:xfrm>
              <a:custGeom>
                <a:avLst/>
                <a:gdLst>
                  <a:gd name="G0" fmla="+- 13240 0 0"/>
                  <a:gd name="G1" fmla="+- 21600 0 0"/>
                  <a:gd name="G2" fmla="+- 21600 0 0"/>
                  <a:gd name="T0" fmla="*/ 0 w 25184"/>
                  <a:gd name="T1" fmla="*/ 4533 h 21600"/>
                  <a:gd name="T2" fmla="*/ 25184 w 25184"/>
                  <a:gd name="T3" fmla="*/ 3603 h 21600"/>
                  <a:gd name="T4" fmla="*/ 13240 w 25184"/>
                  <a:gd name="T5" fmla="*/ 21600 h 21600"/>
                </a:gdLst>
                <a:ahLst/>
                <a:cxnLst>
                  <a:cxn ang="0">
                    <a:pos x="T0" y="T1"/>
                  </a:cxn>
                  <a:cxn ang="0">
                    <a:pos x="T2" y="T3"/>
                  </a:cxn>
                  <a:cxn ang="0">
                    <a:pos x="T4" y="T5"/>
                  </a:cxn>
                </a:cxnLst>
                <a:rect l="0" t="0" r="r" b="b"/>
                <a:pathLst>
                  <a:path w="25184" h="21600" fill="none" extrusionOk="0">
                    <a:moveTo>
                      <a:pt x="0" y="4533"/>
                    </a:moveTo>
                    <a:cubicBezTo>
                      <a:pt x="3788" y="1594"/>
                      <a:pt x="8445" y="-1"/>
                      <a:pt x="13240" y="-1"/>
                    </a:cubicBezTo>
                    <a:cubicBezTo>
                      <a:pt x="17489" y="-1"/>
                      <a:pt x="21643" y="1253"/>
                      <a:pt x="25184" y="3602"/>
                    </a:cubicBezTo>
                  </a:path>
                  <a:path w="25184" h="21600" stroke="0" extrusionOk="0">
                    <a:moveTo>
                      <a:pt x="0" y="4533"/>
                    </a:moveTo>
                    <a:cubicBezTo>
                      <a:pt x="3788" y="1594"/>
                      <a:pt x="8445" y="-1"/>
                      <a:pt x="13240" y="-1"/>
                    </a:cubicBezTo>
                    <a:cubicBezTo>
                      <a:pt x="17489" y="-1"/>
                      <a:pt x="21643" y="1253"/>
                      <a:pt x="25184" y="3602"/>
                    </a:cubicBezTo>
                    <a:lnTo>
                      <a:pt x="13240" y="21600"/>
                    </a:lnTo>
                    <a:close/>
                  </a:path>
                </a:pathLst>
              </a:custGeom>
              <a:noFill/>
              <a:ln w="38100" cap="sq">
                <a:solidFill>
                  <a:srgbClr val="0000FF"/>
                </a:solidFill>
                <a:round/>
                <a:headEnd type="none" w="sm" len="sm"/>
                <a:tailEnd type="none" w="sm" len="sm"/>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846875" name="Group 27"/>
              <p:cNvGrpSpPr>
                <a:grpSpLocks/>
              </p:cNvGrpSpPr>
              <p:nvPr/>
            </p:nvGrpSpPr>
            <p:grpSpPr bwMode="auto">
              <a:xfrm>
                <a:off x="576" y="964"/>
                <a:ext cx="4218" cy="1676"/>
                <a:chOff x="576" y="964"/>
                <a:chExt cx="4218" cy="1676"/>
              </a:xfrm>
            </p:grpSpPr>
            <p:sp>
              <p:nvSpPr>
                <p:cNvPr id="846876" name="Arc 28"/>
                <p:cNvSpPr>
                  <a:spLocks/>
                </p:cNvSpPr>
                <p:nvPr/>
              </p:nvSpPr>
              <p:spPr bwMode="auto">
                <a:xfrm>
                  <a:off x="818" y="1632"/>
                  <a:ext cx="2398" cy="934"/>
                </a:xfrm>
                <a:custGeom>
                  <a:avLst/>
                  <a:gdLst>
                    <a:gd name="G0" fmla="+- 17213 0 0"/>
                    <a:gd name="G1" fmla="+- 21600 0 0"/>
                    <a:gd name="G2" fmla="+- 21600 0 0"/>
                    <a:gd name="T0" fmla="*/ 0 w 35327"/>
                    <a:gd name="T1" fmla="*/ 8551 h 21600"/>
                    <a:gd name="T2" fmla="*/ 35327 w 35327"/>
                    <a:gd name="T3" fmla="*/ 9833 h 21600"/>
                    <a:gd name="T4" fmla="*/ 17213 w 35327"/>
                    <a:gd name="T5" fmla="*/ 21600 h 21600"/>
                  </a:gdLst>
                  <a:ahLst/>
                  <a:cxnLst>
                    <a:cxn ang="0">
                      <a:pos x="T0" y="T1"/>
                    </a:cxn>
                    <a:cxn ang="0">
                      <a:pos x="T2" y="T3"/>
                    </a:cxn>
                    <a:cxn ang="0">
                      <a:pos x="T4" y="T5"/>
                    </a:cxn>
                  </a:cxnLst>
                  <a:rect l="0" t="0" r="r" b="b"/>
                  <a:pathLst>
                    <a:path w="35327" h="21600" fill="none" extrusionOk="0">
                      <a:moveTo>
                        <a:pt x="0" y="8551"/>
                      </a:moveTo>
                      <a:cubicBezTo>
                        <a:pt x="4083" y="3164"/>
                        <a:pt x="10453" y="-1"/>
                        <a:pt x="17213" y="-1"/>
                      </a:cubicBezTo>
                      <a:cubicBezTo>
                        <a:pt x="24526" y="-1"/>
                        <a:pt x="31342" y="3700"/>
                        <a:pt x="35326" y="9833"/>
                      </a:cubicBezTo>
                    </a:path>
                    <a:path w="35327" h="21600" stroke="0" extrusionOk="0">
                      <a:moveTo>
                        <a:pt x="0" y="8551"/>
                      </a:moveTo>
                      <a:cubicBezTo>
                        <a:pt x="4083" y="3164"/>
                        <a:pt x="10453" y="-1"/>
                        <a:pt x="17213" y="-1"/>
                      </a:cubicBezTo>
                      <a:cubicBezTo>
                        <a:pt x="24526" y="-1"/>
                        <a:pt x="31342" y="3700"/>
                        <a:pt x="35326" y="9833"/>
                      </a:cubicBezTo>
                      <a:lnTo>
                        <a:pt x="17213" y="21600"/>
                      </a:lnTo>
                      <a:close/>
                    </a:path>
                  </a:pathLst>
                </a:custGeom>
                <a:noFill/>
                <a:ln w="25400">
                  <a:solidFill>
                    <a:schemeClr val="tx1"/>
                  </a:solidFill>
                  <a:prstDash val="lgDash"/>
                  <a:round/>
                  <a:headEnd type="none" w="sm" len="sm"/>
                  <a:tailEnd type="none" w="sm" len="sm"/>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846877" name="Arc 29"/>
                <p:cNvSpPr>
                  <a:spLocks/>
                </p:cNvSpPr>
                <p:nvPr/>
              </p:nvSpPr>
              <p:spPr bwMode="auto">
                <a:xfrm rot="817748">
                  <a:off x="1879" y="1489"/>
                  <a:ext cx="1207" cy="1151"/>
                </a:xfrm>
                <a:custGeom>
                  <a:avLst/>
                  <a:gdLst>
                    <a:gd name="G0" fmla="+- 0 0 0"/>
                    <a:gd name="G1" fmla="+- 21600 0 0"/>
                    <a:gd name="G2" fmla="+- 21600 0 0"/>
                    <a:gd name="T0" fmla="*/ 0 w 12358"/>
                    <a:gd name="T1" fmla="*/ 0 h 21600"/>
                    <a:gd name="T2" fmla="*/ 12358 w 12358"/>
                    <a:gd name="T3" fmla="*/ 3885 h 21600"/>
                    <a:gd name="T4" fmla="*/ 0 w 12358"/>
                    <a:gd name="T5" fmla="*/ 21600 h 21600"/>
                  </a:gdLst>
                  <a:ahLst/>
                  <a:cxnLst>
                    <a:cxn ang="0">
                      <a:pos x="T0" y="T1"/>
                    </a:cxn>
                    <a:cxn ang="0">
                      <a:pos x="T2" y="T3"/>
                    </a:cxn>
                    <a:cxn ang="0">
                      <a:pos x="T4" y="T5"/>
                    </a:cxn>
                  </a:cxnLst>
                  <a:rect l="0" t="0" r="r" b="b"/>
                  <a:pathLst>
                    <a:path w="12358" h="21600" fill="none" extrusionOk="0">
                      <a:moveTo>
                        <a:pt x="0" y="-1"/>
                      </a:moveTo>
                      <a:cubicBezTo>
                        <a:pt x="4419" y="-1"/>
                        <a:pt x="8733" y="1355"/>
                        <a:pt x="12358" y="3884"/>
                      </a:cubicBezTo>
                    </a:path>
                    <a:path w="12358" h="21600" stroke="0" extrusionOk="0">
                      <a:moveTo>
                        <a:pt x="0" y="-1"/>
                      </a:moveTo>
                      <a:cubicBezTo>
                        <a:pt x="4419" y="-1"/>
                        <a:pt x="8733" y="1355"/>
                        <a:pt x="12358" y="3884"/>
                      </a:cubicBezTo>
                      <a:lnTo>
                        <a:pt x="0" y="21600"/>
                      </a:lnTo>
                      <a:close/>
                    </a:path>
                  </a:pathLst>
                </a:custGeom>
                <a:noFill/>
                <a:ln w="12700" cap="sq">
                  <a:solidFill>
                    <a:schemeClr val="tx1"/>
                  </a:solidFill>
                  <a:round/>
                  <a:headEnd type="none" w="sm" len="sm"/>
                  <a:tailEnd type="none" w="sm" len="sm"/>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846878" name="Group 30"/>
                <p:cNvGrpSpPr>
                  <a:grpSpLocks/>
                </p:cNvGrpSpPr>
                <p:nvPr/>
              </p:nvGrpSpPr>
              <p:grpSpPr bwMode="auto">
                <a:xfrm>
                  <a:off x="576" y="964"/>
                  <a:ext cx="4218" cy="1022"/>
                  <a:chOff x="576" y="964"/>
                  <a:chExt cx="4218" cy="1022"/>
                </a:xfrm>
              </p:grpSpPr>
              <p:sp>
                <p:nvSpPr>
                  <p:cNvPr id="846879" name="Arc 31"/>
                  <p:cNvSpPr>
                    <a:spLocks/>
                  </p:cNvSpPr>
                  <p:nvPr/>
                </p:nvSpPr>
                <p:spPr bwMode="auto">
                  <a:xfrm>
                    <a:off x="817" y="964"/>
                    <a:ext cx="2340" cy="935"/>
                  </a:xfrm>
                  <a:custGeom>
                    <a:avLst/>
                    <a:gdLst>
                      <a:gd name="G0" fmla="+- 17365 0 0"/>
                      <a:gd name="G1" fmla="+- 21600 0 0"/>
                      <a:gd name="G2" fmla="+- 21600 0 0"/>
                      <a:gd name="T0" fmla="*/ 0 w 34456"/>
                      <a:gd name="T1" fmla="*/ 8754 h 21600"/>
                      <a:gd name="T2" fmla="*/ 34456 w 34456"/>
                      <a:gd name="T3" fmla="*/ 8392 h 21600"/>
                      <a:gd name="T4" fmla="*/ 17365 w 34456"/>
                      <a:gd name="T5" fmla="*/ 21600 h 21600"/>
                    </a:gdLst>
                    <a:ahLst/>
                    <a:cxnLst>
                      <a:cxn ang="0">
                        <a:pos x="T0" y="T1"/>
                      </a:cxn>
                      <a:cxn ang="0">
                        <a:pos x="T2" y="T3"/>
                      </a:cxn>
                      <a:cxn ang="0">
                        <a:pos x="T4" y="T5"/>
                      </a:cxn>
                    </a:cxnLst>
                    <a:rect l="0" t="0" r="r" b="b"/>
                    <a:pathLst>
                      <a:path w="34456" h="21600" fill="none" extrusionOk="0">
                        <a:moveTo>
                          <a:pt x="0" y="8754"/>
                        </a:moveTo>
                        <a:cubicBezTo>
                          <a:pt x="4073" y="3248"/>
                          <a:pt x="10516" y="-1"/>
                          <a:pt x="17365" y="-1"/>
                        </a:cubicBezTo>
                        <a:cubicBezTo>
                          <a:pt x="24054" y="-1"/>
                          <a:pt x="30365" y="3099"/>
                          <a:pt x="34456" y="8391"/>
                        </a:cubicBezTo>
                      </a:path>
                      <a:path w="34456" h="21600" stroke="0" extrusionOk="0">
                        <a:moveTo>
                          <a:pt x="0" y="8754"/>
                        </a:moveTo>
                        <a:cubicBezTo>
                          <a:pt x="4073" y="3248"/>
                          <a:pt x="10516" y="-1"/>
                          <a:pt x="17365" y="-1"/>
                        </a:cubicBezTo>
                        <a:cubicBezTo>
                          <a:pt x="24054" y="-1"/>
                          <a:pt x="30365" y="3099"/>
                          <a:pt x="34456" y="8391"/>
                        </a:cubicBezTo>
                        <a:lnTo>
                          <a:pt x="17365" y="21600"/>
                        </a:lnTo>
                        <a:close/>
                      </a:path>
                    </a:pathLst>
                  </a:custGeom>
                  <a:noFill/>
                  <a:ln w="38100" cap="sq">
                    <a:solidFill>
                      <a:srgbClr val="0000FF"/>
                    </a:solidFill>
                    <a:round/>
                    <a:headEnd type="none" w="sm" len="sm"/>
                    <a:tailEnd type="none" w="sm" len="sm"/>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846880" name="Line 32"/>
                  <p:cNvSpPr>
                    <a:spLocks noChangeShapeType="1"/>
                  </p:cNvSpPr>
                  <p:nvPr/>
                </p:nvSpPr>
                <p:spPr bwMode="auto">
                  <a:xfrm flipH="1">
                    <a:off x="2806" y="1331"/>
                    <a:ext cx="362" cy="541"/>
                  </a:xfrm>
                  <a:prstGeom prst="line">
                    <a:avLst/>
                  </a:prstGeom>
                  <a:noFill/>
                  <a:ln w="38100" cap="sq">
                    <a:solidFill>
                      <a:srgbClr val="0000FF"/>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endParaRPr lang="en-US"/>
                  </a:p>
                </p:txBody>
              </p:sp>
              <p:sp>
                <p:nvSpPr>
                  <p:cNvPr id="846881" name="Line 33"/>
                  <p:cNvSpPr>
                    <a:spLocks noChangeShapeType="1"/>
                  </p:cNvSpPr>
                  <p:nvPr/>
                </p:nvSpPr>
                <p:spPr bwMode="auto">
                  <a:xfrm>
                    <a:off x="816" y="1331"/>
                    <a:ext cx="259" cy="561"/>
                  </a:xfrm>
                  <a:prstGeom prst="line">
                    <a:avLst/>
                  </a:prstGeom>
                  <a:noFill/>
                  <a:ln w="38100" cap="sq">
                    <a:solidFill>
                      <a:srgbClr val="0000FF"/>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endParaRPr lang="en-US"/>
                  </a:p>
                </p:txBody>
              </p:sp>
              <p:sp>
                <p:nvSpPr>
                  <p:cNvPr id="846882" name="Line 34"/>
                  <p:cNvSpPr>
                    <a:spLocks noChangeShapeType="1"/>
                  </p:cNvSpPr>
                  <p:nvPr/>
                </p:nvSpPr>
                <p:spPr bwMode="auto">
                  <a:xfrm>
                    <a:off x="2016" y="1344"/>
                    <a:ext cx="0" cy="288"/>
                  </a:xfrm>
                  <a:prstGeom prst="line">
                    <a:avLst/>
                  </a:prstGeom>
                  <a:noFill/>
                  <a:ln w="12700" cap="sq">
                    <a:solidFill>
                      <a:schemeClr val="tx1"/>
                    </a:solidFill>
                    <a:round/>
                    <a:headEnd type="none" w="sm" len="sm"/>
                    <a:tailEnd type="triangl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endParaRPr lang="en-US"/>
                  </a:p>
                </p:txBody>
              </p:sp>
              <p:sp>
                <p:nvSpPr>
                  <p:cNvPr id="846883" name="Oval 35"/>
                  <p:cNvSpPr>
                    <a:spLocks noChangeArrowheads="1"/>
                  </p:cNvSpPr>
                  <p:nvPr/>
                </p:nvSpPr>
                <p:spPr bwMode="auto">
                  <a:xfrm>
                    <a:off x="1968" y="1296"/>
                    <a:ext cx="96" cy="96"/>
                  </a:xfrm>
                  <a:prstGeom prst="ellipse">
                    <a:avLst/>
                  </a:prstGeom>
                  <a:solidFill>
                    <a:schemeClr val="tx1"/>
                  </a:solidFill>
                  <a:ln w="12700" cap="sq">
                    <a:solidFill>
                      <a:schemeClr val="tx1"/>
                    </a:solidFill>
                    <a:round/>
                    <a:headEnd type="none" w="sm" len="sm"/>
                    <a:tailEnd type="none" w="sm" len="sm"/>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846884" name="Line 36"/>
                  <p:cNvSpPr>
                    <a:spLocks noChangeShapeType="1"/>
                  </p:cNvSpPr>
                  <p:nvPr/>
                </p:nvSpPr>
                <p:spPr bwMode="auto">
                  <a:xfrm>
                    <a:off x="2064" y="1344"/>
                    <a:ext cx="1296" cy="0"/>
                  </a:xfrm>
                  <a:prstGeom prst="line">
                    <a:avLst/>
                  </a:prstGeom>
                  <a:noFill/>
                  <a:ln w="25400" cap="sq">
                    <a:solidFill>
                      <a:srgbClr val="FF0000"/>
                    </a:solidFill>
                    <a:round/>
                    <a:headEnd type="none" w="sm" len="sm"/>
                    <a:tailEnd type="stealth"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endParaRPr lang="en-US"/>
                  </a:p>
                </p:txBody>
              </p:sp>
              <p:pic>
                <p:nvPicPr>
                  <p:cNvPr id="846885" name="Picture 37" descr="txp_fig"/>
                  <p:cNvPicPr>
                    <a:picLocks noChangeAspect="1" noChangeArrowheads="1"/>
                  </p:cNvPicPr>
                  <p:nvPr>
                    <p:custDataLst>
                      <p:tags r:id="rId3"/>
                    </p:custDataLst>
                  </p:nvPr>
                </p:nvPicPr>
                <p:blipFill>
                  <a:blip r:embed="rId16">
                    <a:extLst>
                      <a:ext uri="{28A0092B-C50C-407E-A947-70E740481C1C}">
                        <a14:useLocalDpi xmlns:a14="http://schemas.microsoft.com/office/drawing/2010/main" val="0"/>
                      </a:ext>
                    </a:extLst>
                  </a:blip>
                  <a:srcRect/>
                  <a:stretch>
                    <a:fillRect/>
                  </a:stretch>
                </p:blipFill>
                <p:spPr bwMode="auto">
                  <a:xfrm>
                    <a:off x="3216" y="1056"/>
                    <a:ext cx="362" cy="22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cap="sq">
                        <a:solidFill>
                          <a:schemeClr val="tx1"/>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pic>
                <p:nvPicPr>
                  <p:cNvPr id="846886" name="Picture 38" descr="txp_fig"/>
                  <p:cNvPicPr>
                    <a:picLocks noChangeAspect="1" noChangeArrowheads="1"/>
                  </p:cNvPicPr>
                  <p:nvPr>
                    <p:custDataLst>
                      <p:tags r:id="rId4"/>
                    </p:custDataLst>
                  </p:nvPr>
                </p:nvPicPr>
                <p:blipFill>
                  <a:blip r:embed="rId12">
                    <a:extLst>
                      <a:ext uri="{28A0092B-C50C-407E-A947-70E740481C1C}">
                        <a14:useLocalDpi xmlns:a14="http://schemas.microsoft.com/office/drawing/2010/main" val="0"/>
                      </a:ext>
                    </a:extLst>
                  </a:blip>
                  <a:srcRect/>
                  <a:stretch>
                    <a:fillRect/>
                  </a:stretch>
                </p:blipFill>
                <p:spPr bwMode="auto">
                  <a:xfrm>
                    <a:off x="1728" y="1392"/>
                    <a:ext cx="245" cy="1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cap="sq">
                        <a:solidFill>
                          <a:schemeClr val="tx1"/>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pic>
                <p:nvPicPr>
                  <p:cNvPr id="846887" name="Picture 39" descr="txp_fig"/>
                  <p:cNvPicPr>
                    <a:picLocks noChangeAspect="1" noChangeArrowheads="1"/>
                  </p:cNvPicPr>
                  <p:nvPr>
                    <p:custDataLst>
                      <p:tags r:id="rId5"/>
                    </p:custDataLst>
                  </p:nvPr>
                </p:nvPicPr>
                <p:blipFill>
                  <a:blip r:embed="rId17">
                    <a:extLst>
                      <a:ext uri="{28A0092B-C50C-407E-A947-70E740481C1C}">
                        <a14:useLocalDpi xmlns:a14="http://schemas.microsoft.com/office/drawing/2010/main" val="0"/>
                      </a:ext>
                    </a:extLst>
                  </a:blip>
                  <a:srcRect/>
                  <a:stretch>
                    <a:fillRect/>
                  </a:stretch>
                </p:blipFill>
                <p:spPr bwMode="auto">
                  <a:xfrm>
                    <a:off x="3216" y="1728"/>
                    <a:ext cx="923" cy="22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cap="sq">
                        <a:solidFill>
                          <a:schemeClr val="tx1"/>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pic>
                <p:nvPicPr>
                  <p:cNvPr id="846888" name="Picture 40" descr="txp_fig"/>
                  <p:cNvPicPr>
                    <a:picLocks noChangeAspect="1" noChangeArrowheads="1"/>
                  </p:cNvPicPr>
                  <p:nvPr>
                    <p:custDataLst>
                      <p:tags r:id="rId6"/>
                    </p:custDataLst>
                  </p:nvPr>
                </p:nvPicPr>
                <p:blipFill>
                  <a:blip r:embed="rId18">
                    <a:extLst>
                      <a:ext uri="{28A0092B-C50C-407E-A947-70E740481C1C}">
                        <a14:useLocalDpi xmlns:a14="http://schemas.microsoft.com/office/drawing/2010/main" val="0"/>
                      </a:ext>
                    </a:extLst>
                  </a:blip>
                  <a:srcRect/>
                  <a:stretch>
                    <a:fillRect/>
                  </a:stretch>
                </p:blipFill>
                <p:spPr bwMode="auto">
                  <a:xfrm>
                    <a:off x="576" y="1584"/>
                    <a:ext cx="257" cy="16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cap="sq">
                        <a:solidFill>
                          <a:schemeClr val="tx1"/>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pic>
                <p:nvPicPr>
                  <p:cNvPr id="846889" name="Picture 41" descr="txp_fig"/>
                  <p:cNvPicPr>
                    <a:picLocks noChangeAspect="1" noChangeArrowheads="1"/>
                  </p:cNvPicPr>
                  <p:nvPr>
                    <p:custDataLst>
                      <p:tags r:id="rId7"/>
                    </p:custDataLst>
                  </p:nvPr>
                </p:nvPicPr>
                <p:blipFill>
                  <a:blip r:embed="rId13">
                    <a:extLst>
                      <a:ext uri="{28A0092B-C50C-407E-A947-70E740481C1C}">
                        <a14:useLocalDpi xmlns:a14="http://schemas.microsoft.com/office/drawing/2010/main" val="0"/>
                      </a:ext>
                    </a:extLst>
                  </a:blip>
                  <a:srcRect/>
                  <a:stretch>
                    <a:fillRect/>
                  </a:stretch>
                </p:blipFill>
                <p:spPr bwMode="auto">
                  <a:xfrm>
                    <a:off x="2064" y="1776"/>
                    <a:ext cx="303" cy="2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cap="sq">
                        <a:solidFill>
                          <a:schemeClr val="tx1"/>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
                <p:nvSpPr>
                  <p:cNvPr id="846890" name="Text Box 42"/>
                  <p:cNvSpPr txBox="1">
                    <a:spLocks noChangeArrowheads="1"/>
                  </p:cNvSpPr>
                  <p:nvPr/>
                </p:nvSpPr>
                <p:spPr bwMode="auto">
                  <a:xfrm>
                    <a:off x="3504" y="1248"/>
                    <a:ext cx="1290" cy="26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cap="sq">
                        <a:solidFill>
                          <a:schemeClr val="tx1"/>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spcBef>
                        <a:spcPct val="0"/>
                      </a:spcBef>
                      <a:buClrTx/>
                      <a:buSzTx/>
                      <a:buFontTx/>
                      <a:buNone/>
                    </a:pPr>
                    <a:r>
                      <a:rPr lang="en-US" sz="1800">
                        <a:solidFill>
                          <a:srgbClr val="FF0000"/>
                        </a:solidFill>
                        <a:latin typeface="Arial" charset="0"/>
                      </a:rPr>
                      <a:t>photon emission</a:t>
                    </a:r>
                    <a:endParaRPr lang="en-GB" sz="1800">
                      <a:solidFill>
                        <a:srgbClr val="FF0000"/>
                      </a:solidFill>
                      <a:latin typeface="Arial" charset="0"/>
                    </a:endParaRPr>
                  </a:p>
                </p:txBody>
              </p:sp>
            </p:grpSp>
          </p:grpSp>
        </p:grpSp>
      </p:grpSp>
      <p:sp>
        <p:nvSpPr>
          <p:cNvPr id="846893" name="Rectangle 45"/>
          <p:cNvSpPr>
            <a:spLocks noChangeArrowheads="1"/>
          </p:cNvSpPr>
          <p:nvPr/>
        </p:nvSpPr>
        <p:spPr bwMode="auto">
          <a:xfrm>
            <a:off x="304800" y="3028528"/>
            <a:ext cx="8763000" cy="3352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marL="285750" indent="-285750" algn="l">
              <a:buSzTx/>
            </a:pPr>
            <a:r>
              <a:rPr lang="en-US" dirty="0">
                <a:solidFill>
                  <a:schemeClr val="tx2"/>
                </a:solidFill>
                <a:latin typeface="Palatino" charset="0"/>
              </a:rPr>
              <a:t>Assume electron along nominal momentum orbit with initially negligible emittance</a:t>
            </a:r>
          </a:p>
          <a:p>
            <a:pPr marL="285750" indent="-285750" algn="l">
              <a:buSzTx/>
            </a:pPr>
            <a:r>
              <a:rPr lang="en-US" dirty="0">
                <a:solidFill>
                  <a:schemeClr val="tx2"/>
                </a:solidFill>
                <a:latin typeface="Palatino" charset="0"/>
              </a:rPr>
              <a:t>After photon emission with momentum </a:t>
            </a:r>
            <a:r>
              <a:rPr lang="en-US" i="1" dirty="0" err="1">
                <a:solidFill>
                  <a:schemeClr val="tx2"/>
                </a:solidFill>
                <a:latin typeface="Palatino" charset="0"/>
                <a:ea typeface="Palatino" charset="0"/>
                <a:cs typeface="Palatino" charset="0"/>
                <a:sym typeface="Symbol" charset="0"/>
              </a:rPr>
              <a:t>Δp</a:t>
            </a:r>
            <a:r>
              <a:rPr lang="en-US" i="1" dirty="0">
                <a:solidFill>
                  <a:schemeClr val="tx2"/>
                </a:solidFill>
                <a:latin typeface="Palatino" charset="0"/>
                <a:sym typeface="Symbol" charset="0"/>
              </a:rPr>
              <a:t>, </a:t>
            </a:r>
            <a:r>
              <a:rPr lang="en-US" dirty="0">
                <a:solidFill>
                  <a:schemeClr val="tx2"/>
                </a:solidFill>
                <a:latin typeface="Palatino" charset="0"/>
                <a:sym typeface="Symbol" charset="0"/>
              </a:rPr>
              <a:t>electron</a:t>
            </a:r>
            <a:r>
              <a:rPr lang="ja-JP" altLang="en-US" dirty="0">
                <a:solidFill>
                  <a:schemeClr val="tx2"/>
                </a:solidFill>
                <a:latin typeface="Palatino" charset="0"/>
                <a:sym typeface="Symbol" charset="0"/>
              </a:rPr>
              <a:t>’</a:t>
            </a:r>
            <a:r>
              <a:rPr lang="en-US" dirty="0">
                <a:solidFill>
                  <a:schemeClr val="tx2"/>
                </a:solidFill>
                <a:latin typeface="Palatino" charset="0"/>
                <a:sym typeface="Symbol" charset="0"/>
              </a:rPr>
              <a:t>s</a:t>
            </a:r>
            <a:r>
              <a:rPr lang="en-US" i="1" dirty="0">
                <a:solidFill>
                  <a:schemeClr val="tx2"/>
                </a:solidFill>
                <a:latin typeface="Palatino" charset="0"/>
                <a:sym typeface="Symbol" charset="0"/>
              </a:rPr>
              <a:t> </a:t>
            </a:r>
            <a:r>
              <a:rPr lang="en-US" dirty="0">
                <a:solidFill>
                  <a:schemeClr val="tx2"/>
                </a:solidFill>
                <a:latin typeface="Palatino" charset="0"/>
                <a:sym typeface="Symbol" charset="0"/>
              </a:rPr>
              <a:t>momentum becomes </a:t>
            </a:r>
            <a:r>
              <a:rPr lang="en-US" i="1" dirty="0">
                <a:solidFill>
                  <a:schemeClr val="tx2"/>
                </a:solidFill>
                <a:latin typeface="+mj-lt"/>
                <a:sym typeface="Symbol" charset="0"/>
              </a:rPr>
              <a:t>p</a:t>
            </a:r>
            <a:r>
              <a:rPr lang="en-US" i="1" baseline="-25000" dirty="0">
                <a:solidFill>
                  <a:schemeClr val="tx2"/>
                </a:solidFill>
                <a:latin typeface="+mj-lt"/>
                <a:sym typeface="Symbol" charset="0"/>
              </a:rPr>
              <a:t>0</a:t>
            </a:r>
            <a:r>
              <a:rPr lang="en-US" i="1" dirty="0">
                <a:solidFill>
                  <a:schemeClr val="tx2"/>
                </a:solidFill>
                <a:latin typeface="+mj-lt"/>
                <a:sym typeface="Symbol" charset="0"/>
              </a:rPr>
              <a:t>-Δp</a:t>
            </a:r>
            <a:r>
              <a:rPr lang="en-US" dirty="0">
                <a:solidFill>
                  <a:schemeClr val="tx2"/>
                </a:solidFill>
                <a:latin typeface="+mj-lt"/>
                <a:sym typeface="Symbol" charset="0"/>
              </a:rPr>
              <a:t> </a:t>
            </a:r>
            <a:r>
              <a:rPr lang="en-US" dirty="0">
                <a:solidFill>
                  <a:schemeClr val="tx2"/>
                </a:solidFill>
                <a:latin typeface="Palatino" charset="0"/>
                <a:sym typeface="Symbol" charset="0"/>
              </a:rPr>
              <a:t>and the trajectory becomes</a:t>
            </a:r>
          </a:p>
          <a:p>
            <a:pPr marL="285750" indent="-285750" algn="l">
              <a:lnSpc>
                <a:spcPct val="180000"/>
              </a:lnSpc>
              <a:buSzTx/>
            </a:pPr>
            <a:endParaRPr lang="en-US" dirty="0">
              <a:solidFill>
                <a:schemeClr val="tx2"/>
              </a:solidFill>
              <a:latin typeface="Palatino" charset="0"/>
              <a:sym typeface="Symbol" charset="0"/>
            </a:endParaRPr>
          </a:p>
        </p:txBody>
      </p:sp>
    </p:spTree>
    <p:extLst>
      <p:ext uri="{BB962C8B-B14F-4D97-AF65-F5344CB8AC3E}">
        <p14:creationId xmlns:p14="http://schemas.microsoft.com/office/powerpoint/2010/main" val="235797225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6850" name="Rectangle 2"/>
          <p:cNvSpPr>
            <a:spLocks noChangeArrowheads="1"/>
          </p:cNvSpPr>
          <p:nvPr/>
        </p:nvSpPr>
        <p:spPr bwMode="auto">
          <a:xfrm>
            <a:off x="685800" y="0"/>
            <a:ext cx="5943600" cy="6206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l">
              <a:spcBef>
                <a:spcPct val="0"/>
              </a:spcBef>
              <a:buClrTx/>
              <a:buSzTx/>
              <a:buFontTx/>
              <a:buNone/>
            </a:pPr>
            <a:r>
              <a:rPr lang="en-US" sz="4400" dirty="0">
                <a:solidFill>
                  <a:schemeClr val="bg1"/>
                </a:solidFill>
                <a:latin typeface="Palatino" charset="0"/>
              </a:rPr>
              <a:t>Dispersion emittance</a:t>
            </a:r>
            <a:endParaRPr lang="en-US" sz="3200" dirty="0">
              <a:solidFill>
                <a:schemeClr val="bg1"/>
              </a:solidFill>
              <a:latin typeface="Palatino" charset="0"/>
            </a:endParaRPr>
          </a:p>
        </p:txBody>
      </p:sp>
      <p:pic>
        <p:nvPicPr>
          <p:cNvPr id="846897" name="Picture 49" descr="txp_fig"/>
          <p:cNvPicPr>
            <a:picLocks noChangeAspect="1" noChangeArrowheads="1"/>
          </p:cNvPicPr>
          <p:nvPr>
            <p:custDataLst>
              <p:tags r:id="rId2"/>
            </p:custDataLst>
          </p:nvPr>
        </p:nvPicPr>
        <p:blipFill>
          <a:blip r:embed="rId5">
            <a:extLst>
              <a:ext uri="{28A0092B-C50C-407E-A947-70E740481C1C}">
                <a14:useLocalDpi xmlns:a14="http://schemas.microsoft.com/office/drawing/2010/main" val="0"/>
              </a:ext>
            </a:extLst>
          </a:blip>
          <a:srcRect/>
          <a:stretch>
            <a:fillRect/>
          </a:stretch>
        </p:blipFill>
        <p:spPr bwMode="auto">
          <a:xfrm>
            <a:off x="827584" y="5703342"/>
            <a:ext cx="7696200" cy="461962"/>
          </a:xfrm>
          <a:prstGeom prst="rect">
            <a:avLst/>
          </a:prstGeom>
          <a:noFill/>
          <a:ln w="28575" cmpd="sng">
            <a:solidFill>
              <a:srgbClr val="FF0000"/>
            </a:solidFill>
            <a:miter lim="800000"/>
            <a:headEnd/>
            <a:tailEnd/>
          </a:ln>
          <a:effectLst/>
          <a:extLst>
            <a:ext uri="{909E8E84-426E-40dd-AFC4-6F175D3DCCD1}">
              <a14:hiddenFill xmlns="" xmlns:a14="http://schemas.microsoft.com/office/drawing/2010/main">
                <a:solidFill>
                  <a:srgbClr val="9999FF"/>
                </a:solidFill>
              </a14:hiddenFill>
            </a:ext>
            <a:ext uri="{AF507438-7753-43e0-B8FC-AC1667EBCBE1}">
              <a14:hiddenEffects xmlns="" xmlns:a14="http://schemas.microsoft.com/office/drawing/2010/main">
                <a:effectLst>
                  <a:outerShdw blurRad="63500" dist="38099" dir="2700000" algn="ctr" rotWithShape="0">
                    <a:srgbClr val="00007D">
                      <a:alpha val="74998"/>
                    </a:srgbClr>
                  </a:outerShdw>
                </a:effectLst>
              </a14:hiddenEffects>
            </a:ext>
          </a:extLst>
        </p:spPr>
      </p:pic>
      <p:sp>
        <p:nvSpPr>
          <p:cNvPr id="846893" name="Rectangle 45"/>
          <p:cNvSpPr>
            <a:spLocks noChangeArrowheads="1"/>
          </p:cNvSpPr>
          <p:nvPr/>
        </p:nvSpPr>
        <p:spPr bwMode="auto">
          <a:xfrm>
            <a:off x="381000" y="692696"/>
            <a:ext cx="8763000" cy="3352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marL="285750" indent="-285750" algn="l">
              <a:buSzTx/>
            </a:pPr>
            <a:r>
              <a:rPr lang="en-US" sz="2800" dirty="0">
                <a:solidFill>
                  <a:schemeClr val="tx2"/>
                </a:solidFill>
                <a:latin typeface="Palatino" charset="0"/>
              </a:rPr>
              <a:t>Recall that the emittance of the betatron ellipse in phase space is</a:t>
            </a:r>
          </a:p>
          <a:p>
            <a:pPr algn="l">
              <a:buSzTx/>
              <a:buNone/>
            </a:pPr>
            <a:endParaRPr lang="en-US" sz="2800" dirty="0">
              <a:solidFill>
                <a:schemeClr val="tx2"/>
              </a:solidFill>
              <a:latin typeface="Palatino" charset="0"/>
            </a:endParaRPr>
          </a:p>
          <a:p>
            <a:pPr marL="285750" indent="-285750" algn="l">
              <a:spcBef>
                <a:spcPts val="1800"/>
              </a:spcBef>
              <a:buSzTx/>
            </a:pPr>
            <a:r>
              <a:rPr lang="en-US" sz="2800" dirty="0">
                <a:solidFill>
                  <a:schemeClr val="tx2"/>
                </a:solidFill>
                <a:latin typeface="Palatino" charset="0"/>
              </a:rPr>
              <a:t>Taking into account the change of the position and angle due to the photon emission, the change of the emittance is</a:t>
            </a:r>
            <a:endParaRPr lang="en-US" sz="2800" dirty="0">
              <a:solidFill>
                <a:schemeClr val="tx2"/>
              </a:solidFill>
              <a:latin typeface="Palatino" charset="0"/>
              <a:sym typeface="Symbol" charset="0"/>
            </a:endParaRPr>
          </a:p>
          <a:p>
            <a:pPr marL="285750" indent="-285750" algn="l">
              <a:lnSpc>
                <a:spcPct val="180000"/>
              </a:lnSpc>
              <a:buSzTx/>
            </a:pPr>
            <a:endParaRPr lang="en-US" sz="2800" dirty="0">
              <a:solidFill>
                <a:schemeClr val="tx2"/>
              </a:solidFill>
              <a:latin typeface="Palatino" charset="0"/>
              <a:sym typeface="Symbol" charset="0"/>
            </a:endParaRPr>
          </a:p>
          <a:p>
            <a:pPr algn="l">
              <a:buSzTx/>
              <a:buNone/>
            </a:pPr>
            <a:r>
              <a:rPr lang="en-US" sz="2800" dirty="0">
                <a:solidFill>
                  <a:schemeClr val="tx2"/>
                </a:solidFill>
                <a:latin typeface="Palatino" charset="0"/>
                <a:sym typeface="Symbol" charset="0"/>
              </a:rPr>
              <a:t>   </a:t>
            </a:r>
          </a:p>
          <a:p>
            <a:pPr algn="l">
              <a:buSzTx/>
              <a:buNone/>
            </a:pPr>
            <a:r>
              <a:rPr lang="en-US" sz="2800" dirty="0">
                <a:solidFill>
                  <a:schemeClr val="tx2"/>
                </a:solidFill>
                <a:latin typeface="Palatino" charset="0"/>
                <a:sym typeface="Symbol" charset="0"/>
              </a:rPr>
              <a:t>with the </a:t>
            </a:r>
            <a:r>
              <a:rPr lang="ja-JP" altLang="en-US" sz="2800" dirty="0">
                <a:solidFill>
                  <a:schemeClr val="tx2"/>
                </a:solidFill>
                <a:latin typeface="Palatino" charset="0"/>
                <a:sym typeface="Symbol" charset="0"/>
              </a:rPr>
              <a:t>“</a:t>
            </a:r>
            <a:r>
              <a:rPr lang="en-US" sz="2800" b="1" dirty="0">
                <a:solidFill>
                  <a:schemeClr val="tx2"/>
                </a:solidFill>
                <a:latin typeface="Palatino" charset="0"/>
                <a:sym typeface="Symbol" charset="0"/>
              </a:rPr>
              <a:t>dispersion</a:t>
            </a:r>
            <a:r>
              <a:rPr lang="ja-JP" altLang="en-US" sz="2800" b="1" dirty="0">
                <a:solidFill>
                  <a:schemeClr val="tx2"/>
                </a:solidFill>
                <a:latin typeface="Palatino" charset="0"/>
                <a:sym typeface="Symbol" charset="0"/>
              </a:rPr>
              <a:t>”</a:t>
            </a:r>
            <a:r>
              <a:rPr lang="en-US" sz="2800" b="1" dirty="0">
                <a:solidFill>
                  <a:schemeClr val="tx2"/>
                </a:solidFill>
                <a:latin typeface="Palatino" charset="0"/>
                <a:sym typeface="Symbol" charset="0"/>
              </a:rPr>
              <a:t> emittance</a:t>
            </a:r>
            <a:r>
              <a:rPr lang="en-US" sz="2800" dirty="0">
                <a:solidFill>
                  <a:schemeClr val="tx2"/>
                </a:solidFill>
                <a:latin typeface="Palatino" charset="0"/>
                <a:sym typeface="Symbol" charset="0"/>
              </a:rPr>
              <a:t> (or curly H-function)</a:t>
            </a:r>
            <a:endParaRPr lang="en-US" sz="2800" i="1" dirty="0">
              <a:solidFill>
                <a:schemeClr val="tx2"/>
              </a:solidFill>
              <a:latin typeface="Palatino" charset="0"/>
              <a:sym typeface="Symbol" charset="0"/>
            </a:endParaRPr>
          </a:p>
        </p:txBody>
      </p:sp>
      <p:graphicFrame>
        <p:nvGraphicFramePr>
          <p:cNvPr id="38" name="Object 6"/>
          <p:cNvGraphicFramePr>
            <a:graphicFrameLocks noChangeAspect="1"/>
          </p:cNvGraphicFramePr>
          <p:nvPr>
            <p:extLst/>
          </p:nvPr>
        </p:nvGraphicFramePr>
        <p:xfrm>
          <a:off x="1331640" y="1648222"/>
          <a:ext cx="6631480" cy="700658"/>
        </p:xfrm>
        <a:graphic>
          <a:graphicData uri="http://schemas.openxmlformats.org/presentationml/2006/ole">
            <mc:AlternateContent xmlns:mc="http://schemas.openxmlformats.org/markup-compatibility/2006">
              <mc:Choice xmlns:v="urn:schemas-microsoft-com:vml" Requires="v">
                <p:oleObj spid="_x0000_s256029" name="Equation" r:id="rId6" imgW="2768600" imgH="292100" progId="Equation.3">
                  <p:embed/>
                </p:oleObj>
              </mc:Choice>
              <mc:Fallback>
                <p:oleObj name="Equation" r:id="rId6" imgW="2768600" imgH="292100" progId="Equation.3">
                  <p:embed/>
                  <p:pic>
                    <p:nvPicPr>
                      <p:cNvPr id="38" name="Object 6"/>
                      <p:cNvPicPr>
                        <a:picLocks noChangeAspect="1" noChangeArrowheads="1"/>
                      </p:cNvPicPr>
                      <p:nvPr/>
                    </p:nvPicPr>
                    <p:blipFill>
                      <a:blip r:embed="rId7"/>
                      <a:srcRect/>
                      <a:stretch>
                        <a:fillRect/>
                      </a:stretch>
                    </p:blipFill>
                    <p:spPr bwMode="auto">
                      <a:xfrm>
                        <a:off x="1331640" y="1648222"/>
                        <a:ext cx="6631480" cy="700658"/>
                      </a:xfrm>
                      <a:prstGeom prst="rect">
                        <a:avLst/>
                      </a:prstGeom>
                      <a:noFill/>
                      <a:ln>
                        <a:noFill/>
                      </a:ln>
                      <a:effectLst/>
                      <a:extLst/>
                    </p:spPr>
                  </p:pic>
                </p:oleObj>
              </mc:Fallback>
            </mc:AlternateContent>
          </a:graphicData>
        </a:graphic>
      </p:graphicFrame>
      <p:graphicFrame>
        <p:nvGraphicFramePr>
          <p:cNvPr id="39" name="Object 67"/>
          <p:cNvGraphicFramePr>
            <a:graphicFrameLocks noChangeAspect="1"/>
          </p:cNvGraphicFramePr>
          <p:nvPr>
            <p:extLst/>
          </p:nvPr>
        </p:nvGraphicFramePr>
        <p:xfrm>
          <a:off x="1043608" y="3717032"/>
          <a:ext cx="7126361" cy="1224136"/>
        </p:xfrm>
        <a:graphic>
          <a:graphicData uri="http://schemas.openxmlformats.org/presentationml/2006/ole">
            <mc:AlternateContent xmlns:mc="http://schemas.openxmlformats.org/markup-compatibility/2006">
              <mc:Choice xmlns:v="urn:schemas-microsoft-com:vml" Requires="v">
                <p:oleObj spid="_x0000_s256030" name="Equation" r:id="rId8" imgW="3035300" imgH="520700" progId="Equation.3">
                  <p:embed/>
                </p:oleObj>
              </mc:Choice>
              <mc:Fallback>
                <p:oleObj name="Equation" r:id="rId8" imgW="3035300" imgH="520700" progId="Equation.3">
                  <p:embed/>
                  <p:pic>
                    <p:nvPicPr>
                      <p:cNvPr id="39" name="Object 67"/>
                      <p:cNvPicPr>
                        <a:picLocks noChangeAspect="1" noChangeArrowheads="1"/>
                      </p:cNvPicPr>
                      <p:nvPr/>
                    </p:nvPicPr>
                    <p:blipFill>
                      <a:blip r:embed="rId9"/>
                      <a:srcRect/>
                      <a:stretch>
                        <a:fillRect/>
                      </a:stretch>
                    </p:blipFill>
                    <p:spPr bwMode="auto">
                      <a:xfrm>
                        <a:off x="1043608" y="3717032"/>
                        <a:ext cx="7126361" cy="1224136"/>
                      </a:xfrm>
                      <a:prstGeom prst="rect">
                        <a:avLst/>
                      </a:prstGeom>
                      <a:noFill/>
                      <a:ln w="28575" cmpd="sng">
                        <a:solidFill>
                          <a:srgbClr val="FF0000"/>
                        </a:solidFill>
                        <a:miter lim="800000"/>
                        <a:headEnd/>
                        <a:tailEnd/>
                      </a:ln>
                      <a:effectLst/>
                      <a:extLst/>
                    </p:spPr>
                  </p:pic>
                </p:oleObj>
              </mc:Fallback>
            </mc:AlternateContent>
          </a:graphicData>
        </a:graphic>
      </p:graphicFrame>
    </p:spTree>
    <p:extLst>
      <p:ext uri="{BB962C8B-B14F-4D97-AF65-F5344CB8AC3E}">
        <p14:creationId xmlns:p14="http://schemas.microsoft.com/office/powerpoint/2010/main" val="364598718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7874" name="Rectangle 2"/>
          <p:cNvSpPr>
            <a:spLocks noChangeArrowheads="1"/>
          </p:cNvSpPr>
          <p:nvPr/>
        </p:nvSpPr>
        <p:spPr bwMode="auto">
          <a:xfrm>
            <a:off x="685800" y="-27384"/>
            <a:ext cx="7990656" cy="685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l">
              <a:spcBef>
                <a:spcPct val="0"/>
              </a:spcBef>
              <a:buClrTx/>
              <a:buSzTx/>
              <a:buFontTx/>
              <a:buNone/>
            </a:pPr>
            <a:r>
              <a:rPr lang="en-US" sz="4000" dirty="0">
                <a:solidFill>
                  <a:schemeClr val="bg1"/>
                </a:solidFill>
                <a:latin typeface="Palatino" charset="0"/>
              </a:rPr>
              <a:t>Horizontal equilibrium emittance</a:t>
            </a:r>
          </a:p>
        </p:txBody>
      </p:sp>
      <p:pic>
        <p:nvPicPr>
          <p:cNvPr id="847916" name="Picture 44" descr="txp_fig"/>
          <p:cNvPicPr>
            <a:picLocks noChangeAspect="1" noChangeArrowheads="1"/>
          </p:cNvPicPr>
          <p:nvPr>
            <p:custDataLst>
              <p:tags r:id="rId1"/>
            </p:custDataLst>
          </p:nvPr>
        </p:nvPicPr>
        <p:blipFill>
          <a:blip r:embed="rId6">
            <a:extLst>
              <a:ext uri="{28A0092B-C50C-407E-A947-70E740481C1C}">
                <a14:useLocalDpi xmlns:a14="http://schemas.microsoft.com/office/drawing/2010/main" val="0"/>
              </a:ext>
            </a:extLst>
          </a:blip>
          <a:srcRect/>
          <a:stretch>
            <a:fillRect/>
          </a:stretch>
        </p:blipFill>
        <p:spPr bwMode="auto">
          <a:xfrm>
            <a:off x="381000" y="1524000"/>
            <a:ext cx="3810000" cy="1536700"/>
          </a:xfrm>
          <a:prstGeom prst="rect">
            <a:avLst/>
          </a:prstGeom>
          <a:noFill/>
          <a:ln>
            <a:noFill/>
          </a:ln>
          <a:effectLst/>
          <a:extLst>
            <a:ext uri="{909E8E84-426E-40dd-AFC4-6F175D3DCCD1}">
              <a14:hiddenFill xmlns="" xmlns:a14="http://schemas.microsoft.com/office/drawing/2010/main">
                <a:solidFill>
                  <a:srgbClr val="9999FF"/>
                </a:solidFill>
              </a14:hiddenFill>
            </a:ext>
            <a:ext uri="{91240B29-F687-4f45-9708-019B960494DF}">
              <a14:hiddenLine xmlns="" xmlns:a14="http://schemas.microsoft.com/office/drawing/2010/main" w="9525">
                <a:solidFill>
                  <a:srgbClr val="FF6600"/>
                </a:solidFill>
                <a:miter lim="800000"/>
                <a:headEnd/>
                <a:tailEnd/>
              </a14:hiddenLine>
            </a:ext>
            <a:ext uri="{AF507438-7753-43e0-B8FC-AC1667EBCBE1}">
              <a14:hiddenEffects xmlns="" xmlns:a14="http://schemas.microsoft.com/office/drawing/2010/main">
                <a:effectLst>
                  <a:outerShdw blurRad="63500" dist="38099" dir="2700000" algn="ctr" rotWithShape="0">
                    <a:srgbClr val="00007D">
                      <a:alpha val="74998"/>
                    </a:srgbClr>
                  </a:outerShdw>
                </a:effectLst>
              </a14:hiddenEffects>
            </a:ext>
          </a:extLst>
        </p:spPr>
      </p:pic>
      <p:sp>
        <p:nvSpPr>
          <p:cNvPr id="847912" name="Rectangle 40"/>
          <p:cNvSpPr>
            <a:spLocks noChangeArrowheads="1"/>
          </p:cNvSpPr>
          <p:nvPr/>
        </p:nvSpPr>
        <p:spPr bwMode="auto">
          <a:xfrm>
            <a:off x="228600" y="692696"/>
            <a:ext cx="8915400" cy="3352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marL="285750" indent="-285750" algn="l">
              <a:buSzTx/>
            </a:pPr>
            <a:r>
              <a:rPr lang="en-US" dirty="0">
                <a:solidFill>
                  <a:schemeClr val="tx2"/>
                </a:solidFill>
                <a:latin typeface="Palatino" charset="0"/>
              </a:rPr>
              <a:t>Averaging over all photon energies and emission probabilities, the </a:t>
            </a:r>
            <a:r>
              <a:rPr lang="en-US" b="1" dirty="0">
                <a:solidFill>
                  <a:schemeClr val="tx2"/>
                </a:solidFill>
                <a:latin typeface="Palatino" charset="0"/>
              </a:rPr>
              <a:t>equilibrium emittance</a:t>
            </a:r>
            <a:r>
              <a:rPr lang="en-US" dirty="0">
                <a:solidFill>
                  <a:schemeClr val="tx2"/>
                </a:solidFill>
                <a:latin typeface="Palatino" charset="0"/>
              </a:rPr>
              <a:t> is derived as</a:t>
            </a:r>
          </a:p>
          <a:p>
            <a:pPr marL="285750" indent="-285750" algn="l">
              <a:buSzTx/>
            </a:pPr>
            <a:endParaRPr lang="en-US" dirty="0">
              <a:solidFill>
                <a:schemeClr val="tx2"/>
              </a:solidFill>
              <a:latin typeface="Palatino" charset="0"/>
              <a:sym typeface="Symbol" charset="0"/>
            </a:endParaRPr>
          </a:p>
          <a:p>
            <a:pPr marL="285750" indent="-285750" algn="l">
              <a:lnSpc>
                <a:spcPct val="130000"/>
              </a:lnSpc>
              <a:buSzTx/>
              <a:buFont typeface="Wingdings" charset="0"/>
              <a:buNone/>
            </a:pPr>
            <a:r>
              <a:rPr lang="en-US" dirty="0">
                <a:solidFill>
                  <a:schemeClr val="tx2"/>
                </a:solidFill>
                <a:latin typeface="Palatino" charset="0"/>
                <a:sym typeface="Symbol" charset="0"/>
              </a:rPr>
              <a:t>					     		       ,  with</a:t>
            </a:r>
          </a:p>
          <a:p>
            <a:pPr marL="285750" indent="-285750" algn="l">
              <a:buSzTx/>
            </a:pPr>
            <a:endParaRPr lang="en-US" dirty="0">
              <a:solidFill>
                <a:schemeClr val="tx2"/>
              </a:solidFill>
              <a:latin typeface="Palatino" charset="0"/>
              <a:sym typeface="Symbol" charset="0"/>
            </a:endParaRPr>
          </a:p>
          <a:p>
            <a:pPr marL="285750" indent="-285750" algn="l">
              <a:buSzTx/>
            </a:pPr>
            <a:endParaRPr lang="en-US" dirty="0">
              <a:solidFill>
                <a:schemeClr val="tx2"/>
              </a:solidFill>
              <a:latin typeface="Palatino" charset="0"/>
              <a:sym typeface="Symbol" charset="0"/>
            </a:endParaRPr>
          </a:p>
          <a:p>
            <a:pPr marL="285750" indent="-285750" algn="l">
              <a:buSzTx/>
            </a:pPr>
            <a:r>
              <a:rPr lang="en-US" dirty="0">
                <a:solidFill>
                  <a:schemeClr val="tx2"/>
                </a:solidFill>
                <a:latin typeface="Palatino" charset="0"/>
                <a:sym typeface="Symbol" charset="0"/>
              </a:rPr>
              <a:t>For isomagnetic ring with separated function magnets the equilibrium emittance is written</a:t>
            </a:r>
          </a:p>
          <a:p>
            <a:pPr algn="l">
              <a:lnSpc>
                <a:spcPct val="130000"/>
              </a:lnSpc>
              <a:buSzTx/>
              <a:buNone/>
            </a:pPr>
            <a:endParaRPr lang="en-US" dirty="0">
              <a:solidFill>
                <a:schemeClr val="tx2"/>
              </a:solidFill>
              <a:latin typeface="Palatino" charset="0"/>
              <a:sym typeface="Symbol" charset="0"/>
            </a:endParaRPr>
          </a:p>
          <a:p>
            <a:pPr marL="285750" indent="-285750" algn="l">
              <a:spcBef>
                <a:spcPts val="1200"/>
              </a:spcBef>
              <a:buSzTx/>
            </a:pPr>
            <a:r>
              <a:rPr lang="en-US" dirty="0">
                <a:solidFill>
                  <a:schemeClr val="tx2"/>
                </a:solidFill>
                <a:latin typeface="Palatino" charset="0"/>
                <a:sym typeface="Symbol" charset="0"/>
              </a:rPr>
              <a:t>The integral depends on the optics functions on the bends</a:t>
            </a:r>
          </a:p>
          <a:p>
            <a:pPr marL="285750" indent="-285750" algn="l">
              <a:buSzTx/>
            </a:pPr>
            <a:r>
              <a:rPr lang="en-US" dirty="0">
                <a:solidFill>
                  <a:schemeClr val="tx2"/>
                </a:solidFill>
                <a:latin typeface="Palatino" charset="0"/>
                <a:sym typeface="Symbol" charset="0"/>
              </a:rPr>
              <a:t>It gets small for small horizontal beta and dispersion, but this necessitates strong quadrupoles </a:t>
            </a:r>
          </a:p>
          <a:p>
            <a:pPr marL="285750" indent="-285750" algn="l">
              <a:buSzTx/>
            </a:pPr>
            <a:r>
              <a:rPr lang="en-US" dirty="0">
                <a:solidFill>
                  <a:schemeClr val="tx2"/>
                </a:solidFill>
                <a:latin typeface="Palatino" charset="0"/>
                <a:sym typeface="Symbol" charset="0"/>
              </a:rPr>
              <a:t>Smaller bending angle and lower energy reduce equilibrium emittance</a:t>
            </a:r>
            <a:endParaRPr lang="en-US" i="1" dirty="0">
              <a:solidFill>
                <a:schemeClr val="tx2"/>
              </a:solidFill>
              <a:latin typeface="Palatino" charset="0"/>
              <a:sym typeface="Symbol" charset="0"/>
            </a:endParaRPr>
          </a:p>
        </p:txBody>
      </p:sp>
      <p:pic>
        <p:nvPicPr>
          <p:cNvPr id="847920" name="Picture 48" descr="txp_fig"/>
          <p:cNvPicPr>
            <a:picLocks noChangeAspect="1" noChangeArrowheads="1"/>
          </p:cNvPicPr>
          <p:nvPr>
            <p:custDataLst>
              <p:tags r:id="rId2"/>
            </p:custDataLst>
          </p:nvPr>
        </p:nvPicPr>
        <p:blipFill>
          <a:blip r:embed="rId7">
            <a:extLst>
              <a:ext uri="{28A0092B-C50C-407E-A947-70E740481C1C}">
                <a14:useLocalDpi xmlns:a14="http://schemas.microsoft.com/office/drawing/2010/main" val="0"/>
              </a:ext>
            </a:extLst>
          </a:blip>
          <a:srcRect/>
          <a:stretch>
            <a:fillRect/>
          </a:stretch>
        </p:blipFill>
        <p:spPr bwMode="auto">
          <a:xfrm>
            <a:off x="3923928" y="2852936"/>
            <a:ext cx="4598493" cy="648072"/>
          </a:xfrm>
          <a:prstGeom prst="rect">
            <a:avLst/>
          </a:prstGeom>
          <a:noFill/>
          <a:ln>
            <a:noFill/>
          </a:ln>
          <a:effectLst/>
          <a:extLst>
            <a:ext uri="{909E8E84-426E-40dd-AFC4-6F175D3DCCD1}">
              <a14:hiddenFill xmlns="" xmlns:a14="http://schemas.microsoft.com/office/drawing/2010/main">
                <a:solidFill>
                  <a:srgbClr val="9999FF"/>
                </a:solidFill>
              </a14:hiddenFill>
            </a:ext>
            <a:ext uri="{91240B29-F687-4f45-9708-019B960494DF}">
              <a14:hiddenLine xmlns="" xmlns:a14="http://schemas.microsoft.com/office/drawing/2010/main" w="12700">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7D">
                      <a:alpha val="74998"/>
                    </a:srgbClr>
                  </a:outerShdw>
                </a:effectLst>
              </a14:hiddenEffects>
            </a:ext>
          </a:extLst>
        </p:spPr>
      </p:pic>
      <p:pic>
        <p:nvPicPr>
          <p:cNvPr id="847918" name="Picture 46" descr="txp_fig"/>
          <p:cNvPicPr>
            <a:picLocks noChangeAspect="1" noChangeArrowheads="1"/>
          </p:cNvPicPr>
          <p:nvPr>
            <p:custDataLst>
              <p:tags r:id="rId3"/>
            </p:custDataLst>
          </p:nvPr>
        </p:nvPicPr>
        <p:blipFill>
          <a:blip r:embed="rId8">
            <a:extLst>
              <a:ext uri="{28A0092B-C50C-407E-A947-70E740481C1C}">
                <a14:useLocalDpi xmlns:a14="http://schemas.microsoft.com/office/drawing/2010/main" val="0"/>
              </a:ext>
            </a:extLst>
          </a:blip>
          <a:srcRect/>
          <a:stretch>
            <a:fillRect/>
          </a:stretch>
        </p:blipFill>
        <p:spPr bwMode="auto">
          <a:xfrm>
            <a:off x="1763688" y="4149080"/>
            <a:ext cx="5283750" cy="720080"/>
          </a:xfrm>
          <a:prstGeom prst="rect">
            <a:avLst/>
          </a:prstGeom>
          <a:noFill/>
          <a:ln>
            <a:noFill/>
          </a:ln>
          <a:effectLst/>
          <a:extLst>
            <a:ext uri="{909E8E84-426E-40dd-AFC4-6F175D3DCCD1}">
              <a14:hiddenFill xmlns="" xmlns:a14="http://schemas.microsoft.com/office/drawing/2010/main">
                <a:solidFill>
                  <a:srgbClr val="9999FF"/>
                </a:solidFill>
              </a14:hiddenFill>
            </a:ext>
            <a:ext uri="{91240B29-F687-4f45-9708-019B960494DF}">
              <a14:hiddenLine xmlns="" xmlns:a14="http://schemas.microsoft.com/office/drawing/2010/main" w="9525">
                <a:solidFill>
                  <a:srgbClr val="FF6600"/>
                </a:solidFill>
                <a:miter lim="800000"/>
                <a:headEnd/>
                <a:tailEnd/>
              </a14:hiddenLine>
            </a:ext>
            <a:ext uri="{AF507438-7753-43e0-B8FC-AC1667EBCBE1}">
              <a14:hiddenEffects xmlns="" xmlns:a14="http://schemas.microsoft.com/office/drawing/2010/main">
                <a:effectLst>
                  <a:outerShdw blurRad="63500" dist="38099" dir="2700000" algn="ctr" rotWithShape="0">
                    <a:srgbClr val="00007D">
                      <a:alpha val="74998"/>
                    </a:srgbClr>
                  </a:outerShdw>
                </a:effectLst>
              </a14:hiddenEffects>
            </a:ext>
          </a:extLst>
        </p:spPr>
      </p:pic>
      <p:pic>
        <p:nvPicPr>
          <p:cNvPr id="2" name="Picture 1" descr="latex-image-1.pdf"/>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283968" y="1772816"/>
            <a:ext cx="2016224" cy="1044994"/>
          </a:xfrm>
          <a:prstGeom prst="rect">
            <a:avLst/>
          </a:prstGeom>
        </p:spPr>
      </p:pic>
    </p:spTree>
    <p:extLst>
      <p:ext uri="{BB962C8B-B14F-4D97-AF65-F5344CB8AC3E}">
        <p14:creationId xmlns:p14="http://schemas.microsoft.com/office/powerpoint/2010/main" val="422160701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4274" name="Rectangle 2"/>
          <p:cNvSpPr>
            <a:spLocks noGrp="1" noChangeArrowheads="1"/>
          </p:cNvSpPr>
          <p:nvPr>
            <p:ph type="title"/>
          </p:nvPr>
        </p:nvSpPr>
        <p:spPr>
          <a:xfrm>
            <a:off x="683568" y="0"/>
            <a:ext cx="7776864" cy="685800"/>
          </a:xfrm>
        </p:spPr>
        <p:txBody>
          <a:bodyPr/>
          <a:lstStyle/>
          <a:p>
            <a:pPr eaLnBrk="1" hangingPunct="1">
              <a:defRPr/>
            </a:pPr>
            <a:r>
              <a:rPr lang="en-US" sz="4400" dirty="0">
                <a:cs typeface="+mj-cs"/>
              </a:rPr>
              <a:t>Quantum Excitation - Vertical</a:t>
            </a:r>
          </a:p>
        </p:txBody>
      </p:sp>
      <p:sp>
        <p:nvSpPr>
          <p:cNvPr id="694275" name="Rectangle 3"/>
          <p:cNvSpPr>
            <a:spLocks noGrp="1" noChangeArrowheads="1"/>
          </p:cNvSpPr>
          <p:nvPr>
            <p:ph type="body" idx="1"/>
          </p:nvPr>
        </p:nvSpPr>
        <p:spPr>
          <a:xfrm>
            <a:off x="251520" y="692697"/>
            <a:ext cx="8784976" cy="4464496"/>
          </a:xfrm>
        </p:spPr>
        <p:txBody>
          <a:bodyPr>
            <a:normAutofit fontScale="85000" lnSpcReduction="20000"/>
          </a:bodyPr>
          <a:lstStyle/>
          <a:p>
            <a:pPr marL="0" indent="0" eaLnBrk="1" hangingPunct="1">
              <a:defRPr/>
            </a:pPr>
            <a:r>
              <a:rPr lang="en-US" dirty="0">
                <a:cs typeface="+mn-cs"/>
              </a:rPr>
              <a:t> In the vertical dimension, assuming an ideal ring with no vertical dispersion, the quantum excitation of the emittance is determined by the opening angle of the emitted photons. The resulting perturbation to the vertical motion can be described as:</a:t>
            </a:r>
          </a:p>
          <a:p>
            <a:pPr marL="0" indent="0" eaLnBrk="1" hangingPunct="1">
              <a:buNone/>
              <a:defRPr/>
            </a:pPr>
            <a:endParaRPr lang="en-US" dirty="0">
              <a:cs typeface="+mn-cs"/>
            </a:endParaRPr>
          </a:p>
          <a:p>
            <a:pPr marL="0" indent="0" eaLnBrk="1" hangingPunct="1">
              <a:buNone/>
              <a:defRPr/>
            </a:pPr>
            <a:endParaRPr lang="en-US" dirty="0">
              <a:cs typeface="+mn-cs"/>
            </a:endParaRPr>
          </a:p>
          <a:p>
            <a:pPr marL="0" indent="0" eaLnBrk="1" hangingPunct="1">
              <a:buNone/>
              <a:defRPr/>
            </a:pPr>
            <a:r>
              <a:rPr lang="en-US" dirty="0">
                <a:cs typeface="+mn-cs"/>
              </a:rPr>
              <a:t>and the effect to the emittance is </a:t>
            </a:r>
          </a:p>
          <a:p>
            <a:pPr marL="0" indent="0" eaLnBrk="1" hangingPunct="1">
              <a:defRPr/>
            </a:pPr>
            <a:endParaRPr lang="en-US" dirty="0">
              <a:cs typeface="+mn-cs"/>
            </a:endParaRPr>
          </a:p>
          <a:p>
            <a:pPr marL="285750" indent="-285750"/>
            <a:r>
              <a:rPr lang="en-US" dirty="0">
                <a:cs typeface="+mn-cs"/>
              </a:rPr>
              <a:t> </a:t>
            </a:r>
            <a:r>
              <a:rPr lang="en-US" dirty="0">
                <a:solidFill>
                  <a:schemeClr val="tx2"/>
                </a:solidFill>
                <a:latin typeface="Palatino" charset="0"/>
              </a:rPr>
              <a:t>Averaging over all photon energies and emission probabilities, the </a:t>
            </a:r>
            <a:r>
              <a:rPr lang="en-US" b="1" dirty="0">
                <a:solidFill>
                  <a:schemeClr val="tx2"/>
                </a:solidFill>
                <a:latin typeface="Palatino" charset="0"/>
              </a:rPr>
              <a:t>quantum limit </a:t>
            </a:r>
            <a:r>
              <a:rPr lang="en-US" dirty="0">
                <a:solidFill>
                  <a:schemeClr val="tx2"/>
                </a:solidFill>
                <a:latin typeface="Palatino" charset="0"/>
              </a:rPr>
              <a:t>of the </a:t>
            </a:r>
            <a:r>
              <a:rPr lang="en-US" b="1" dirty="0">
                <a:solidFill>
                  <a:schemeClr val="tx2"/>
                </a:solidFill>
                <a:latin typeface="Palatino" charset="0"/>
              </a:rPr>
              <a:t>vertical emittance</a:t>
            </a:r>
            <a:r>
              <a:rPr lang="en-US" dirty="0">
                <a:solidFill>
                  <a:schemeClr val="tx2"/>
                </a:solidFill>
                <a:latin typeface="Palatino" charset="0"/>
              </a:rPr>
              <a:t> is derived as</a:t>
            </a:r>
          </a:p>
          <a:p>
            <a:pPr marL="0" indent="0" eaLnBrk="1" hangingPunct="1">
              <a:buNone/>
              <a:defRPr/>
            </a:pPr>
            <a:endParaRPr lang="en-US" dirty="0">
              <a:cs typeface="+mn-cs"/>
            </a:endParaRPr>
          </a:p>
          <a:p>
            <a:pPr marL="0" indent="0" eaLnBrk="1" hangingPunct="1">
              <a:defRPr/>
            </a:pPr>
            <a:endParaRPr lang="en-US" dirty="0">
              <a:cs typeface="+mn-cs"/>
            </a:endParaRPr>
          </a:p>
        </p:txBody>
      </p:sp>
      <p:graphicFrame>
        <p:nvGraphicFramePr>
          <p:cNvPr id="78854" name="Object 4"/>
          <p:cNvGraphicFramePr>
            <a:graphicFrameLocks noChangeAspect="1"/>
          </p:cNvGraphicFramePr>
          <p:nvPr>
            <p:extLst/>
          </p:nvPr>
        </p:nvGraphicFramePr>
        <p:xfrm>
          <a:off x="2987824" y="2420888"/>
          <a:ext cx="2952750" cy="833438"/>
        </p:xfrm>
        <a:graphic>
          <a:graphicData uri="http://schemas.openxmlformats.org/presentationml/2006/ole">
            <mc:AlternateContent xmlns:mc="http://schemas.openxmlformats.org/markup-compatibility/2006">
              <mc:Choice xmlns:v="urn:schemas-microsoft-com:vml" Requires="v">
                <p:oleObj spid="_x0000_s257067" name="Equation" r:id="rId3" imgW="1574800" imgH="444500" progId="Equation.3">
                  <p:embed/>
                </p:oleObj>
              </mc:Choice>
              <mc:Fallback>
                <p:oleObj name="Equation" r:id="rId3" imgW="1574800" imgH="444500" progId="Equation.3">
                  <p:embed/>
                  <p:pic>
                    <p:nvPicPr>
                      <p:cNvPr id="78854" name="Object 4"/>
                      <p:cNvPicPr>
                        <a:picLocks noChangeAspect="1" noChangeArrowheads="1"/>
                      </p:cNvPicPr>
                      <p:nvPr/>
                    </p:nvPicPr>
                    <p:blipFill>
                      <a:blip r:embed="rId4"/>
                      <a:srcRect/>
                      <a:stretch>
                        <a:fillRect/>
                      </a:stretch>
                    </p:blipFill>
                    <p:spPr bwMode="auto">
                      <a:xfrm>
                        <a:off x="2987824" y="2420888"/>
                        <a:ext cx="2952750" cy="83343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78855" name="Object 5"/>
          <p:cNvGraphicFramePr>
            <a:graphicFrameLocks noChangeAspect="1"/>
          </p:cNvGraphicFramePr>
          <p:nvPr>
            <p:extLst/>
          </p:nvPr>
        </p:nvGraphicFramePr>
        <p:xfrm>
          <a:off x="5627688" y="2852936"/>
          <a:ext cx="2261666" cy="1090984"/>
        </p:xfrm>
        <a:graphic>
          <a:graphicData uri="http://schemas.openxmlformats.org/presentationml/2006/ole">
            <mc:AlternateContent xmlns:mc="http://schemas.openxmlformats.org/markup-compatibility/2006">
              <mc:Choice xmlns:v="urn:schemas-microsoft-com:vml" Requires="v">
                <p:oleObj spid="_x0000_s257068" name="Equation" r:id="rId5" imgW="1079500" imgH="520700" progId="Equation.3">
                  <p:embed/>
                </p:oleObj>
              </mc:Choice>
              <mc:Fallback>
                <p:oleObj name="Equation" r:id="rId5" imgW="1079500" imgH="520700" progId="Equation.3">
                  <p:embed/>
                  <p:pic>
                    <p:nvPicPr>
                      <p:cNvPr id="78855" name="Object 5"/>
                      <p:cNvPicPr>
                        <a:picLocks noChangeAspect="1" noChangeArrowheads="1"/>
                      </p:cNvPicPr>
                      <p:nvPr/>
                    </p:nvPicPr>
                    <p:blipFill>
                      <a:blip r:embed="rId6"/>
                      <a:srcRect/>
                      <a:stretch>
                        <a:fillRect/>
                      </a:stretch>
                    </p:blipFill>
                    <p:spPr bwMode="auto">
                      <a:xfrm>
                        <a:off x="5627688" y="2852936"/>
                        <a:ext cx="2261666" cy="1090984"/>
                      </a:xfrm>
                      <a:prstGeom prst="rect">
                        <a:avLst/>
                      </a:prstGeom>
                      <a:noFill/>
                      <a:ln>
                        <a:noFill/>
                      </a:ln>
                      <a:effectLst/>
                      <a:extLst/>
                    </p:spPr>
                  </p:pic>
                </p:oleObj>
              </mc:Fallback>
            </mc:AlternateContent>
          </a:graphicData>
        </a:graphic>
      </p:graphicFrame>
      <p:graphicFrame>
        <p:nvGraphicFramePr>
          <p:cNvPr id="78856" name="Object 7"/>
          <p:cNvGraphicFramePr>
            <a:graphicFrameLocks noChangeAspect="1"/>
          </p:cNvGraphicFramePr>
          <p:nvPr>
            <p:extLst/>
          </p:nvPr>
        </p:nvGraphicFramePr>
        <p:xfrm>
          <a:off x="3131840" y="5445224"/>
          <a:ext cx="2097087" cy="931862"/>
        </p:xfrm>
        <a:graphic>
          <a:graphicData uri="http://schemas.openxmlformats.org/presentationml/2006/ole">
            <mc:AlternateContent xmlns:mc="http://schemas.openxmlformats.org/markup-compatibility/2006">
              <mc:Choice xmlns:v="urn:schemas-microsoft-com:vml" Requires="v">
                <p:oleObj spid="_x0000_s257069" name="Equation" r:id="rId7" imgW="1143000" imgH="508000" progId="Equation.3">
                  <p:embed/>
                </p:oleObj>
              </mc:Choice>
              <mc:Fallback>
                <p:oleObj name="Equation" r:id="rId7" imgW="1143000" imgH="508000" progId="Equation.3">
                  <p:embed/>
                  <p:pic>
                    <p:nvPicPr>
                      <p:cNvPr id="78856" name="Object 7"/>
                      <p:cNvPicPr>
                        <a:picLocks noChangeAspect="1" noChangeArrowheads="1"/>
                      </p:cNvPicPr>
                      <p:nvPr/>
                    </p:nvPicPr>
                    <p:blipFill>
                      <a:blip r:embed="rId8"/>
                      <a:srcRect/>
                      <a:stretch>
                        <a:fillRect/>
                      </a:stretch>
                    </p:blipFill>
                    <p:spPr bwMode="auto">
                      <a:xfrm>
                        <a:off x="3131840" y="5445224"/>
                        <a:ext cx="2097087" cy="931862"/>
                      </a:xfrm>
                      <a:prstGeom prst="rect">
                        <a:avLst/>
                      </a:prstGeom>
                      <a:noFill/>
                      <a:ln w="28575" cmpd="sng">
                        <a:solidFill>
                          <a:srgbClr val="FF0000"/>
                        </a:solidFill>
                      </a:ln>
                      <a:effectLst/>
                      <a:extLst/>
                    </p:spPr>
                  </p:pic>
                </p:oleObj>
              </mc:Fallback>
            </mc:AlternateContent>
          </a:graphicData>
        </a:graphic>
      </p:graphicFrame>
    </p:spTree>
    <p:extLst>
      <p:ext uri="{BB962C8B-B14F-4D97-AF65-F5344CB8AC3E}">
        <p14:creationId xmlns:p14="http://schemas.microsoft.com/office/powerpoint/2010/main" val="249211362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5298" name="Rectangle 2"/>
          <p:cNvSpPr>
            <a:spLocks noGrp="1" noChangeArrowheads="1"/>
          </p:cNvSpPr>
          <p:nvPr>
            <p:ph type="title"/>
          </p:nvPr>
        </p:nvSpPr>
        <p:spPr>
          <a:xfrm>
            <a:off x="827584" y="0"/>
            <a:ext cx="7632848" cy="685800"/>
          </a:xfrm>
        </p:spPr>
        <p:txBody>
          <a:bodyPr/>
          <a:lstStyle/>
          <a:p>
            <a:pPr eaLnBrk="1" hangingPunct="1">
              <a:defRPr/>
            </a:pPr>
            <a:r>
              <a:rPr lang="en-US" sz="3400" dirty="0">
                <a:cs typeface="+mj-cs"/>
              </a:rPr>
              <a:t>Vertical Emittance &amp; Emittance Coupling</a:t>
            </a:r>
          </a:p>
        </p:txBody>
      </p:sp>
      <p:sp>
        <p:nvSpPr>
          <p:cNvPr id="695299" name="Rectangle 3"/>
          <p:cNvSpPr>
            <a:spLocks noGrp="1" noChangeArrowheads="1"/>
          </p:cNvSpPr>
          <p:nvPr>
            <p:ph type="body" idx="1"/>
          </p:nvPr>
        </p:nvSpPr>
        <p:spPr>
          <a:xfrm>
            <a:off x="395536" y="764704"/>
            <a:ext cx="8748464" cy="5135563"/>
          </a:xfrm>
        </p:spPr>
        <p:txBody>
          <a:bodyPr>
            <a:noAutofit/>
          </a:bodyPr>
          <a:lstStyle/>
          <a:p>
            <a:pPr marL="0" indent="0" eaLnBrk="1" hangingPunct="1">
              <a:defRPr/>
            </a:pPr>
            <a:r>
              <a:rPr lang="en-US" sz="2400" dirty="0"/>
              <a:t> For typical storage ring parameters, the vertical emittance due to quantum excitation is very small  </a:t>
            </a:r>
          </a:p>
          <a:p>
            <a:pPr marL="0" indent="0" eaLnBrk="1" hangingPunct="1">
              <a:defRPr/>
            </a:pPr>
            <a:r>
              <a:rPr lang="en-US" sz="2400" dirty="0"/>
              <a:t> Assuming a typical </a:t>
            </a:r>
            <a:r>
              <a:rPr lang="en-US" sz="2400" i="1" dirty="0">
                <a:latin typeface="Symbol" charset="0"/>
              </a:rPr>
              <a:t>b</a:t>
            </a:r>
            <a:r>
              <a:rPr lang="en-US" sz="2400" i="1" baseline="-25000" dirty="0">
                <a:latin typeface="Times New Roman" charset="0"/>
              </a:rPr>
              <a:t>y</a:t>
            </a:r>
            <a:r>
              <a:rPr lang="en-US" sz="2400" dirty="0"/>
              <a:t> values of a few 10</a:t>
            </a:r>
            <a:r>
              <a:rPr lang="ja-JP" altLang="en-US" sz="2400" dirty="0"/>
              <a:t>’</a:t>
            </a:r>
            <a:r>
              <a:rPr lang="en-US" sz="2400" dirty="0"/>
              <a:t>s of meters and bending radius of ~100 m, the quantum limit is </a:t>
            </a:r>
            <a:r>
              <a:rPr lang="en-US" sz="2400" i="1" dirty="0" err="1">
                <a:latin typeface="Symbol" charset="0"/>
              </a:rPr>
              <a:t>e</a:t>
            </a:r>
            <a:r>
              <a:rPr lang="en-US" sz="2400" i="1" baseline="-25000" dirty="0" err="1">
                <a:latin typeface="Times New Roman" charset="0"/>
              </a:rPr>
              <a:t>y</a:t>
            </a:r>
            <a:r>
              <a:rPr lang="en-US" sz="2400" i="1" dirty="0">
                <a:latin typeface="Times New Roman" charset="0"/>
              </a:rPr>
              <a:t> </a:t>
            </a:r>
            <a:r>
              <a:rPr lang="en-US" sz="2400" i="1" dirty="0">
                <a:latin typeface="Times New Roman" charset="0"/>
                <a:cs typeface="Times New Roman" charset="0"/>
              </a:rPr>
              <a:t>~ </a:t>
            </a:r>
            <a:r>
              <a:rPr lang="en-US" sz="2400" dirty="0">
                <a:latin typeface="Times New Roman" charset="0"/>
                <a:cs typeface="Times New Roman" charset="0"/>
              </a:rPr>
              <a:t>0.1 pm.</a:t>
            </a:r>
            <a:r>
              <a:rPr lang="en-US" sz="2400" dirty="0">
                <a:cs typeface="Times New Roman" charset="0"/>
              </a:rPr>
              <a:t>  </a:t>
            </a:r>
          </a:p>
          <a:p>
            <a:pPr marL="0" indent="0" eaLnBrk="1" hangingPunct="1">
              <a:defRPr/>
            </a:pPr>
            <a:r>
              <a:rPr lang="en-US" sz="2400" dirty="0">
                <a:cs typeface="Times New Roman" charset="0"/>
              </a:rPr>
              <a:t>The observed sources of vertical emittance are:</a:t>
            </a:r>
          </a:p>
          <a:p>
            <a:pPr lvl="1" eaLnBrk="1" hangingPunct="1">
              <a:defRPr/>
            </a:pPr>
            <a:r>
              <a:rPr lang="en-US" sz="2400" b="1" dirty="0">
                <a:cs typeface="Times New Roman" charset="0"/>
              </a:rPr>
              <a:t>emittance coupling</a:t>
            </a:r>
            <a:r>
              <a:rPr lang="en-US" sz="2400" dirty="0">
                <a:cs typeface="Times New Roman" charset="0"/>
              </a:rPr>
              <a:t> whose source is ring errors which couple the vertical and horizontal betatron motion</a:t>
            </a:r>
          </a:p>
          <a:p>
            <a:pPr lvl="1" eaLnBrk="1" hangingPunct="1">
              <a:defRPr/>
            </a:pPr>
            <a:r>
              <a:rPr lang="en-US" sz="2400" b="1" dirty="0">
                <a:cs typeface="Times New Roman" charset="0"/>
              </a:rPr>
              <a:t>vertical dispersion</a:t>
            </a:r>
            <a:r>
              <a:rPr lang="en-US" sz="2400" dirty="0">
                <a:cs typeface="Times New Roman" charset="0"/>
              </a:rPr>
              <a:t> due to vertical misalignment of the quadrupoles and </a:t>
            </a:r>
            <a:r>
              <a:rPr lang="en-US" sz="2400" dirty="0" err="1">
                <a:cs typeface="Times New Roman" charset="0"/>
              </a:rPr>
              <a:t>sextupoles</a:t>
            </a:r>
            <a:r>
              <a:rPr lang="en-US" sz="2400" dirty="0">
                <a:cs typeface="Times New Roman" charset="0"/>
              </a:rPr>
              <a:t> and angular errors in the dipoles</a:t>
            </a:r>
          </a:p>
          <a:p>
            <a:pPr marL="0" indent="0" eaLnBrk="1" hangingPunct="1">
              <a:defRPr/>
            </a:pPr>
            <a:r>
              <a:rPr lang="en-US" sz="2400" dirty="0">
                <a:cs typeface="Times New Roman" charset="0"/>
              </a:rPr>
              <a:t> The vertical and horizontal emittances in the presence of a collection of such errors around a storage ring is commonly described as:</a:t>
            </a:r>
          </a:p>
          <a:p>
            <a:pPr marL="0" indent="0" eaLnBrk="1" hangingPunct="1">
              <a:defRPr/>
            </a:pPr>
            <a:endParaRPr lang="en-US" sz="2400" dirty="0">
              <a:cs typeface="Times New Roman" charset="0"/>
            </a:endParaRPr>
          </a:p>
          <a:p>
            <a:pPr marL="0" indent="0" eaLnBrk="1" hangingPunct="1">
              <a:buNone/>
              <a:defRPr/>
            </a:pPr>
            <a:r>
              <a:rPr lang="en-US" sz="2400" i="1" dirty="0">
                <a:latin typeface="Symbol" charset="0"/>
                <a:cs typeface="Times New Roman" charset="0"/>
              </a:rPr>
              <a:t>e</a:t>
            </a:r>
            <a:r>
              <a:rPr lang="en-US" sz="2400" i="1" baseline="-25000" dirty="0">
                <a:latin typeface="Times New Roman" charset="0"/>
                <a:cs typeface="Times New Roman" charset="0"/>
              </a:rPr>
              <a:t>0</a:t>
            </a:r>
            <a:r>
              <a:rPr lang="en-US" sz="2400" dirty="0">
                <a:cs typeface="Times New Roman" charset="0"/>
              </a:rPr>
              <a:t> is the horizontal equilibrium (</a:t>
            </a:r>
            <a:r>
              <a:rPr lang="en-US" sz="2400" b="1" dirty="0">
                <a:cs typeface="Times New Roman" charset="0"/>
              </a:rPr>
              <a:t>natural</a:t>
            </a:r>
            <a:r>
              <a:rPr lang="en-US" sz="2400" dirty="0">
                <a:cs typeface="Times New Roman" charset="0"/>
              </a:rPr>
              <a:t>) emittance.</a:t>
            </a:r>
          </a:p>
        </p:txBody>
      </p:sp>
      <p:graphicFrame>
        <p:nvGraphicFramePr>
          <p:cNvPr id="79878" name="Object 4"/>
          <p:cNvGraphicFramePr>
            <a:graphicFrameLocks noChangeAspect="1"/>
          </p:cNvGraphicFramePr>
          <p:nvPr/>
        </p:nvGraphicFramePr>
        <p:xfrm>
          <a:off x="5099050" y="2892425"/>
          <a:ext cx="114300" cy="177800"/>
        </p:xfrm>
        <a:graphic>
          <a:graphicData uri="http://schemas.openxmlformats.org/presentationml/2006/ole">
            <mc:AlternateContent xmlns:mc="http://schemas.openxmlformats.org/markup-compatibility/2006">
              <mc:Choice xmlns:v="urn:schemas-microsoft-com:vml" Requires="v">
                <p:oleObj spid="_x0000_s258077" name="Equation" r:id="rId3" imgW="435285" imgH="677109" progId="Equation.DSMT4">
                  <p:embed/>
                </p:oleObj>
              </mc:Choice>
              <mc:Fallback>
                <p:oleObj name="Equation" r:id="rId3" imgW="435285" imgH="677109" progId="Equation.DSMT4">
                  <p:embed/>
                  <p:pic>
                    <p:nvPicPr>
                      <p:cNvPr id="79878"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99050" y="2892425"/>
                        <a:ext cx="114300" cy="1778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79879" name="Object 5"/>
          <p:cNvGraphicFramePr>
            <a:graphicFrameLocks noChangeAspect="1"/>
          </p:cNvGraphicFramePr>
          <p:nvPr>
            <p:extLst>
              <p:ext uri="{D42A27DB-BD31-4B8C-83A1-F6EECF244321}">
                <p14:modId xmlns:p14="http://schemas.microsoft.com/office/powerpoint/2010/main" val="1306470093"/>
              </p:ext>
            </p:extLst>
          </p:nvPr>
        </p:nvGraphicFramePr>
        <p:xfrm>
          <a:off x="2204814" y="5013176"/>
          <a:ext cx="4878387" cy="744538"/>
        </p:xfrm>
        <a:graphic>
          <a:graphicData uri="http://schemas.openxmlformats.org/presentationml/2006/ole">
            <mc:AlternateContent xmlns:mc="http://schemas.openxmlformats.org/markup-compatibility/2006">
              <mc:Choice xmlns:v="urn:schemas-microsoft-com:vml" Requires="v">
                <p:oleObj spid="_x0000_s258078" name="Equation" r:id="rId5" imgW="2578100" imgH="393700" progId="Equation.3">
                  <p:embed/>
                </p:oleObj>
              </mc:Choice>
              <mc:Fallback>
                <p:oleObj name="Equation" r:id="rId5" imgW="2578100" imgH="393700" progId="Equation.3">
                  <p:embed/>
                  <p:pic>
                    <p:nvPicPr>
                      <p:cNvPr id="79879"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04814" y="5013176"/>
                        <a:ext cx="4878387" cy="74453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Tree>
    <p:extLst>
      <p:ext uri="{BB962C8B-B14F-4D97-AF65-F5344CB8AC3E}">
        <p14:creationId xmlns:p14="http://schemas.microsoft.com/office/powerpoint/2010/main" val="208849179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0467" name="Rectangle 3"/>
          <p:cNvSpPr>
            <a:spLocks noChangeArrowheads="1"/>
          </p:cNvSpPr>
          <p:nvPr/>
        </p:nvSpPr>
        <p:spPr bwMode="auto">
          <a:xfrm>
            <a:off x="685800" y="0"/>
            <a:ext cx="7391400" cy="685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l">
              <a:spcBef>
                <a:spcPct val="0"/>
              </a:spcBef>
              <a:buClrTx/>
              <a:buSzTx/>
              <a:buFontTx/>
              <a:buNone/>
            </a:pPr>
            <a:r>
              <a:rPr lang="en-US" sz="4400">
                <a:solidFill>
                  <a:schemeClr val="bg1"/>
                </a:solidFill>
                <a:latin typeface="Palatino" charset="0"/>
              </a:rPr>
              <a:t>Radiation integrals</a:t>
            </a:r>
            <a:endParaRPr lang="en-US" sz="3200">
              <a:solidFill>
                <a:schemeClr val="bg1"/>
              </a:solidFill>
              <a:latin typeface="Palatino" charset="0"/>
            </a:endParaRPr>
          </a:p>
        </p:txBody>
      </p:sp>
      <p:grpSp>
        <p:nvGrpSpPr>
          <p:cNvPr id="830520" name="Group 56"/>
          <p:cNvGrpSpPr>
            <a:grpSpLocks/>
          </p:cNvGrpSpPr>
          <p:nvPr/>
        </p:nvGrpSpPr>
        <p:grpSpPr bwMode="auto">
          <a:xfrm>
            <a:off x="3581400" y="2968625"/>
            <a:ext cx="5486400" cy="765175"/>
            <a:chOff x="2256" y="2686"/>
            <a:chExt cx="3456" cy="482"/>
          </a:xfrm>
        </p:grpSpPr>
        <p:sp>
          <p:nvSpPr>
            <p:cNvPr id="830470" name="Rectangle 6"/>
            <p:cNvSpPr>
              <a:spLocks noChangeArrowheads="1"/>
            </p:cNvSpPr>
            <p:nvPr/>
          </p:nvSpPr>
          <p:spPr bwMode="auto">
            <a:xfrm>
              <a:off x="2256" y="2782"/>
              <a:ext cx="1344" cy="2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marL="285750" indent="-285750">
                <a:buSzTx/>
                <a:buFont typeface="Wingdings" charset="0"/>
                <a:buNone/>
              </a:pPr>
              <a:r>
                <a:rPr lang="en-US" sz="2000">
                  <a:solidFill>
                    <a:srgbClr val="008000"/>
                  </a:solidFill>
                  <a:latin typeface="Palatino" charset="0"/>
                </a:rPr>
                <a:t>Equilibrium energy spread</a:t>
              </a:r>
            </a:p>
          </p:txBody>
        </p:sp>
        <p:pic>
          <p:nvPicPr>
            <p:cNvPr id="830505" name="Picture 41" descr="txp_fig"/>
            <p:cNvPicPr>
              <a:picLocks noChangeAspect="1" noChangeArrowheads="1"/>
            </p:cNvPicPr>
            <p:nvPr>
              <p:custDataLst>
                <p:tags r:id="rId10"/>
              </p:custDataLst>
            </p:nvPr>
          </p:nvPicPr>
          <p:blipFill>
            <a:blip r:embed="rId13">
              <a:extLst>
                <a:ext uri="{28A0092B-C50C-407E-A947-70E740481C1C}">
                  <a14:useLocalDpi xmlns:a14="http://schemas.microsoft.com/office/drawing/2010/main" val="0"/>
                </a:ext>
              </a:extLst>
            </a:blip>
            <a:srcRect/>
            <a:stretch>
              <a:fillRect/>
            </a:stretch>
          </p:blipFill>
          <p:spPr bwMode="auto">
            <a:xfrm>
              <a:off x="3815" y="2686"/>
              <a:ext cx="1897" cy="482"/>
            </a:xfrm>
            <a:prstGeom prst="rect">
              <a:avLst/>
            </a:prstGeom>
            <a:noFill/>
            <a:ln w="28575">
              <a:solidFill>
                <a:srgbClr val="008000"/>
              </a:solidFill>
              <a:miter lim="800000"/>
              <a:headEnd/>
              <a:tailEnd/>
            </a:ln>
            <a:effectLst/>
            <a:extLst>
              <a:ext uri="{909E8E84-426E-40dd-AFC4-6F175D3DCCD1}">
                <a14:hiddenFill xmlns="" xmlns:a14="http://schemas.microsoft.com/office/drawing/2010/main">
                  <a:solidFill>
                    <a:srgbClr val="9999FF"/>
                  </a:solidFill>
                </a14:hiddenFill>
              </a:ext>
              <a:ext uri="{AF507438-7753-43e0-B8FC-AC1667EBCBE1}">
                <a14:hiddenEffects xmlns="" xmlns:a14="http://schemas.microsoft.com/office/drawing/2010/main">
                  <a:effectLst>
                    <a:outerShdw blurRad="63500" dist="38099" dir="2700000" algn="ctr" rotWithShape="0">
                      <a:srgbClr val="00007D">
                        <a:alpha val="74998"/>
                      </a:srgbClr>
                    </a:outerShdw>
                  </a:effectLst>
                </a14:hiddenEffects>
              </a:ext>
            </a:extLst>
          </p:spPr>
        </p:pic>
      </p:grpSp>
      <p:sp>
        <p:nvSpPr>
          <p:cNvPr id="830475" name="Rectangle 11"/>
          <p:cNvSpPr>
            <a:spLocks noChangeArrowheads="1"/>
          </p:cNvSpPr>
          <p:nvPr/>
        </p:nvSpPr>
        <p:spPr bwMode="auto">
          <a:xfrm>
            <a:off x="2430463" y="5897563"/>
            <a:ext cx="3711575"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buClr>
                <a:srgbClr val="A50021"/>
              </a:buClr>
              <a:buSzTx/>
              <a:buFontTx/>
              <a:buNone/>
            </a:pPr>
            <a:r>
              <a:rPr lang="en-US" sz="2000">
                <a:solidFill>
                  <a:srgbClr val="FF9900"/>
                </a:solidFill>
                <a:latin typeface="Palatino" charset="0"/>
              </a:rPr>
              <a:t>Equilibrium betatron emittance</a:t>
            </a:r>
          </a:p>
        </p:txBody>
      </p:sp>
      <p:pic>
        <p:nvPicPr>
          <p:cNvPr id="830518" name="Picture 54" descr="txp_fig"/>
          <p:cNvPicPr>
            <a:picLocks noChangeAspect="1" noChangeArrowheads="1"/>
          </p:cNvPicPr>
          <p:nvPr>
            <p:custDataLst>
              <p:tags r:id="rId1"/>
            </p:custDataLst>
          </p:nvPr>
        </p:nvPicPr>
        <p:blipFill>
          <a:blip r:embed="rId14">
            <a:extLst>
              <a:ext uri="{28A0092B-C50C-407E-A947-70E740481C1C}">
                <a14:useLocalDpi xmlns:a14="http://schemas.microsoft.com/office/drawing/2010/main" val="0"/>
              </a:ext>
            </a:extLst>
          </a:blip>
          <a:srcRect/>
          <a:stretch>
            <a:fillRect/>
          </a:stretch>
        </p:blipFill>
        <p:spPr bwMode="auto">
          <a:xfrm>
            <a:off x="6432550" y="5668963"/>
            <a:ext cx="2611438" cy="746125"/>
          </a:xfrm>
          <a:prstGeom prst="rect">
            <a:avLst/>
          </a:prstGeom>
          <a:noFill/>
          <a:ln w="28575">
            <a:solidFill>
              <a:srgbClr val="FF6600"/>
            </a:solidFill>
            <a:miter lim="800000"/>
            <a:headEnd/>
            <a:tailEnd/>
          </a:ln>
          <a:effectLst/>
          <a:extLst>
            <a:ext uri="{909E8E84-426E-40dd-AFC4-6F175D3DCCD1}">
              <a14:hiddenFill xmlns="" xmlns:a14="http://schemas.microsoft.com/office/drawing/2010/main">
                <a:solidFill>
                  <a:srgbClr val="9999FF"/>
                </a:solidFill>
              </a14:hiddenFill>
            </a:ext>
            <a:ext uri="{AF507438-7753-43e0-B8FC-AC1667EBCBE1}">
              <a14:hiddenEffects xmlns="" xmlns:a14="http://schemas.microsoft.com/office/drawing/2010/main">
                <a:effectLst>
                  <a:outerShdw blurRad="63500" dist="38099" dir="2700000" algn="ctr" rotWithShape="0">
                    <a:srgbClr val="00007D">
                      <a:alpha val="74998"/>
                    </a:srgbClr>
                  </a:outerShdw>
                </a:effectLst>
              </a14:hiddenEffects>
            </a:ext>
          </a:extLst>
        </p:spPr>
      </p:pic>
      <p:pic>
        <p:nvPicPr>
          <p:cNvPr id="830504" name="Picture 40" descr="txp_fig"/>
          <p:cNvPicPr>
            <a:picLocks noChangeAspect="1" noChangeArrowheads="1"/>
          </p:cNvPicPr>
          <p:nvPr>
            <p:custDataLst>
              <p:tags r:id="rId2"/>
            </p:custDataLst>
          </p:nvPr>
        </p:nvPicPr>
        <p:blipFill>
          <a:blip r:embed="rId15">
            <a:extLst>
              <a:ext uri="{28A0092B-C50C-407E-A947-70E740481C1C}">
                <a14:useLocalDpi xmlns:a14="http://schemas.microsoft.com/office/drawing/2010/main" val="0"/>
              </a:ext>
            </a:extLst>
          </a:blip>
          <a:srcRect/>
          <a:stretch>
            <a:fillRect/>
          </a:stretch>
        </p:blipFill>
        <p:spPr bwMode="auto">
          <a:xfrm>
            <a:off x="4038600" y="4191000"/>
            <a:ext cx="5065713" cy="633413"/>
          </a:xfrm>
          <a:prstGeom prst="rect">
            <a:avLst/>
          </a:prstGeom>
          <a:noFill/>
          <a:ln w="28575">
            <a:solidFill>
              <a:srgbClr val="FF00FF"/>
            </a:solidFill>
            <a:miter lim="800000"/>
            <a:headEnd/>
            <a:tailEnd/>
          </a:ln>
          <a:effectLst/>
          <a:extLst>
            <a:ext uri="{909E8E84-426E-40dd-AFC4-6F175D3DCCD1}">
              <a14:hiddenFill xmlns="" xmlns:a14="http://schemas.microsoft.com/office/drawing/2010/main">
                <a:solidFill>
                  <a:srgbClr val="9999FF"/>
                </a:solidFill>
              </a14:hiddenFill>
            </a:ext>
            <a:ext uri="{AF507438-7753-43e0-B8FC-AC1667EBCBE1}">
              <a14:hiddenEffects xmlns="" xmlns:a14="http://schemas.microsoft.com/office/drawing/2010/main">
                <a:effectLst>
                  <a:outerShdw blurRad="63500" dist="38099" dir="2700000" algn="ctr" rotWithShape="0">
                    <a:srgbClr val="00007D">
                      <a:alpha val="74998"/>
                    </a:srgbClr>
                  </a:outerShdw>
                </a:effectLst>
              </a14:hiddenEffects>
            </a:ext>
          </a:extLst>
        </p:spPr>
      </p:pic>
      <p:sp>
        <p:nvSpPr>
          <p:cNvPr id="830480" name="Rectangle 16"/>
          <p:cNvSpPr>
            <a:spLocks noChangeArrowheads="1"/>
          </p:cNvSpPr>
          <p:nvPr/>
        </p:nvSpPr>
        <p:spPr bwMode="auto">
          <a:xfrm>
            <a:off x="4038600" y="4876800"/>
            <a:ext cx="50292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marL="285750" indent="-285750">
              <a:buSzTx/>
              <a:buFont typeface="Wingdings" charset="0"/>
              <a:buNone/>
            </a:pPr>
            <a:r>
              <a:rPr lang="en-US" sz="2000">
                <a:solidFill>
                  <a:srgbClr val="FF00FF"/>
                </a:solidFill>
                <a:latin typeface="Palatino" charset="0"/>
              </a:rPr>
              <a:t>    Damping partition numbers</a:t>
            </a:r>
          </a:p>
        </p:txBody>
      </p:sp>
      <p:pic>
        <p:nvPicPr>
          <p:cNvPr id="830499" name="Picture 35" descr="txp_fig"/>
          <p:cNvPicPr>
            <a:picLocks noChangeAspect="1" noChangeArrowheads="1"/>
          </p:cNvPicPr>
          <p:nvPr>
            <p:custDataLst>
              <p:tags r:id="rId3"/>
            </p:custDataLst>
          </p:nvPr>
        </p:nvPicPr>
        <p:blipFill>
          <a:blip r:embed="rId16">
            <a:extLst>
              <a:ext uri="{28A0092B-C50C-407E-A947-70E740481C1C}">
                <a14:useLocalDpi xmlns:a14="http://schemas.microsoft.com/office/drawing/2010/main" val="0"/>
              </a:ext>
            </a:extLst>
          </a:blip>
          <a:srcRect/>
          <a:stretch>
            <a:fillRect/>
          </a:stretch>
        </p:blipFill>
        <p:spPr bwMode="auto">
          <a:xfrm>
            <a:off x="528588" y="4221088"/>
            <a:ext cx="3035300" cy="633413"/>
          </a:xfrm>
          <a:prstGeom prst="rect">
            <a:avLst/>
          </a:prstGeom>
          <a:noFill/>
          <a:ln>
            <a:noFill/>
          </a:ln>
          <a:effectLst/>
          <a:extLst>
            <a:ext uri="{909E8E84-426E-40dd-AFC4-6F175D3DCCD1}">
              <a14:hiddenFill xmlns="" xmlns:a14="http://schemas.microsoft.com/office/drawing/2010/main">
                <a:solidFill>
                  <a:srgbClr val="9999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7D">
                      <a:alpha val="74998"/>
                    </a:srgbClr>
                  </a:outerShdw>
                </a:effectLst>
              </a14:hiddenEffects>
            </a:ext>
          </a:extLst>
        </p:spPr>
      </p:pic>
      <p:pic>
        <p:nvPicPr>
          <p:cNvPr id="830506" name="Picture 42" descr="txp_fig"/>
          <p:cNvPicPr>
            <a:picLocks noChangeAspect="1" noChangeArrowheads="1"/>
          </p:cNvPicPr>
          <p:nvPr>
            <p:custDataLst>
              <p:tags r:id="rId4"/>
            </p:custDataLst>
          </p:nvPr>
        </p:nvPicPr>
        <p:blipFill>
          <a:blip r:embed="rId17">
            <a:extLst>
              <a:ext uri="{28A0092B-C50C-407E-A947-70E740481C1C}">
                <a14:useLocalDpi xmlns:a14="http://schemas.microsoft.com/office/drawing/2010/main" val="0"/>
              </a:ext>
            </a:extLst>
          </a:blip>
          <a:srcRect/>
          <a:stretch>
            <a:fillRect/>
          </a:stretch>
        </p:blipFill>
        <p:spPr bwMode="auto">
          <a:xfrm>
            <a:off x="539552" y="3048000"/>
            <a:ext cx="1766887" cy="647700"/>
          </a:xfrm>
          <a:prstGeom prst="rect">
            <a:avLst/>
          </a:prstGeom>
          <a:noFill/>
          <a:ln>
            <a:noFill/>
          </a:ln>
          <a:effectLst/>
          <a:extLst>
            <a:ext uri="{909E8E84-426E-40dd-AFC4-6F175D3DCCD1}">
              <a14:hiddenFill xmlns="" xmlns:a14="http://schemas.microsoft.com/office/drawing/2010/main">
                <a:solidFill>
                  <a:srgbClr val="9999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7D">
                      <a:alpha val="74998"/>
                    </a:srgbClr>
                  </a:outerShdw>
                </a:effectLst>
              </a14:hiddenEffects>
            </a:ext>
          </a:extLst>
        </p:spPr>
      </p:pic>
      <p:pic>
        <p:nvPicPr>
          <p:cNvPr id="830502" name="Picture 38" descr="txp_fig"/>
          <p:cNvPicPr>
            <a:picLocks noChangeAspect="1" noChangeArrowheads="1"/>
          </p:cNvPicPr>
          <p:nvPr>
            <p:custDataLst>
              <p:tags r:id="rId5"/>
            </p:custDataLst>
          </p:nvPr>
        </p:nvPicPr>
        <p:blipFill>
          <a:blip r:embed="rId18">
            <a:extLst>
              <a:ext uri="{28A0092B-C50C-407E-A947-70E740481C1C}">
                <a14:useLocalDpi xmlns:a14="http://schemas.microsoft.com/office/drawing/2010/main" val="0"/>
              </a:ext>
            </a:extLst>
          </a:blip>
          <a:srcRect/>
          <a:stretch>
            <a:fillRect/>
          </a:stretch>
        </p:blipFill>
        <p:spPr bwMode="auto">
          <a:xfrm>
            <a:off x="609600" y="1881188"/>
            <a:ext cx="1604963" cy="633412"/>
          </a:xfrm>
          <a:prstGeom prst="rect">
            <a:avLst/>
          </a:prstGeom>
          <a:noFill/>
          <a:ln>
            <a:noFill/>
          </a:ln>
          <a:effectLst/>
          <a:extLst>
            <a:ext uri="{909E8E84-426E-40dd-AFC4-6F175D3DCCD1}">
              <a14:hiddenFill xmlns="" xmlns:a14="http://schemas.microsoft.com/office/drawing/2010/main">
                <a:solidFill>
                  <a:srgbClr val="9999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7D">
                      <a:alpha val="74998"/>
                    </a:srgbClr>
                  </a:outerShdw>
                </a:effectLst>
              </a14:hiddenEffects>
            </a:ext>
          </a:extLst>
        </p:spPr>
      </p:pic>
      <p:pic>
        <p:nvPicPr>
          <p:cNvPr id="830500" name="Picture 36" descr="txp_fig"/>
          <p:cNvPicPr>
            <a:picLocks noChangeAspect="1" noChangeArrowheads="1"/>
          </p:cNvPicPr>
          <p:nvPr>
            <p:custDataLst>
              <p:tags r:id="rId6"/>
            </p:custDataLst>
          </p:nvPr>
        </p:nvPicPr>
        <p:blipFill>
          <a:blip r:embed="rId19">
            <a:extLst>
              <a:ext uri="{28A0092B-C50C-407E-A947-70E740481C1C}">
                <a14:useLocalDpi xmlns:a14="http://schemas.microsoft.com/office/drawing/2010/main" val="0"/>
              </a:ext>
            </a:extLst>
          </a:blip>
          <a:srcRect/>
          <a:stretch>
            <a:fillRect/>
          </a:stretch>
        </p:blipFill>
        <p:spPr bwMode="auto">
          <a:xfrm>
            <a:off x="539552" y="5821363"/>
            <a:ext cx="1765300" cy="646112"/>
          </a:xfrm>
          <a:prstGeom prst="rect">
            <a:avLst/>
          </a:prstGeom>
          <a:noFill/>
          <a:ln>
            <a:noFill/>
          </a:ln>
          <a:effectLst/>
          <a:extLst>
            <a:ext uri="{909E8E84-426E-40dd-AFC4-6F175D3DCCD1}">
              <a14:hiddenFill xmlns="" xmlns:a14="http://schemas.microsoft.com/office/drawing/2010/main">
                <a:solidFill>
                  <a:srgbClr val="9999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7D">
                      <a:alpha val="74998"/>
                    </a:srgbClr>
                  </a:outerShdw>
                </a:effectLst>
              </a14:hiddenEffects>
            </a:ext>
          </a:extLst>
        </p:spPr>
      </p:pic>
      <p:pic>
        <p:nvPicPr>
          <p:cNvPr id="830512" name="Picture 48" descr="txp_fig"/>
          <p:cNvPicPr>
            <a:picLocks noChangeAspect="1" noChangeArrowheads="1"/>
          </p:cNvPicPr>
          <p:nvPr>
            <p:custDataLst>
              <p:tags r:id="rId7"/>
            </p:custDataLst>
          </p:nvPr>
        </p:nvPicPr>
        <p:blipFill>
          <a:blip r:embed="rId20">
            <a:extLst>
              <a:ext uri="{28A0092B-C50C-407E-A947-70E740481C1C}">
                <a14:useLocalDpi xmlns:a14="http://schemas.microsoft.com/office/drawing/2010/main" val="0"/>
              </a:ext>
            </a:extLst>
          </a:blip>
          <a:srcRect/>
          <a:stretch>
            <a:fillRect/>
          </a:stretch>
        </p:blipFill>
        <p:spPr bwMode="auto">
          <a:xfrm>
            <a:off x="6681788" y="1846263"/>
            <a:ext cx="1776412" cy="592137"/>
          </a:xfrm>
          <a:prstGeom prst="rect">
            <a:avLst/>
          </a:prstGeom>
          <a:solidFill>
            <a:srgbClr val="FF0000"/>
          </a:solidFill>
          <a:ln w="28575">
            <a:solidFill>
              <a:srgbClr val="FF0000"/>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7D">
                      <a:alpha val="74998"/>
                    </a:srgbClr>
                  </a:outerShdw>
                </a:effectLst>
              </a14:hiddenEffects>
            </a:ext>
          </a:extLst>
        </p:spPr>
      </p:pic>
      <p:pic>
        <p:nvPicPr>
          <p:cNvPr id="830509" name="Picture 45" descr="txp_fig"/>
          <p:cNvPicPr>
            <a:picLocks noChangeAspect="1" noChangeArrowheads="1"/>
          </p:cNvPicPr>
          <p:nvPr>
            <p:custDataLst>
              <p:tags r:id="rId8"/>
            </p:custDataLst>
          </p:nvPr>
        </p:nvPicPr>
        <p:blipFill>
          <a:blip r:embed="rId21">
            <a:extLst>
              <a:ext uri="{28A0092B-C50C-407E-A947-70E740481C1C}">
                <a14:useLocalDpi xmlns:a14="http://schemas.microsoft.com/office/drawing/2010/main" val="0"/>
              </a:ext>
            </a:extLst>
          </a:blip>
          <a:srcRect/>
          <a:stretch>
            <a:fillRect/>
          </a:stretch>
        </p:blipFill>
        <p:spPr bwMode="auto">
          <a:xfrm>
            <a:off x="660400" y="796925"/>
            <a:ext cx="1550988" cy="633413"/>
          </a:xfrm>
          <a:prstGeom prst="rect">
            <a:avLst/>
          </a:prstGeom>
          <a:noFill/>
          <a:ln>
            <a:noFill/>
          </a:ln>
          <a:effectLst/>
          <a:extLst>
            <a:ext uri="{909E8E84-426E-40dd-AFC4-6F175D3DCCD1}">
              <a14:hiddenFill xmlns="" xmlns:a14="http://schemas.microsoft.com/office/drawing/2010/main">
                <a:solidFill>
                  <a:srgbClr val="9999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7D">
                      <a:alpha val="74998"/>
                    </a:srgbClr>
                  </a:outerShdw>
                </a:effectLst>
              </a14:hiddenEffects>
            </a:ext>
          </a:extLst>
        </p:spPr>
      </p:pic>
      <p:sp>
        <p:nvSpPr>
          <p:cNvPr id="830513" name="Rectangle 49"/>
          <p:cNvSpPr>
            <a:spLocks noChangeArrowheads="1"/>
          </p:cNvSpPr>
          <p:nvPr/>
        </p:nvSpPr>
        <p:spPr bwMode="auto">
          <a:xfrm>
            <a:off x="2286000" y="1981200"/>
            <a:ext cx="2747963"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marL="285750" indent="-285750">
              <a:buSzTx/>
              <a:buFont typeface="Wingdings" charset="0"/>
              <a:buNone/>
            </a:pPr>
            <a:r>
              <a:rPr lang="en-US" sz="2000">
                <a:solidFill>
                  <a:srgbClr val="FF0000"/>
                </a:solidFill>
                <a:latin typeface="Palatino" charset="0"/>
              </a:rPr>
              <a:t>Energy loss per turn</a:t>
            </a:r>
          </a:p>
        </p:txBody>
      </p:sp>
      <p:pic>
        <p:nvPicPr>
          <p:cNvPr id="830517" name="Picture 53" descr="txp_fig"/>
          <p:cNvPicPr>
            <a:picLocks noChangeAspect="1" noChangeArrowheads="1"/>
          </p:cNvPicPr>
          <p:nvPr>
            <p:custDataLst>
              <p:tags r:id="rId9"/>
            </p:custDataLst>
          </p:nvPr>
        </p:nvPicPr>
        <p:blipFill>
          <a:blip r:embed="rId22">
            <a:extLst>
              <a:ext uri="{28A0092B-C50C-407E-A947-70E740481C1C}">
                <a14:useLocalDpi xmlns:a14="http://schemas.microsoft.com/office/drawing/2010/main" val="0"/>
              </a:ext>
            </a:extLst>
          </a:blip>
          <a:srcRect/>
          <a:stretch>
            <a:fillRect/>
          </a:stretch>
        </p:blipFill>
        <p:spPr bwMode="auto">
          <a:xfrm>
            <a:off x="6726238" y="762000"/>
            <a:ext cx="1276350" cy="577850"/>
          </a:xfrm>
          <a:prstGeom prst="rect">
            <a:avLst/>
          </a:prstGeom>
          <a:solidFill>
            <a:srgbClr val="0033CC"/>
          </a:solidFill>
          <a:ln w="28575">
            <a:solidFill>
              <a:srgbClr val="0033CC"/>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7D">
                      <a:alpha val="74998"/>
                    </a:srgbClr>
                  </a:outerShdw>
                </a:effectLst>
              </a14:hiddenEffects>
            </a:ext>
          </a:extLst>
        </p:spPr>
      </p:pic>
      <p:sp>
        <p:nvSpPr>
          <p:cNvPr id="830515" name="Rectangle 51"/>
          <p:cNvSpPr>
            <a:spLocks noChangeArrowheads="1"/>
          </p:cNvSpPr>
          <p:nvPr/>
        </p:nvSpPr>
        <p:spPr bwMode="auto">
          <a:xfrm>
            <a:off x="2309813" y="896938"/>
            <a:ext cx="3733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marL="285750" indent="-285750">
              <a:buSzTx/>
              <a:buFont typeface="Wingdings" charset="0"/>
              <a:buNone/>
            </a:pPr>
            <a:r>
              <a:rPr lang="en-US" sz="2000">
                <a:solidFill>
                  <a:srgbClr val="0033CC"/>
                </a:solidFill>
                <a:latin typeface="Palatino" charset="0"/>
              </a:rPr>
              <a:t>Momentum compaction factor</a:t>
            </a:r>
          </a:p>
        </p:txBody>
      </p:sp>
    </p:spTree>
    <p:extLst>
      <p:ext uri="{BB962C8B-B14F-4D97-AF65-F5344CB8AC3E}">
        <p14:creationId xmlns:p14="http://schemas.microsoft.com/office/powerpoint/2010/main" val="3528773825"/>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8658" name="Rectangle 2"/>
          <p:cNvSpPr>
            <a:spLocks noGrp="1" noChangeArrowheads="1"/>
          </p:cNvSpPr>
          <p:nvPr>
            <p:ph type="title"/>
          </p:nvPr>
        </p:nvSpPr>
        <p:spPr>
          <a:xfrm>
            <a:off x="762000" y="0"/>
            <a:ext cx="6919913" cy="609600"/>
          </a:xfrm>
        </p:spPr>
        <p:txBody>
          <a:bodyPr/>
          <a:lstStyle/>
          <a:p>
            <a:r>
              <a:rPr lang="en-US" sz="4400"/>
              <a:t>RF de-focusing</a:t>
            </a:r>
            <a:endParaRPr lang="en-US"/>
          </a:p>
        </p:txBody>
      </p:sp>
      <p:sp>
        <p:nvSpPr>
          <p:cNvPr id="838659" name="Rectangle 3"/>
          <p:cNvSpPr>
            <a:spLocks noGrp="1" noChangeArrowheads="1"/>
          </p:cNvSpPr>
          <p:nvPr>
            <p:ph type="body" sz="half" idx="1"/>
          </p:nvPr>
        </p:nvSpPr>
        <p:spPr>
          <a:xfrm>
            <a:off x="228600" y="914400"/>
            <a:ext cx="8382000" cy="5638800"/>
          </a:xfrm>
        </p:spPr>
        <p:txBody>
          <a:bodyPr/>
          <a:lstStyle/>
          <a:p>
            <a:pPr>
              <a:lnSpc>
                <a:spcPct val="90000"/>
              </a:lnSpc>
              <a:buFont typeface="Wingdings" charset="0"/>
              <a:buNone/>
            </a:pPr>
            <a:r>
              <a:rPr lang="en-US" sz="2400"/>
              <a:t>	In order to have stability, the time derivative of the Voltage and the spatial derivative of the electric field should satisfy</a:t>
            </a:r>
          </a:p>
          <a:p>
            <a:pPr>
              <a:lnSpc>
                <a:spcPct val="90000"/>
              </a:lnSpc>
              <a:buFont typeface="Wingdings" charset="0"/>
              <a:buNone/>
            </a:pPr>
            <a:endParaRPr lang="en-US" sz="2400"/>
          </a:p>
          <a:p>
            <a:pPr>
              <a:lnSpc>
                <a:spcPct val="120000"/>
              </a:lnSpc>
              <a:buFont typeface="Wingdings" charset="0"/>
              <a:buNone/>
            </a:pPr>
            <a:endParaRPr lang="en-US" sz="2400"/>
          </a:p>
          <a:p>
            <a:pPr>
              <a:lnSpc>
                <a:spcPct val="90000"/>
              </a:lnSpc>
              <a:buFont typeface="Wingdings" charset="0"/>
              <a:buNone/>
            </a:pPr>
            <a:r>
              <a:rPr lang="en-US" sz="2400"/>
              <a:t>	In the absence of electric charge			       the divergence of the field is 				   given by Maxwell</a:t>
            </a:r>
            <a:r>
              <a:rPr lang="ja-JP" altLang="en-US" sz="2400"/>
              <a:t>’</a:t>
            </a:r>
            <a:r>
              <a:rPr lang="en-US" sz="2400"/>
              <a:t>s equations</a:t>
            </a:r>
          </a:p>
          <a:p>
            <a:pPr>
              <a:lnSpc>
                <a:spcPct val="90000"/>
              </a:lnSpc>
              <a:buFont typeface="Wingdings" charset="0"/>
              <a:buNone/>
            </a:pPr>
            <a:endParaRPr lang="en-US" sz="2400"/>
          </a:p>
          <a:p>
            <a:pPr>
              <a:lnSpc>
                <a:spcPct val="90000"/>
              </a:lnSpc>
              <a:buFont typeface="Wingdings" charset="0"/>
              <a:buNone/>
            </a:pPr>
            <a:endParaRPr lang="en-US" sz="2400"/>
          </a:p>
          <a:p>
            <a:pPr>
              <a:lnSpc>
                <a:spcPct val="90000"/>
              </a:lnSpc>
              <a:buFont typeface="Wingdings" charset="0"/>
              <a:buNone/>
            </a:pPr>
            <a:endParaRPr lang="en-US" sz="2400"/>
          </a:p>
          <a:p>
            <a:pPr>
              <a:lnSpc>
                <a:spcPct val="90000"/>
              </a:lnSpc>
              <a:buFont typeface="Wingdings" charset="0"/>
              <a:buNone/>
            </a:pPr>
            <a:r>
              <a:rPr lang="en-US" sz="2400"/>
              <a:t>	where x represents the generic transverse direction.</a:t>
            </a:r>
          </a:p>
          <a:p>
            <a:pPr>
              <a:lnSpc>
                <a:spcPct val="90000"/>
              </a:lnSpc>
              <a:buFont typeface="Wingdings" charset="0"/>
              <a:buNone/>
            </a:pPr>
            <a:r>
              <a:rPr lang="en-US" sz="2400"/>
              <a:t>	External focusing is required by using quadrupoles or solenoids</a:t>
            </a:r>
          </a:p>
        </p:txBody>
      </p:sp>
      <p:graphicFrame>
        <p:nvGraphicFramePr>
          <p:cNvPr id="838660" name="Object 4"/>
          <p:cNvGraphicFramePr>
            <a:graphicFrameLocks noGrp="1" noChangeAspect="1"/>
          </p:cNvGraphicFramePr>
          <p:nvPr>
            <p:ph idx="4294967295"/>
          </p:nvPr>
        </p:nvGraphicFramePr>
        <p:xfrm>
          <a:off x="304800" y="4071938"/>
          <a:ext cx="4724400" cy="804862"/>
        </p:xfrm>
        <a:graphic>
          <a:graphicData uri="http://schemas.openxmlformats.org/presentationml/2006/ole">
            <mc:AlternateContent xmlns:mc="http://schemas.openxmlformats.org/markup-compatibility/2006">
              <mc:Choice xmlns:v="urn:schemas-microsoft-com:vml" Requires="v">
                <p:oleObj spid="_x0000_s241695" name="Equation" r:id="rId4" imgW="2235200" imgH="381000" progId="Equation.3">
                  <p:embed/>
                </p:oleObj>
              </mc:Choice>
              <mc:Fallback>
                <p:oleObj name="Equation" r:id="rId4" imgW="2235200" imgH="381000" progId="Equation.3">
                  <p:embed/>
                  <p:pic>
                    <p:nvPicPr>
                      <p:cNvPr id="83866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4071938"/>
                        <a:ext cx="4724400" cy="80486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808080">
                                  <a:alpha val="74998"/>
                                </a:srgbClr>
                              </a:outerShdw>
                            </a:effectLst>
                          </a14:hiddenEffects>
                        </a:ext>
                      </a:extLst>
                    </p:spPr>
                  </p:pic>
                </p:oleObj>
              </mc:Fallback>
            </mc:AlternateContent>
          </a:graphicData>
        </a:graphic>
      </p:graphicFrame>
      <p:graphicFrame>
        <p:nvGraphicFramePr>
          <p:cNvPr id="838661" name="Object 5"/>
          <p:cNvGraphicFramePr>
            <a:graphicFrameLocks noGrp="1" noChangeAspect="1"/>
          </p:cNvGraphicFramePr>
          <p:nvPr>
            <p:ph sz="half" idx="2"/>
          </p:nvPr>
        </p:nvGraphicFramePr>
        <p:xfrm>
          <a:off x="1447800" y="1905000"/>
          <a:ext cx="2819400" cy="973138"/>
        </p:xfrm>
        <a:graphic>
          <a:graphicData uri="http://schemas.openxmlformats.org/presentationml/2006/ole">
            <mc:AlternateContent xmlns:mc="http://schemas.openxmlformats.org/markup-compatibility/2006">
              <mc:Choice xmlns:v="urn:schemas-microsoft-com:vml" Requires="v">
                <p:oleObj spid="_x0000_s241696" name="Equation" r:id="rId6" imgW="1104900" imgH="381000" progId="Equation.3">
                  <p:embed/>
                </p:oleObj>
              </mc:Choice>
              <mc:Fallback>
                <p:oleObj name="Equation" r:id="rId6" imgW="1104900" imgH="381000" progId="Equation.3">
                  <p:embed/>
                  <p:pic>
                    <p:nvPicPr>
                      <p:cNvPr id="838661"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47800" y="1905000"/>
                        <a:ext cx="2819400" cy="97313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808080">
                                  <a:alpha val="74998"/>
                                </a:srgbClr>
                              </a:outerShdw>
                            </a:effectLst>
                          </a14:hiddenEffects>
                        </a:ext>
                      </a:extLst>
                    </p:spPr>
                  </p:pic>
                </p:oleObj>
              </mc:Fallback>
            </mc:AlternateContent>
          </a:graphicData>
        </a:graphic>
      </p:graphicFrame>
      <p:pic>
        <p:nvPicPr>
          <p:cNvPr id="838662"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75225" y="1981200"/>
            <a:ext cx="4168775" cy="25352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33690454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8898" name="Rectangle 1026"/>
          <p:cNvSpPr>
            <a:spLocks noGrp="1" noChangeArrowheads="1"/>
          </p:cNvSpPr>
          <p:nvPr>
            <p:ph type="title"/>
          </p:nvPr>
        </p:nvSpPr>
        <p:spPr>
          <a:xfrm>
            <a:off x="762000" y="0"/>
            <a:ext cx="8153400" cy="620688"/>
          </a:xfrm>
        </p:spPr>
        <p:txBody>
          <a:bodyPr/>
          <a:lstStyle/>
          <a:p>
            <a:r>
              <a:rPr lang="en-US" sz="4400" dirty="0"/>
              <a:t>Momentum compaction</a:t>
            </a:r>
            <a:endParaRPr lang="en-US" sz="3600" dirty="0"/>
          </a:p>
        </p:txBody>
      </p:sp>
      <p:sp>
        <p:nvSpPr>
          <p:cNvPr id="848899" name="Rectangle 1027"/>
          <p:cNvSpPr>
            <a:spLocks noGrp="1" noChangeArrowheads="1"/>
          </p:cNvSpPr>
          <p:nvPr>
            <p:ph type="body" idx="1"/>
          </p:nvPr>
        </p:nvSpPr>
        <p:spPr>
          <a:xfrm>
            <a:off x="304800" y="914400"/>
            <a:ext cx="8458200" cy="5181600"/>
          </a:xfrm>
        </p:spPr>
        <p:txBody>
          <a:bodyPr/>
          <a:lstStyle/>
          <a:p>
            <a:r>
              <a:rPr lang="en-US" sz="2400"/>
              <a:t>Off-momentum particles on the dispersion orbit travel in a different path length than on-momentum particles</a:t>
            </a:r>
          </a:p>
          <a:p>
            <a:r>
              <a:rPr lang="en-US" sz="2400"/>
              <a:t>The change of the path length with respect to the momentum spread is called </a:t>
            </a:r>
            <a:r>
              <a:rPr lang="en-US" sz="2400" b="1"/>
              <a:t>momentum compaction</a:t>
            </a:r>
          </a:p>
          <a:p>
            <a:endParaRPr lang="en-US" sz="2400" b="1"/>
          </a:p>
          <a:p>
            <a:endParaRPr lang="en-US" sz="2400" b="1"/>
          </a:p>
          <a:p>
            <a:r>
              <a:rPr lang="en-US" sz="2400"/>
              <a:t>The change of circumference is</a:t>
            </a:r>
          </a:p>
          <a:p>
            <a:endParaRPr lang="en-US" sz="2400"/>
          </a:p>
          <a:p>
            <a:endParaRPr lang="en-US" sz="2400"/>
          </a:p>
          <a:p>
            <a:r>
              <a:rPr lang="en-US" sz="2400"/>
              <a:t>So the momentum compaction is</a:t>
            </a:r>
          </a:p>
        </p:txBody>
      </p:sp>
      <p:grpSp>
        <p:nvGrpSpPr>
          <p:cNvPr id="848900" name="Group 1028"/>
          <p:cNvGrpSpPr>
            <a:grpSpLocks/>
          </p:cNvGrpSpPr>
          <p:nvPr/>
        </p:nvGrpSpPr>
        <p:grpSpPr bwMode="auto">
          <a:xfrm>
            <a:off x="4986338" y="2895600"/>
            <a:ext cx="4157662" cy="2514600"/>
            <a:chOff x="3148" y="2112"/>
            <a:chExt cx="2619" cy="1584"/>
          </a:xfrm>
        </p:grpSpPr>
        <p:sp>
          <p:nvSpPr>
            <p:cNvPr id="848901" name="Line 1029"/>
            <p:cNvSpPr>
              <a:spLocks noChangeShapeType="1"/>
            </p:cNvSpPr>
            <p:nvPr/>
          </p:nvSpPr>
          <p:spPr bwMode="auto">
            <a:xfrm>
              <a:off x="3916" y="2536"/>
              <a:ext cx="672" cy="1160"/>
            </a:xfrm>
            <a:prstGeom prst="line">
              <a:avLst/>
            </a:prstGeom>
            <a:noFill/>
            <a:ln w="254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848902" name="Line 1030"/>
            <p:cNvSpPr>
              <a:spLocks noChangeShapeType="1"/>
            </p:cNvSpPr>
            <p:nvPr/>
          </p:nvSpPr>
          <p:spPr bwMode="auto">
            <a:xfrm flipV="1">
              <a:off x="4588" y="2536"/>
              <a:ext cx="672" cy="1160"/>
            </a:xfrm>
            <a:prstGeom prst="line">
              <a:avLst/>
            </a:prstGeom>
            <a:noFill/>
            <a:ln w="254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848903" name="Freeform 1031"/>
            <p:cNvSpPr>
              <a:spLocks/>
            </p:cNvSpPr>
            <p:nvPr/>
          </p:nvSpPr>
          <p:spPr bwMode="auto">
            <a:xfrm>
              <a:off x="3916" y="2376"/>
              <a:ext cx="1344" cy="160"/>
            </a:xfrm>
            <a:custGeom>
              <a:avLst/>
              <a:gdLst>
                <a:gd name="T0" fmla="*/ 0 w 1344"/>
                <a:gd name="T1" fmla="*/ 192 h 192"/>
                <a:gd name="T2" fmla="*/ 672 w 1344"/>
                <a:gd name="T3" fmla="*/ 0 h 192"/>
                <a:gd name="T4" fmla="*/ 1344 w 1344"/>
                <a:gd name="T5" fmla="*/ 192 h 192"/>
              </a:gdLst>
              <a:ahLst/>
              <a:cxnLst>
                <a:cxn ang="0">
                  <a:pos x="T0" y="T1"/>
                </a:cxn>
                <a:cxn ang="0">
                  <a:pos x="T2" y="T3"/>
                </a:cxn>
                <a:cxn ang="0">
                  <a:pos x="T4" y="T5"/>
                </a:cxn>
              </a:cxnLst>
              <a:rect l="0" t="0" r="r" b="b"/>
              <a:pathLst>
                <a:path w="1344" h="192">
                  <a:moveTo>
                    <a:pt x="0" y="192"/>
                  </a:moveTo>
                  <a:cubicBezTo>
                    <a:pt x="224" y="96"/>
                    <a:pt x="448" y="0"/>
                    <a:pt x="672" y="0"/>
                  </a:cubicBezTo>
                  <a:cubicBezTo>
                    <a:pt x="896" y="0"/>
                    <a:pt x="1120" y="96"/>
                    <a:pt x="1344" y="192"/>
                  </a:cubicBezTo>
                </a:path>
              </a:pathLst>
            </a:custGeom>
            <a:noFill/>
            <a:ln w="25400" cap="flat" cmpd="sng">
              <a:solidFill>
                <a:schemeClr val="tx1"/>
              </a:solidFill>
              <a:prstDash val="solid"/>
              <a:round/>
              <a:headEnd type="none" w="med" len="med"/>
              <a:tailEnd type="non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a:lstStyle/>
            <a:p>
              <a:endParaRPr lang="en-US"/>
            </a:p>
          </p:txBody>
        </p:sp>
        <p:sp>
          <p:nvSpPr>
            <p:cNvPr id="848904" name="Freeform 1032"/>
            <p:cNvSpPr>
              <a:spLocks/>
            </p:cNvSpPr>
            <p:nvPr/>
          </p:nvSpPr>
          <p:spPr bwMode="auto">
            <a:xfrm>
              <a:off x="4396" y="3296"/>
              <a:ext cx="384" cy="80"/>
            </a:xfrm>
            <a:custGeom>
              <a:avLst/>
              <a:gdLst>
                <a:gd name="T0" fmla="*/ 0 w 384"/>
                <a:gd name="T1" fmla="*/ 96 h 96"/>
                <a:gd name="T2" fmla="*/ 192 w 384"/>
                <a:gd name="T3" fmla="*/ 0 h 96"/>
                <a:gd name="T4" fmla="*/ 384 w 384"/>
                <a:gd name="T5" fmla="*/ 96 h 96"/>
              </a:gdLst>
              <a:ahLst/>
              <a:cxnLst>
                <a:cxn ang="0">
                  <a:pos x="T0" y="T1"/>
                </a:cxn>
                <a:cxn ang="0">
                  <a:pos x="T2" y="T3"/>
                </a:cxn>
                <a:cxn ang="0">
                  <a:pos x="T4" y="T5"/>
                </a:cxn>
              </a:cxnLst>
              <a:rect l="0" t="0" r="r" b="b"/>
              <a:pathLst>
                <a:path w="384" h="96">
                  <a:moveTo>
                    <a:pt x="0" y="96"/>
                  </a:moveTo>
                  <a:cubicBezTo>
                    <a:pt x="64" y="48"/>
                    <a:pt x="128" y="0"/>
                    <a:pt x="192" y="0"/>
                  </a:cubicBezTo>
                  <a:cubicBezTo>
                    <a:pt x="256" y="0"/>
                    <a:pt x="320" y="48"/>
                    <a:pt x="384" y="96"/>
                  </a:cubicBezTo>
                </a:path>
              </a:pathLst>
            </a:custGeom>
            <a:noFill/>
            <a:ln w="25400" cap="flat" cmpd="sng">
              <a:solidFill>
                <a:schemeClr val="tx1"/>
              </a:solidFill>
              <a:prstDash val="solid"/>
              <a:round/>
              <a:headEnd type="none" w="med" len="med"/>
              <a:tailEnd type="non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a:lstStyle/>
            <a:p>
              <a:endParaRPr lang="en-US"/>
            </a:p>
          </p:txBody>
        </p:sp>
        <p:sp>
          <p:nvSpPr>
            <p:cNvPr id="848905" name="Rectangle 1033"/>
            <p:cNvSpPr>
              <a:spLocks noChangeArrowheads="1"/>
            </p:cNvSpPr>
            <p:nvPr/>
          </p:nvSpPr>
          <p:spPr bwMode="auto">
            <a:xfrm>
              <a:off x="4474" y="3120"/>
              <a:ext cx="257" cy="19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254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buFont typeface="Wingdings" charset="0"/>
                <a:buNone/>
              </a:pPr>
              <a:r>
                <a:rPr lang="en-US" sz="1400" b="1">
                  <a:latin typeface="Arial" charset="0"/>
                </a:rPr>
                <a:t>Δθ</a:t>
              </a:r>
            </a:p>
          </p:txBody>
        </p:sp>
        <p:sp>
          <p:nvSpPr>
            <p:cNvPr id="848906" name="Rectangle 1034"/>
            <p:cNvSpPr>
              <a:spLocks noChangeArrowheads="1"/>
            </p:cNvSpPr>
            <p:nvPr/>
          </p:nvSpPr>
          <p:spPr bwMode="auto">
            <a:xfrm>
              <a:off x="5356" y="2160"/>
              <a:ext cx="411" cy="19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buFont typeface="Wingdings" charset="0"/>
                <a:buNone/>
              </a:pPr>
              <a:r>
                <a:rPr lang="en-US" sz="1400" b="1">
                  <a:latin typeface="Arial" charset="0"/>
                </a:rPr>
                <a:t>P+ΔP</a:t>
              </a:r>
            </a:p>
          </p:txBody>
        </p:sp>
        <p:sp>
          <p:nvSpPr>
            <p:cNvPr id="848907" name="Rectangle 1035"/>
            <p:cNvSpPr>
              <a:spLocks noChangeArrowheads="1"/>
            </p:cNvSpPr>
            <p:nvPr/>
          </p:nvSpPr>
          <p:spPr bwMode="auto">
            <a:xfrm>
              <a:off x="5260" y="2456"/>
              <a:ext cx="191" cy="19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254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buFont typeface="Wingdings" charset="0"/>
                <a:buNone/>
              </a:pPr>
              <a:r>
                <a:rPr lang="en-US" sz="1400" b="1">
                  <a:latin typeface="Arial" charset="0"/>
                </a:rPr>
                <a:t>P</a:t>
              </a:r>
            </a:p>
          </p:txBody>
        </p:sp>
        <p:sp>
          <p:nvSpPr>
            <p:cNvPr id="848908" name="Rectangle 1036"/>
            <p:cNvSpPr>
              <a:spLocks noChangeArrowheads="1"/>
            </p:cNvSpPr>
            <p:nvPr/>
          </p:nvSpPr>
          <p:spPr bwMode="auto">
            <a:xfrm>
              <a:off x="5020" y="2936"/>
              <a:ext cx="185" cy="19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buFont typeface="Wingdings" charset="0"/>
                <a:buNone/>
              </a:pPr>
              <a:r>
                <a:rPr lang="en-US" sz="1400" b="1">
                  <a:latin typeface="Arial" charset="0"/>
                </a:rPr>
                <a:t>ρ</a:t>
              </a:r>
            </a:p>
          </p:txBody>
        </p:sp>
        <p:sp>
          <p:nvSpPr>
            <p:cNvPr id="848909" name="Freeform 1037"/>
            <p:cNvSpPr>
              <a:spLocks/>
            </p:cNvSpPr>
            <p:nvPr/>
          </p:nvSpPr>
          <p:spPr bwMode="auto">
            <a:xfrm>
              <a:off x="3772" y="2112"/>
              <a:ext cx="1584" cy="192"/>
            </a:xfrm>
            <a:custGeom>
              <a:avLst/>
              <a:gdLst>
                <a:gd name="T0" fmla="*/ 0 w 1344"/>
                <a:gd name="T1" fmla="*/ 192 h 192"/>
                <a:gd name="T2" fmla="*/ 672 w 1344"/>
                <a:gd name="T3" fmla="*/ 0 h 192"/>
                <a:gd name="T4" fmla="*/ 1344 w 1344"/>
                <a:gd name="T5" fmla="*/ 192 h 192"/>
              </a:gdLst>
              <a:ahLst/>
              <a:cxnLst>
                <a:cxn ang="0">
                  <a:pos x="T0" y="T1"/>
                </a:cxn>
                <a:cxn ang="0">
                  <a:pos x="T2" y="T3"/>
                </a:cxn>
                <a:cxn ang="0">
                  <a:pos x="T4" y="T5"/>
                </a:cxn>
              </a:cxnLst>
              <a:rect l="0" t="0" r="r" b="b"/>
              <a:pathLst>
                <a:path w="1344" h="192">
                  <a:moveTo>
                    <a:pt x="0" y="192"/>
                  </a:moveTo>
                  <a:cubicBezTo>
                    <a:pt x="224" y="96"/>
                    <a:pt x="448" y="0"/>
                    <a:pt x="672" y="0"/>
                  </a:cubicBezTo>
                  <a:cubicBezTo>
                    <a:pt x="896" y="0"/>
                    <a:pt x="1120" y="96"/>
                    <a:pt x="1344" y="192"/>
                  </a:cubicBezTo>
                </a:path>
              </a:pathLst>
            </a:custGeom>
            <a:noFill/>
            <a:ln w="25400" cap="flat" cmpd="sng">
              <a:solidFill>
                <a:schemeClr val="tx1"/>
              </a:solidFill>
              <a:prstDash val="solid"/>
              <a:round/>
              <a:headEnd type="none" w="med" len="med"/>
              <a:tailEnd type="non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a:lstStyle/>
            <a:p>
              <a:endParaRPr lang="en-US"/>
            </a:p>
          </p:txBody>
        </p:sp>
        <p:sp>
          <p:nvSpPr>
            <p:cNvPr id="848910" name="Line 1038"/>
            <p:cNvSpPr>
              <a:spLocks noChangeShapeType="1"/>
            </p:cNvSpPr>
            <p:nvPr/>
          </p:nvSpPr>
          <p:spPr bwMode="auto">
            <a:xfrm>
              <a:off x="3772" y="2304"/>
              <a:ext cx="144" cy="240"/>
            </a:xfrm>
            <a:prstGeom prst="line">
              <a:avLst/>
            </a:prstGeom>
            <a:noFill/>
            <a:ln w="25400">
              <a:solidFill>
                <a:schemeClr val="tx1"/>
              </a:solidFill>
              <a:prstDash val="dash"/>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848911" name="Line 1039"/>
            <p:cNvSpPr>
              <a:spLocks noChangeShapeType="1"/>
            </p:cNvSpPr>
            <p:nvPr/>
          </p:nvSpPr>
          <p:spPr bwMode="auto">
            <a:xfrm flipH="1">
              <a:off x="5260" y="2304"/>
              <a:ext cx="96" cy="240"/>
            </a:xfrm>
            <a:prstGeom prst="line">
              <a:avLst/>
            </a:prstGeom>
            <a:noFill/>
            <a:ln w="25400">
              <a:solidFill>
                <a:schemeClr val="tx1"/>
              </a:solidFill>
              <a:prstDash val="dash"/>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848912" name="AutoShape 1040"/>
            <p:cNvSpPr>
              <a:spLocks/>
            </p:cNvSpPr>
            <p:nvPr/>
          </p:nvSpPr>
          <p:spPr bwMode="auto">
            <a:xfrm rot="-1739073">
              <a:off x="3724" y="2304"/>
              <a:ext cx="96" cy="288"/>
            </a:xfrm>
            <a:prstGeom prst="leftBrace">
              <a:avLst>
                <a:gd name="adj1" fmla="val 25000"/>
                <a:gd name="adj2" fmla="val 50000"/>
              </a:avLst>
            </a:prstGeom>
            <a:noFill/>
            <a:ln w="25400">
              <a:solidFill>
                <a:schemeClr val="tx1"/>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848913" name="Rectangle 1041"/>
            <p:cNvSpPr>
              <a:spLocks noChangeArrowheads="1"/>
            </p:cNvSpPr>
            <p:nvPr/>
          </p:nvSpPr>
          <p:spPr bwMode="auto">
            <a:xfrm>
              <a:off x="3148" y="2400"/>
              <a:ext cx="595" cy="19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buFont typeface="Wingdings" charset="0"/>
                <a:buNone/>
              </a:pPr>
              <a:r>
                <a:rPr lang="en-US" sz="1400" b="1">
                  <a:latin typeface="Arial" charset="0"/>
                </a:rPr>
                <a:t>D(s)ΔP/P</a:t>
              </a:r>
            </a:p>
          </p:txBody>
        </p:sp>
      </p:grpSp>
      <p:pic>
        <p:nvPicPr>
          <p:cNvPr id="848914" name="Picture 1042" descr="txp_fig"/>
          <p:cNvPicPr>
            <a:picLocks noChangeAspect="1" noChangeArrowheads="1"/>
          </p:cNvPicPr>
          <p:nvPr>
            <p:custDataLst>
              <p:tags r:id="rId1"/>
            </p:custDataLst>
          </p:nvPr>
        </p:nvPicPr>
        <p:blipFill>
          <a:blip r:embed="rId6">
            <a:extLst>
              <a:ext uri="{28A0092B-C50C-407E-A947-70E740481C1C}">
                <a14:useLocalDpi xmlns:a14="http://schemas.microsoft.com/office/drawing/2010/main" val="0"/>
              </a:ext>
            </a:extLst>
          </a:blip>
          <a:srcRect/>
          <a:stretch>
            <a:fillRect/>
          </a:stretch>
        </p:blipFill>
        <p:spPr bwMode="auto">
          <a:xfrm>
            <a:off x="822325" y="3805238"/>
            <a:ext cx="4805363" cy="812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pic>
        <p:nvPicPr>
          <p:cNvPr id="848915" name="Picture 1043" descr="txp_fig"/>
          <p:cNvPicPr>
            <a:picLocks noChangeAspect="1" noChangeArrowheads="1"/>
          </p:cNvPicPr>
          <p:nvPr>
            <p:custDataLst>
              <p:tags r:id="rId2"/>
            </p:custDataLst>
          </p:nvPr>
        </p:nvPicPr>
        <p:blipFill>
          <a:blip r:embed="rId7">
            <a:extLst>
              <a:ext uri="{28A0092B-C50C-407E-A947-70E740481C1C}">
                <a14:useLocalDpi xmlns:a14="http://schemas.microsoft.com/office/drawing/2010/main" val="0"/>
              </a:ext>
            </a:extLst>
          </a:blip>
          <a:srcRect/>
          <a:stretch>
            <a:fillRect/>
          </a:stretch>
        </p:blipFill>
        <p:spPr bwMode="auto">
          <a:xfrm>
            <a:off x="1600200" y="5410200"/>
            <a:ext cx="4432300" cy="846138"/>
          </a:xfrm>
          <a:prstGeom prst="rect">
            <a:avLst/>
          </a:prstGeom>
          <a:noFill/>
          <a:ln w="25400">
            <a:solidFill>
              <a:srgbClr val="FF0000"/>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pic>
        <p:nvPicPr>
          <p:cNvPr id="848916" name="Picture 1044" descr="txp_fig"/>
          <p:cNvPicPr>
            <a:picLocks noChangeAspect="1" noChangeArrowheads="1"/>
          </p:cNvPicPr>
          <p:nvPr>
            <p:custDataLst>
              <p:tags r:id="rId3"/>
            </p:custDataLst>
          </p:nvPr>
        </p:nvPicPr>
        <p:blipFill>
          <a:blip r:embed="rId8">
            <a:extLst>
              <a:ext uri="{28A0092B-C50C-407E-A947-70E740481C1C}">
                <a14:useLocalDpi xmlns:a14="http://schemas.microsoft.com/office/drawing/2010/main" val="0"/>
              </a:ext>
            </a:extLst>
          </a:blip>
          <a:srcRect/>
          <a:stretch>
            <a:fillRect/>
          </a:stretch>
        </p:blipFill>
        <p:spPr bwMode="auto">
          <a:xfrm>
            <a:off x="1792288" y="2520950"/>
            <a:ext cx="2200275" cy="7445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23990574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22" name="Rectangle 2"/>
          <p:cNvSpPr>
            <a:spLocks noGrp="1" noChangeArrowheads="1"/>
          </p:cNvSpPr>
          <p:nvPr>
            <p:ph type="title"/>
          </p:nvPr>
        </p:nvSpPr>
        <p:spPr>
          <a:xfrm>
            <a:off x="762000" y="0"/>
            <a:ext cx="8107363" cy="620688"/>
          </a:xfrm>
        </p:spPr>
        <p:txBody>
          <a:bodyPr/>
          <a:lstStyle/>
          <a:p>
            <a:r>
              <a:rPr lang="en-US" sz="4400" dirty="0"/>
              <a:t>Transition energy</a:t>
            </a:r>
            <a:endParaRPr lang="en-US" sz="2400" dirty="0"/>
          </a:p>
        </p:txBody>
      </p:sp>
      <p:sp>
        <p:nvSpPr>
          <p:cNvPr id="849923" name="Rectangle 3"/>
          <p:cNvSpPr>
            <a:spLocks noGrp="1" noChangeArrowheads="1"/>
          </p:cNvSpPr>
          <p:nvPr>
            <p:ph type="body" idx="1"/>
          </p:nvPr>
        </p:nvSpPr>
        <p:spPr>
          <a:xfrm>
            <a:off x="304800" y="850900"/>
            <a:ext cx="8839200" cy="5778500"/>
          </a:xfrm>
        </p:spPr>
        <p:txBody>
          <a:bodyPr/>
          <a:lstStyle/>
          <a:p>
            <a:pPr>
              <a:lnSpc>
                <a:spcPct val="90000"/>
              </a:lnSpc>
            </a:pPr>
            <a:r>
              <a:rPr lang="en-US" sz="2800"/>
              <a:t>The revolution frequency of a particle is</a:t>
            </a:r>
          </a:p>
          <a:p>
            <a:pPr>
              <a:lnSpc>
                <a:spcPct val="40000"/>
              </a:lnSpc>
            </a:pPr>
            <a:endParaRPr lang="en-US" sz="2800"/>
          </a:p>
          <a:p>
            <a:pPr>
              <a:lnSpc>
                <a:spcPct val="90000"/>
              </a:lnSpc>
            </a:pPr>
            <a:r>
              <a:rPr lang="en-US" sz="2800"/>
              <a:t>The change in frequency is </a:t>
            </a:r>
            <a:endParaRPr lang="en-US" sz="2800" b="1"/>
          </a:p>
          <a:p>
            <a:pPr>
              <a:lnSpc>
                <a:spcPct val="40000"/>
              </a:lnSpc>
            </a:pPr>
            <a:endParaRPr lang="en-US" sz="2800" b="1"/>
          </a:p>
          <a:p>
            <a:pPr>
              <a:lnSpc>
                <a:spcPct val="90000"/>
              </a:lnSpc>
            </a:pPr>
            <a:r>
              <a:rPr lang="en-US" sz="2800"/>
              <a:t>From the relativistic momentum		         we have</a:t>
            </a:r>
          </a:p>
          <a:p>
            <a:pPr>
              <a:lnSpc>
                <a:spcPct val="150000"/>
              </a:lnSpc>
              <a:buFont typeface="Wingdings" charset="0"/>
              <a:buNone/>
            </a:pPr>
            <a:r>
              <a:rPr lang="en-US" sz="2800"/>
              <a:t>						   for which	</a:t>
            </a:r>
          </a:p>
          <a:p>
            <a:pPr>
              <a:lnSpc>
                <a:spcPct val="40000"/>
              </a:lnSpc>
              <a:buFont typeface="Wingdings" charset="0"/>
              <a:buNone/>
            </a:pPr>
            <a:r>
              <a:rPr lang="en-US" sz="2800"/>
              <a:t>	    				</a:t>
            </a:r>
          </a:p>
          <a:p>
            <a:pPr>
              <a:lnSpc>
                <a:spcPct val="90000"/>
              </a:lnSpc>
              <a:buFont typeface="Wingdings" charset="0"/>
              <a:buNone/>
            </a:pPr>
            <a:r>
              <a:rPr lang="en-US" sz="2800"/>
              <a:t>	and the revolution frequency				 </a:t>
            </a:r>
          </a:p>
          <a:p>
            <a:pPr>
              <a:lnSpc>
                <a:spcPct val="90000"/>
              </a:lnSpc>
              <a:buFont typeface="Wingdings" charset="0"/>
              <a:buNone/>
            </a:pPr>
            <a:endParaRPr lang="en-US" sz="2800"/>
          </a:p>
          <a:p>
            <a:pPr>
              <a:lnSpc>
                <a:spcPct val="90000"/>
              </a:lnSpc>
              <a:buFont typeface="Wingdings" charset="0"/>
              <a:buNone/>
            </a:pPr>
            <a:r>
              <a:rPr lang="en-US" sz="2800"/>
              <a:t> 	The slippage factor is given by </a:t>
            </a:r>
          </a:p>
          <a:p>
            <a:pPr>
              <a:lnSpc>
                <a:spcPct val="90000"/>
              </a:lnSpc>
              <a:buFont typeface="Wingdings" charset="0"/>
              <a:buNone/>
            </a:pPr>
            <a:r>
              <a:rPr lang="en-US" sz="2800"/>
              <a:t>	</a:t>
            </a:r>
          </a:p>
          <a:p>
            <a:pPr>
              <a:lnSpc>
                <a:spcPct val="90000"/>
              </a:lnSpc>
              <a:buFont typeface="Wingdings" charset="0"/>
              <a:buNone/>
            </a:pPr>
            <a:r>
              <a:rPr lang="en-US" sz="2800"/>
              <a:t>	For vanishing slippage factor, </a:t>
            </a:r>
          </a:p>
          <a:p>
            <a:pPr>
              <a:lnSpc>
                <a:spcPct val="90000"/>
              </a:lnSpc>
              <a:buFont typeface="Wingdings" charset="0"/>
              <a:buNone/>
            </a:pPr>
            <a:r>
              <a:rPr lang="en-US" sz="2800"/>
              <a:t>	the transition energy is defined</a:t>
            </a:r>
          </a:p>
        </p:txBody>
      </p:sp>
      <p:pic>
        <p:nvPicPr>
          <p:cNvPr id="849924" name="Picture 4" descr="txp_fig"/>
          <p:cNvPicPr>
            <a:picLocks noChangeAspect="1" noChangeArrowheads="1"/>
          </p:cNvPicPr>
          <p:nvPr>
            <p:custDataLst>
              <p:tags r:id="rId1"/>
            </p:custDataLst>
          </p:nvPr>
        </p:nvPicPr>
        <p:blipFill>
          <a:blip r:embed="rId12">
            <a:extLst>
              <a:ext uri="{28A0092B-C50C-407E-A947-70E740481C1C}">
                <a14:useLocalDpi xmlns:a14="http://schemas.microsoft.com/office/drawing/2010/main" val="0"/>
              </a:ext>
            </a:extLst>
          </a:blip>
          <a:srcRect/>
          <a:stretch>
            <a:fillRect/>
          </a:stretch>
        </p:blipFill>
        <p:spPr bwMode="auto">
          <a:xfrm>
            <a:off x="7086600" y="742950"/>
            <a:ext cx="2057400" cy="7159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pic>
        <p:nvPicPr>
          <p:cNvPr id="849925" name="Picture 5" descr="txp_fig"/>
          <p:cNvPicPr>
            <a:picLocks noChangeAspect="1" noChangeArrowheads="1"/>
          </p:cNvPicPr>
          <p:nvPr>
            <p:custDataLst>
              <p:tags r:id="rId2"/>
            </p:custDataLst>
          </p:nvPr>
        </p:nvPicPr>
        <p:blipFill>
          <a:blip r:embed="rId13">
            <a:extLst>
              <a:ext uri="{28A0092B-C50C-407E-A947-70E740481C1C}">
                <a14:useLocalDpi xmlns:a14="http://schemas.microsoft.com/office/drawing/2010/main" val="0"/>
              </a:ext>
            </a:extLst>
          </a:blip>
          <a:srcRect/>
          <a:stretch>
            <a:fillRect/>
          </a:stretch>
        </p:blipFill>
        <p:spPr bwMode="auto">
          <a:xfrm>
            <a:off x="5105400" y="1560513"/>
            <a:ext cx="2470150" cy="812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pic>
        <p:nvPicPr>
          <p:cNvPr id="849926" name="Picture 6" descr="txp_fig"/>
          <p:cNvPicPr>
            <a:picLocks noChangeAspect="1" noChangeArrowheads="1"/>
          </p:cNvPicPr>
          <p:nvPr>
            <p:custDataLst>
              <p:tags r:id="rId3"/>
            </p:custDataLst>
          </p:nvPr>
        </p:nvPicPr>
        <p:blipFill>
          <a:blip r:embed="rId14">
            <a:extLst>
              <a:ext uri="{28A0092B-C50C-407E-A947-70E740481C1C}">
                <a14:useLocalDpi xmlns:a14="http://schemas.microsoft.com/office/drawing/2010/main" val="0"/>
              </a:ext>
            </a:extLst>
          </a:blip>
          <a:srcRect/>
          <a:stretch>
            <a:fillRect/>
          </a:stretch>
        </p:blipFill>
        <p:spPr bwMode="auto">
          <a:xfrm>
            <a:off x="685800" y="2895600"/>
            <a:ext cx="2640013" cy="812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pic>
        <p:nvPicPr>
          <p:cNvPr id="849927" name="Picture 7" descr="txp_fig"/>
          <p:cNvPicPr>
            <a:picLocks noChangeAspect="1" noChangeArrowheads="1"/>
          </p:cNvPicPr>
          <p:nvPr>
            <p:custDataLst>
              <p:tags r:id="rId4"/>
            </p:custDataLst>
          </p:nvPr>
        </p:nvPicPr>
        <p:blipFill>
          <a:blip r:embed="rId15">
            <a:extLst>
              <a:ext uri="{28A0092B-C50C-407E-A947-70E740481C1C}">
                <a14:useLocalDpi xmlns:a14="http://schemas.microsoft.com/office/drawing/2010/main" val="0"/>
              </a:ext>
            </a:extLst>
          </a:blip>
          <a:srcRect/>
          <a:stretch>
            <a:fillRect/>
          </a:stretch>
        </p:blipFill>
        <p:spPr bwMode="auto">
          <a:xfrm>
            <a:off x="5943600" y="2474913"/>
            <a:ext cx="1354138" cy="3381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
        <p:nvSpPr>
          <p:cNvPr id="849928" name="Oval 8"/>
          <p:cNvSpPr>
            <a:spLocks noChangeArrowheads="1"/>
          </p:cNvSpPr>
          <p:nvPr/>
        </p:nvSpPr>
        <p:spPr bwMode="auto">
          <a:xfrm>
            <a:off x="2667000" y="2819400"/>
            <a:ext cx="762000" cy="838200"/>
          </a:xfrm>
          <a:prstGeom prst="ellipse">
            <a:avLst/>
          </a:prstGeom>
          <a:noFill/>
          <a:ln w="25400">
            <a:solidFill>
              <a:srgbClr val="FF0000"/>
            </a:solidFill>
            <a:prstDash val="sysDot"/>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849929" name="Line 9"/>
          <p:cNvSpPr>
            <a:spLocks noChangeShapeType="1"/>
          </p:cNvSpPr>
          <p:nvPr/>
        </p:nvSpPr>
        <p:spPr bwMode="auto">
          <a:xfrm>
            <a:off x="3429000" y="3200400"/>
            <a:ext cx="609600" cy="1588"/>
          </a:xfrm>
          <a:prstGeom prst="line">
            <a:avLst/>
          </a:prstGeom>
          <a:noFill/>
          <a:ln w="25400">
            <a:solidFill>
              <a:srgbClr val="FF0000"/>
            </a:solidFill>
            <a:prstDash val="sysDot"/>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pic>
        <p:nvPicPr>
          <p:cNvPr id="849930" name="Picture 10" descr="txp_fig"/>
          <p:cNvPicPr>
            <a:picLocks noChangeAspect="1" noChangeArrowheads="1"/>
          </p:cNvPicPr>
          <p:nvPr>
            <p:custDataLst>
              <p:tags r:id="rId5"/>
            </p:custDataLst>
          </p:nvPr>
        </p:nvPicPr>
        <p:blipFill>
          <a:blip r:embed="rId16">
            <a:extLst>
              <a:ext uri="{28A0092B-C50C-407E-A947-70E740481C1C}">
                <a14:useLocalDpi xmlns:a14="http://schemas.microsoft.com/office/drawing/2010/main" val="0"/>
              </a:ext>
            </a:extLst>
          </a:blip>
          <a:srcRect/>
          <a:stretch>
            <a:fillRect/>
          </a:stretch>
        </p:blipFill>
        <p:spPr bwMode="auto">
          <a:xfrm>
            <a:off x="4122738" y="2895600"/>
            <a:ext cx="982662" cy="7461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pic>
        <p:nvPicPr>
          <p:cNvPr id="849931" name="Picture 11" descr="txp_fig"/>
          <p:cNvPicPr>
            <a:picLocks noChangeAspect="1" noChangeArrowheads="1"/>
          </p:cNvPicPr>
          <p:nvPr>
            <p:custDataLst>
              <p:tags r:id="rId6"/>
            </p:custDataLst>
          </p:nvPr>
        </p:nvPicPr>
        <p:blipFill>
          <a:blip r:embed="rId17">
            <a:extLst>
              <a:ext uri="{28A0092B-C50C-407E-A947-70E740481C1C}">
                <a14:useLocalDpi xmlns:a14="http://schemas.microsoft.com/office/drawing/2010/main" val="0"/>
              </a:ext>
            </a:extLst>
          </a:blip>
          <a:srcRect/>
          <a:stretch>
            <a:fillRect/>
          </a:stretch>
        </p:blipFill>
        <p:spPr bwMode="auto">
          <a:xfrm>
            <a:off x="6934200" y="2819400"/>
            <a:ext cx="2030413" cy="812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pic>
        <p:nvPicPr>
          <p:cNvPr id="849937" name="Picture 17" descr="txp_fig"/>
          <p:cNvPicPr>
            <a:picLocks noChangeAspect="1" noChangeArrowheads="1"/>
          </p:cNvPicPr>
          <p:nvPr>
            <p:custDataLst>
              <p:tags r:id="rId7"/>
            </p:custDataLst>
          </p:nvPr>
        </p:nvPicPr>
        <p:blipFill>
          <a:blip r:embed="rId18">
            <a:extLst>
              <a:ext uri="{28A0092B-C50C-407E-A947-70E740481C1C}">
                <a14:useLocalDpi xmlns:a14="http://schemas.microsoft.com/office/drawing/2010/main" val="0"/>
              </a:ext>
            </a:extLst>
          </a:blip>
          <a:srcRect/>
          <a:stretch>
            <a:fillRect/>
          </a:stretch>
        </p:blipFill>
        <p:spPr bwMode="auto">
          <a:xfrm>
            <a:off x="5478463" y="3657600"/>
            <a:ext cx="3044825" cy="811213"/>
          </a:xfrm>
          <a:prstGeom prst="rect">
            <a:avLst/>
          </a:prstGeom>
          <a:noFill/>
          <a:ln>
            <a:noFill/>
          </a:ln>
          <a:effectLst/>
          <a:extLst>
            <a:ext uri="{909E8E84-426E-40dd-AFC4-6F175D3DCCD1}">
              <a14:hiddenFill xmlns="" xmlns:a14="http://schemas.microsoft.com/office/drawing/2010/main">
                <a:solidFill>
                  <a:srgbClr val="9999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7D">
                      <a:alpha val="74998"/>
                    </a:srgbClr>
                  </a:outerShdw>
                </a:effectLst>
              </a14:hiddenEffects>
            </a:ext>
          </a:extLst>
        </p:spPr>
      </p:pic>
      <p:pic>
        <p:nvPicPr>
          <p:cNvPr id="849933" name="Picture 13" descr="txp_fig"/>
          <p:cNvPicPr>
            <a:picLocks noChangeAspect="1" noChangeArrowheads="1"/>
          </p:cNvPicPr>
          <p:nvPr>
            <p:custDataLst>
              <p:tags r:id="rId8"/>
            </p:custDataLst>
          </p:nvPr>
        </p:nvPicPr>
        <p:blipFill>
          <a:blip r:embed="rId19">
            <a:extLst>
              <a:ext uri="{28A0092B-C50C-407E-A947-70E740481C1C}">
                <a14:useLocalDpi xmlns:a14="http://schemas.microsoft.com/office/drawing/2010/main" val="0"/>
              </a:ext>
            </a:extLst>
          </a:blip>
          <a:srcRect/>
          <a:stretch>
            <a:fillRect/>
          </a:stretch>
        </p:blipFill>
        <p:spPr bwMode="auto">
          <a:xfrm>
            <a:off x="6477000" y="5599113"/>
            <a:ext cx="1676400" cy="936625"/>
          </a:xfrm>
          <a:prstGeom prst="rect">
            <a:avLst/>
          </a:prstGeom>
          <a:noFill/>
          <a:ln w="25400">
            <a:solidFill>
              <a:srgbClr val="FF0000"/>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pic>
        <p:nvPicPr>
          <p:cNvPr id="849936" name="Picture 16" descr="txp_fig"/>
          <p:cNvPicPr>
            <a:picLocks noChangeAspect="1" noChangeArrowheads="1"/>
          </p:cNvPicPr>
          <p:nvPr>
            <p:custDataLst>
              <p:tags r:id="rId9"/>
            </p:custDataLst>
          </p:nvPr>
        </p:nvPicPr>
        <p:blipFill>
          <a:blip r:embed="rId20">
            <a:extLst>
              <a:ext uri="{28A0092B-C50C-407E-A947-70E740481C1C}">
                <a14:useLocalDpi xmlns:a14="http://schemas.microsoft.com/office/drawing/2010/main" val="0"/>
              </a:ext>
            </a:extLst>
          </a:blip>
          <a:srcRect/>
          <a:stretch>
            <a:fillRect/>
          </a:stretch>
        </p:blipFill>
        <p:spPr bwMode="auto">
          <a:xfrm>
            <a:off x="5951538" y="4572000"/>
            <a:ext cx="1792287" cy="777875"/>
          </a:xfrm>
          <a:prstGeom prst="rect">
            <a:avLst/>
          </a:prstGeom>
          <a:noFill/>
          <a:ln>
            <a:noFill/>
          </a:ln>
          <a:effectLst/>
          <a:extLst>
            <a:ext uri="{909E8E84-426E-40dd-AFC4-6F175D3DCCD1}">
              <a14:hiddenFill xmlns="" xmlns:a14="http://schemas.microsoft.com/office/drawing/2010/main">
                <a:solidFill>
                  <a:srgbClr val="9999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7D">
                      <a:alpha val="74998"/>
                    </a:srgbClr>
                  </a:outerShdw>
                </a:effectLst>
              </a14:hiddenEffects>
            </a:ext>
          </a:extLst>
        </p:spPr>
      </p:pic>
    </p:spTree>
    <p:extLst>
      <p:ext uri="{BB962C8B-B14F-4D97-AF65-F5344CB8AC3E}">
        <p14:creationId xmlns:p14="http://schemas.microsoft.com/office/powerpoint/2010/main" val="38396006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2514" name="Rectangle 2"/>
          <p:cNvSpPr>
            <a:spLocks noGrp="1" noChangeArrowheads="1"/>
          </p:cNvSpPr>
          <p:nvPr>
            <p:ph type="title"/>
          </p:nvPr>
        </p:nvSpPr>
        <p:spPr>
          <a:xfrm>
            <a:off x="914400" y="76200"/>
            <a:ext cx="6781800" cy="609600"/>
          </a:xfrm>
        </p:spPr>
        <p:txBody>
          <a:bodyPr/>
          <a:lstStyle/>
          <a:p>
            <a:r>
              <a:rPr lang="en-GB" sz="4400"/>
              <a:t>Synchrotron</a:t>
            </a:r>
            <a:endParaRPr lang="en-US"/>
          </a:p>
        </p:txBody>
      </p:sp>
      <p:sp>
        <p:nvSpPr>
          <p:cNvPr id="832515" name="Rectangle 3"/>
          <p:cNvSpPr>
            <a:spLocks noGrp="1" noChangeArrowheads="1"/>
          </p:cNvSpPr>
          <p:nvPr>
            <p:ph type="body" idx="1"/>
          </p:nvPr>
        </p:nvSpPr>
        <p:spPr>
          <a:xfrm>
            <a:off x="228600" y="685800"/>
            <a:ext cx="4572000" cy="5638800"/>
          </a:xfrm>
        </p:spPr>
        <p:txBody>
          <a:bodyPr/>
          <a:lstStyle/>
          <a:p>
            <a:pPr marL="355600" indent="-355600">
              <a:lnSpc>
                <a:spcPct val="90000"/>
              </a:lnSpc>
            </a:pPr>
            <a:r>
              <a:rPr lang="en-GB" sz="2400">
                <a:cs typeface="Times New Roman" charset="0"/>
              </a:rPr>
              <a:t>Frequency  modulated but also </a:t>
            </a:r>
            <a:r>
              <a:rPr lang="en-GB" sz="2400" i="1">
                <a:cs typeface="Times New Roman" charset="0"/>
              </a:rPr>
              <a:t>B</a:t>
            </a:r>
            <a:r>
              <a:rPr lang="en-GB" sz="2400">
                <a:cs typeface="Times New Roman" charset="0"/>
              </a:rPr>
              <a:t>-field increased </a:t>
            </a:r>
            <a:r>
              <a:rPr lang="en-GB" sz="2400" b="1">
                <a:cs typeface="Times New Roman" charset="0"/>
              </a:rPr>
              <a:t>synchronously</a:t>
            </a:r>
            <a:r>
              <a:rPr lang="en-GB" sz="2400">
                <a:cs typeface="Times New Roman" charset="0"/>
              </a:rPr>
              <a:t> to match energy and keep revolution radius constant. </a:t>
            </a:r>
          </a:p>
          <a:p>
            <a:pPr marL="355600" indent="-355600">
              <a:lnSpc>
                <a:spcPct val="90000"/>
              </a:lnSpc>
            </a:pPr>
            <a:r>
              <a:rPr lang="en-US" sz="2400"/>
              <a:t>The number of stable synchronous particles is equal to the harmonic number </a:t>
            </a:r>
            <a:r>
              <a:rPr lang="en-US" sz="2400" i="1"/>
              <a:t>h</a:t>
            </a:r>
            <a:r>
              <a:rPr lang="en-US" sz="2400"/>
              <a:t>. They are equally spaced along the circumference.</a:t>
            </a:r>
          </a:p>
          <a:p>
            <a:pPr marL="355600" indent="-355600">
              <a:lnSpc>
                <a:spcPct val="90000"/>
              </a:lnSpc>
            </a:pPr>
            <a:r>
              <a:rPr lang="en-US" sz="2400"/>
              <a:t>Each synchronous particle has the nominal energy and follow the nominal trajectory</a:t>
            </a:r>
            <a:endParaRPr lang="en-GB" sz="2400">
              <a:cs typeface="Times New Roman" charset="0"/>
            </a:endParaRPr>
          </a:p>
          <a:p>
            <a:pPr marL="355600" indent="-355600">
              <a:lnSpc>
                <a:spcPct val="90000"/>
              </a:lnSpc>
            </a:pPr>
            <a:r>
              <a:rPr lang="en-GB" sz="2400">
                <a:cs typeface="Times New Roman" charset="0"/>
              </a:rPr>
              <a:t>Magnetic field increases with momentum and the per turn change of the momentum is</a:t>
            </a:r>
            <a:endParaRPr lang="en-GB" sz="2400"/>
          </a:p>
        </p:txBody>
      </p:sp>
      <p:graphicFrame>
        <p:nvGraphicFramePr>
          <p:cNvPr id="832516" name="Object 4"/>
          <p:cNvGraphicFramePr>
            <a:graphicFrameLocks noChangeAspect="1"/>
          </p:cNvGraphicFramePr>
          <p:nvPr/>
        </p:nvGraphicFramePr>
        <p:xfrm>
          <a:off x="4495800" y="1295400"/>
          <a:ext cx="4648200" cy="3486150"/>
        </p:xfrm>
        <a:graphic>
          <a:graphicData uri="http://schemas.openxmlformats.org/presentationml/2006/ole">
            <mc:AlternateContent xmlns:mc="http://schemas.openxmlformats.org/markup-compatibility/2006">
              <mc:Choice xmlns:v="urn:schemas-microsoft-com:vml" Requires="v">
                <p:oleObj spid="_x0000_s242704" name="Photo Editor Photo" r:id="rId4" imgW="3048264" imgH="2286198" progId="MSPhotoEd.3">
                  <p:embed/>
                </p:oleObj>
              </mc:Choice>
              <mc:Fallback>
                <p:oleObj name="Photo Editor Photo" r:id="rId4" imgW="3048264" imgH="2286198" progId="MSPhotoEd.3">
                  <p:embed/>
                  <p:pic>
                    <p:nvPicPr>
                      <p:cNvPr id="832516"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95800" y="1295400"/>
                        <a:ext cx="4648200" cy="34861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pic>
        <p:nvPicPr>
          <p:cNvPr id="832522"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24400" y="5791200"/>
            <a:ext cx="4419600" cy="7715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5921" dir="2700000" algn="ctr" rotWithShape="0">
                    <a:schemeClr val="bg2"/>
                  </a:outerShdw>
                </a:effectLst>
              </a14:hiddenEffects>
            </a:ext>
          </a:extLst>
        </p:spPr>
      </p:pic>
      <p:sp>
        <p:nvSpPr>
          <p:cNvPr id="832524" name="Rectangle 12"/>
          <p:cNvSpPr>
            <a:spLocks noChangeArrowheads="1"/>
          </p:cNvSpPr>
          <p:nvPr/>
        </p:nvSpPr>
        <p:spPr bwMode="auto">
          <a:xfrm>
            <a:off x="4800600" y="4267200"/>
            <a:ext cx="2155825"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wrap="none">
            <a:spAutoFit/>
          </a:bodyPr>
          <a:lstStyle/>
          <a:p>
            <a:pPr>
              <a:buFont typeface="Wingdings" charset="0"/>
              <a:buNone/>
            </a:pPr>
            <a:r>
              <a:rPr lang="en-US" b="1">
                <a:solidFill>
                  <a:srgbClr val="00CCFF"/>
                </a:solidFill>
              </a:rPr>
              <a:t>ESRF Booster</a:t>
            </a:r>
          </a:p>
        </p:txBody>
      </p:sp>
    </p:spTree>
    <p:extLst>
      <p:ext uri="{BB962C8B-B14F-4D97-AF65-F5344CB8AC3E}">
        <p14:creationId xmlns:p14="http://schemas.microsoft.com/office/powerpoint/2010/main" val="330348694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EXPOINTINIT" val=""/>
  <p:tag name="USEAMSFONTS" val="True"/>
  <p:tag name="EMBEDFONTS" val="True"/>
  <p:tag name="USEBOLDAMS" val="True"/>
  <p:tag name="DEFAULTDISPLAYSOURCE" val="\documentclass{slides}\pagestyle{empty}&#10;\begin{document}&#10;\end{document}&#10;"/>
  <p:tag name="TEX2PS" val="latex $(base).tex; dvips -D $(res) -E -o $(base).ps $(base).dvi"/>
  <p:tag name="TEX2PSBATCH" val="latex --interaction=nonstopmode $(base).tex; dvips -D $(res) -E -o $(base).ps $(base).dvi"/>
  <p:tag name="DEFAULTBITMAP" val="bmpmono"/>
  <p:tag name="DEFAULTBLEND" val="False"/>
  <p:tag name="DEFAULTTRANSPARENT" val="False"/>
  <p:tag name="DEFAULTRESOLUTION" val="300"/>
  <p:tag name="DEFAULTWIDTH" val="324"/>
  <p:tag name="DEFAULTHEIGHT" val="370"/>
  <p:tag name="DEFAULTMAGNIFICATION" val="2"/>
  <p:tag name="DEFAULTFONTSIZE" val="12"/>
</p:tagLst>
</file>

<file path=ppt/tags/tag10.xml><?xml version="1.0" encoding="utf-8"?>
<p:tagLst xmlns:a="http://schemas.openxmlformats.org/drawingml/2006/main" xmlns:r="http://schemas.openxmlformats.org/officeDocument/2006/relationships" xmlns:p="http://schemas.openxmlformats.org/presentationml/2006/main">
  <p:tag name="SOURCE" val="\documentclass{article}\pagestyle{empty}&#10;\usepackage{amsmath}&#10;\begin{document}&#10;$$&#10;\frac{\Delta\beta}{\beta}  = \frac{1}{\gamma^2} \frac{\Delta P}{P}&#10;$$&#10;\end{document}&#10;"/>
  <p:tag name="EXTERNALNAME" val="txp_fig"/>
  <p:tag name="BLEND" val="False"/>
  <p:tag name="TRANSPARENT" val="False"/>
  <p:tag name="KEEPFILES" val="False"/>
  <p:tag name="DEBUGPAUSE" val="False"/>
  <p:tag name="RESOLUTION" val="1200"/>
  <p:tag name="TIMEOUT" val="15"/>
  <p:tag name="BITMAPFORMAT" val="bmpmono"/>
  <p:tag name="DEBUGINTERACTIVE" val="True"/>
  <p:tag name="ORIGWIDTH" val="60"/>
  <p:tag name="PICTUREFILESIZE" val="51262"/>
</p:tagLst>
</file>

<file path=ppt/tags/tag100.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 \alpha_x  = \frac{1}{\tau_x} = \frac{U_0}{2ET_0} (1- {\cal D})  = \frac{U_0}{2ET_0} {\cal J}_x $$&#10;\end{document}&#10;"/>
  <p:tag name="FILENAME" val="txp_fig"/>
  <p:tag name="FORMAT" val="bmpmono"/>
  <p:tag name="RES" val="1200"/>
  <p:tag name="BLEND" val="0"/>
  <p:tag name="TRANSPARENT" val="0"/>
  <p:tag name="TBUG" val="0"/>
  <p:tag name="ALLOWFS" val="0"/>
  <p:tag name="ORIGWIDTH" val="159"/>
  <p:tag name="PICTUREFILESIZE" val="127218"/>
</p:tagLst>
</file>

<file path=ppt/tags/tag101.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 {\cal J}_x + {\cal J}_y + {\cal J}_s = 4 $$&#10;\end{document}&#10;"/>
  <p:tag name="FILENAME" val="txp_fig"/>
  <p:tag name="FORMAT" val="bmpmono"/>
  <p:tag name="RES" val="1200"/>
  <p:tag name="BLEND" val="0"/>
  <p:tag name="TRANSPARENT" val="0"/>
  <p:tag name="TBUG" val="0"/>
  <p:tag name="ALLOWFS" val="0"/>
  <p:tag name="ORIGWIDTH" val="77"/>
  <p:tag name="PICTUREFILESIZE" val="30074"/>
</p:tagLst>
</file>

<file path=ppt/tags/tag102.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 {\cal J}_x =1\;,\;\;  {\cal J}_y = 1\;, \;\;  {\cal J}_s = 2 $$&#10;\end{document}&#10;"/>
  <p:tag name="FILENAME" val="txp_fig"/>
  <p:tag name="FORMAT" val="bmpmono"/>
  <p:tag name="RES" val="1200"/>
  <p:tag name="BLEND" val="0"/>
  <p:tag name="TRANSPARENT" val="0"/>
  <p:tag name="TBUG" val="0"/>
  <p:tag name="ALLOWFS" val="0"/>
  <p:tag name="ORIGWIDTH" val="115"/>
  <p:tag name="PICTUREFILESIZE" val="43982"/>
</p:tagLst>
</file>

<file path=ppt/tags/tag103.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 {\cal D}  \ll 1 $$&#10;\end{document}&#10;"/>
  <p:tag name="FILENAME" val="txp_fig"/>
  <p:tag name="FORMAT" val="bmpmono"/>
  <p:tag name="RES" val="1200"/>
  <p:tag name="BLEND" val="0"/>
  <p:tag name="TRANSPARENT" val="0"/>
  <p:tag name="TBUG" val="0"/>
  <p:tag name="ALLOWFS" val="0"/>
  <p:tag name="ORIGWIDTH" val="29"/>
  <p:tag name="PICTUREFILESIZE" val="9662"/>
</p:tagLst>
</file>

<file path=ppt/tags/tag104.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delta{x} = D\frac{\Delta_p}{p}$$&#10;\end{document}&#10;"/>
  <p:tag name="FILENAME" val="txp_fig"/>
  <p:tag name="FORMAT" val="bmpmono"/>
  <p:tag name="RES" val="1200"/>
  <p:tag name="BLEND" val="0"/>
  <p:tag name="TRANSPARENT" val="0"/>
  <p:tag name="TBUG" val="0"/>
  <p:tag name="ALLOWFS" val="0"/>
  <p:tag name="ORIGWIDTH" val="102"/>
  <p:tag name="PICTUREFILESIZE" val="172862"/>
</p:tagLst>
</file>

<file path=ppt/tags/tag105.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delta{x'} = D' \frac{\Delta_p}{p}$$&#10;\end{document}&#10;"/>
  <p:tag name="FILENAME" val="txp_fig"/>
  <p:tag name="FORMAT" val="bmpmono"/>
  <p:tag name="RES" val="1200"/>
  <p:tag name="BLEND" val="0"/>
  <p:tag name="TRANSPARENT" val="0"/>
  <p:tag name="TBUG" val="0"/>
  <p:tag name="ALLOWFS" val="0"/>
  <p:tag name="ORIGWIDTH" val="112"/>
  <p:tag name="PICTUREFILESIZE" val="188862"/>
</p:tagLst>
</file>

<file path=ppt/tags/tag106.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Delta{p}$$&#10;\end{document}&#10;"/>
  <p:tag name="EXTERNALNAME" val="txp_fig"/>
  <p:tag name="BLEND" val="False"/>
  <p:tag name="TRANSPARENT" val="False"/>
  <p:tag name="KEEPFILES" val="False"/>
  <p:tag name="DEBUGPAUSE" val="False"/>
  <p:tag name="RESOLUTION" val="1200"/>
  <p:tag name="TIMEOUT" val="---"/>
  <p:tag name="BITMAPFORMAT" val="bmpmono"/>
  <p:tag name="DEBUGINTERACTIVE" val="True"/>
  <p:tag name="ORIGWIDTH" val="31"/>
  <p:tag name="PICTUREFILESIZE" val="21550"/>
</p:tagLst>
</file>

<file path=ppt/tags/tag107.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delta{x}$$&#10;\end{document}&#10;"/>
  <p:tag name="EXTERNALNAME" val="txp_fig"/>
  <p:tag name="BLEND" val="False"/>
  <p:tag name="TRANSPARENT" val="False"/>
  <p:tag name="KEEPFILES" val="False"/>
  <p:tag name="DEBUGPAUSE" val="False"/>
  <p:tag name="RESOLUTION" val="1200"/>
  <p:tag name="TIMEOUT" val="---"/>
  <p:tag name="BITMAPFORMAT" val="bmpmono"/>
  <p:tag name="DEBUGINTERACTIVE" val="True"/>
  <p:tag name="ORIGWIDTH" val="21"/>
  <p:tag name="PICTUREFILESIZE" val="11062"/>
</p:tagLst>
</file>

<file path=ppt/tags/tag108.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p_0-\Delta{p}$$&#10;\end{document}&#10;"/>
  <p:tag name="EXTERNALNAME" val="txp_fig"/>
  <p:tag name="BLEND" val="False"/>
  <p:tag name="TRANSPARENT" val="False"/>
  <p:tag name="KEEPFILES" val="False"/>
  <p:tag name="DEBUGPAUSE" val="False"/>
  <p:tag name="RESOLUTION" val="1200"/>
  <p:tag name="TIMEOUT" val="---"/>
  <p:tag name="BITMAPFORMAT" val="bmpmono"/>
  <p:tag name="DEBUGINTERACTIVE" val="True"/>
  <p:tag name="ORIGWIDTH" val="79"/>
  <p:tag name="PICTUREFILESIZE" val="53150"/>
</p:tagLst>
</file>

<file path=ppt/tags/tag109.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p_0$$&#10;\end{document}&#10;"/>
  <p:tag name="EXTERNALNAME" val="txp_fig"/>
  <p:tag name="BLEND" val="False"/>
  <p:tag name="TRANSPARENT" val="False"/>
  <p:tag name="KEEPFILES" val="False"/>
  <p:tag name="DEBUGPAUSE" val="False"/>
  <p:tag name="RESOLUTION" val="1200"/>
  <p:tag name="TIMEOUT" val="---"/>
  <p:tag name="BITMAPFORMAT" val="bmpmono"/>
  <p:tag name="DEBUGINTERACTIVE" val="True"/>
  <p:tag name="ORIGWIDTH" val="22"/>
  <p:tag name="PICTUREFILESIZE" val="11246"/>
</p:tagLst>
</file>

<file path=ppt/tags/tag11.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amsmath}&#10;\begin{document}&#10;$$&#10; \frac{\Delta f}{f} = (\frac{1}{\gamma^2} - {\cal\alpha}_c) \frac{\Delta P}{P}$$&#10;\end{document}&#10;"/>
  <p:tag name="FILENAME" val="txp_fig"/>
  <p:tag name="FORMAT" val="bmpmono"/>
  <p:tag name="RES" val="1200"/>
  <p:tag name="BLEND" val="0"/>
  <p:tag name="TRANSPARENT" val="0"/>
  <p:tag name="TBUG" val="0"/>
  <p:tag name="ALLOWFS" val="0"/>
  <p:tag name="ORIGWIDTH" val="90"/>
  <p:tag name="PICTUREFILESIZE" val="75262"/>
</p:tagLst>
</file>

<file path=ppt/tags/tag110.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delta{x'}$$&#10;\end{document}&#10;"/>
  <p:tag name="EXTERNALNAME" val="txp_fig"/>
  <p:tag name="BLEND" val="False"/>
  <p:tag name="TRANSPARENT" val="False"/>
  <p:tag name="KEEPFILES" val="False"/>
  <p:tag name="DEBUGPAUSE" val="False"/>
  <p:tag name="RESOLUTION" val="1200"/>
  <p:tag name="TIMEOUT" val="---"/>
  <p:tag name="BITMAPFORMAT" val="bmpmono"/>
  <p:tag name="DEBUGINTERACTIVE" val="True"/>
  <p:tag name="ORIGWIDTH" val="26"/>
  <p:tag name="PICTUREFILESIZE" val="16862"/>
</p:tagLst>
</file>

<file path=ppt/tags/tag111.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delta{x}$$&#10;\end{document}&#10;"/>
  <p:tag name="EXTERNALNAME" val="txp_fig"/>
  <p:tag name="BLEND" val="False"/>
  <p:tag name="TRANSPARENT" val="False"/>
  <p:tag name="KEEPFILES" val="False"/>
  <p:tag name="DEBUGPAUSE" val="False"/>
  <p:tag name="RESOLUTION" val="1200"/>
  <p:tag name="TIMEOUT" val="---"/>
  <p:tag name="BITMAPFORMAT" val="bmpmono"/>
  <p:tag name="DEBUGINTERACTIVE" val="True"/>
  <p:tag name="ORIGWIDTH" val="21"/>
  <p:tag name="PICTUREFILESIZE" val="11062"/>
</p:tagLst>
</file>

<file path=ppt/tags/tag112.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delta{x'}$$&#10;\end{document}&#10;"/>
  <p:tag name="EXTERNALNAME" val="txp_fig"/>
  <p:tag name="BLEND" val="False"/>
  <p:tag name="TRANSPARENT" val="False"/>
  <p:tag name="KEEPFILES" val="False"/>
  <p:tag name="DEBUGPAUSE" val="False"/>
  <p:tag name="RESOLUTION" val="1200"/>
  <p:tag name="TIMEOUT" val="---"/>
  <p:tag name="BITMAPFORMAT" val="bmpmono"/>
  <p:tag name="DEBUGINTERACTIVE" val="True"/>
  <p:tag name="ORIGWIDTH" val="26"/>
  <p:tag name="PICTUREFILESIZE" val="16862"/>
</p:tagLst>
</file>

<file path=ppt/tags/tag113.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5pt]\pagestyle{empty}&#10;\begin{document}&#10;$${ \cal H} (s) = \beta(s) D(s)'^2 + 2&#10;\alpha(s) D(s) D'(s) + \gamma(s) D(s)^2$$&#10;&#10;\end{document}&#10;"/>
  <p:tag name="FILENAME" val="txp_fig"/>
  <p:tag name="FORMAT" val="bmpmono"/>
  <p:tag name="RES" val="1200"/>
  <p:tag name="BLEND" val="0"/>
  <p:tag name="TRANSPARENT" val="0"/>
  <p:tag name="TBUG" val="0"/>
  <p:tag name="ALLOWFS" val="0"/>
  <p:tag name="ORIGWIDTH" val="217"/>
  <p:tag name="PICTUREFILESIZE" val="99014"/>
</p:tagLst>
</file>

<file path=ppt/tags/tag114.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epsilon_x = \frac{C_q \gamma^2}{{\cal J}_x}\frac{\oint\frac{{\cal H}_x (s)}{|\rho_x|^3}ds}{\oint\frac{1}{\rho_x^2}ds}$$&#10;&#10;\end{document}&#10;"/>
  <p:tag name="FILENAME" val="txp_fig"/>
  <p:tag name="FORMAT" val="bmpmono"/>
  <p:tag name="RES" val="1200"/>
  <p:tag name="BLEND" val="0"/>
  <p:tag name="TRANSPARENT" val="0"/>
  <p:tag name="TBUG" val="0"/>
  <p:tag name="ALLOWFS" val="0"/>
  <p:tag name="ORIGWIDTH" val="186"/>
  <p:tag name="PICTUREFILESIZE" val="485062"/>
</p:tagLst>
</file>

<file path=ppt/tags/tag115.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usepackage{amsmath}&#10;\begin{document}&#10;$$&#10;C_q= \frac{55}{32\sqrt{3}} \frac{h}{m_0 c} = 3.83\times 10^{-13} \;\;\text{m}&#10;$$&#10;\end{document}&#10;"/>
  <p:tag name="FILENAME" val="txp_fig"/>
  <p:tag name="FORMAT" val="bmpmono"/>
  <p:tag name="RES" val="1200"/>
  <p:tag name="BLEND" val="0"/>
  <p:tag name="TRANSPARENT" val="0"/>
  <p:tag name="TBUG" val="0"/>
  <p:tag name="ALLOWFS" val="0"/>
  <p:tag name="ORIGWIDTH" val="341"/>
  <p:tag name="PICTUREFILESIZE" val="569662"/>
</p:tagLst>
</file>

<file path=ppt/tags/tag116.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usepackage{amsmath}&#10;\begin{document}&#10;$$\epsilon_x = 1.47 \times 10^{-6} \frac{E^2}{\rho} \frac{1}{l_{\text{bend}}}&#10;\int_0^{l_{\text{bend}}} {\cal H}_x (s) ds &#10;$$&#10;\end{document}&#10;"/>
  <p:tag name="FILENAME" val="txp_fig"/>
  <p:tag name="FORMAT" val="bmpmono"/>
  <p:tag name="RES" val="1200"/>
  <p:tag name="BLEND" val="0"/>
  <p:tag name="TRANSPARENT" val="0"/>
  <p:tag name="TBUG" val="0"/>
  <p:tag name="ALLOWFS" val="0"/>
  <p:tag name="ORIGWIDTH" val="389"/>
  <p:tag name="PICTUREFILESIZE" val="717058"/>
</p:tagLst>
</file>

<file path=ppt/tags/tag117.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epsilon_x = {C_q \gamma^2}&#10;\frac{{\cal I}_5}{{\cal I}_2-{\cal I}_4}$$&#10;&#10;\end{document}&#10;"/>
  <p:tag name="FILENAME" val="txp_fig"/>
  <p:tag name="FORMAT" val="bmpmono"/>
  <p:tag name="RES" val="1200"/>
  <p:tag name="BLEND" val="0"/>
  <p:tag name="TRANSPARENT" val="0"/>
  <p:tag name="TBUG" val="0"/>
  <p:tag name="ALLOWFS" val="0"/>
  <p:tag name="ORIGWIDTH" val="168"/>
  <p:tag name="PICTUREFILESIZE" val="281662"/>
</p:tagLst>
</file>

<file path=ppt/tags/tag118.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cal J}_x = 1- \frac{{\cal I}_4}{{\cal I}_2} \;\;,&#10;\;\;{\cal J}_s=2+\frac{{\cal I}_4}{{\cal I}_2}\;\;,\;\; {\cal D} = \frac{{\cal I}_4}{{\cal I}_2}&#10;$$&#10;&#10;\end{document}&#10;"/>
  <p:tag name="FILENAME" val="txp_fig"/>
  <p:tag name="FORMAT" val="bmpmono"/>
  <p:tag name="RES" val="1200"/>
  <p:tag name="BLEND" val="0"/>
  <p:tag name="TRANSPARENT" val="0"/>
  <p:tag name="TBUG" val="0"/>
  <p:tag name="ALLOWFS" val="0"/>
  <p:tag name="ORIGWIDTH" val="376"/>
  <p:tag name="PICTUREFILESIZE" val="613934"/>
</p:tagLst>
</file>

<file path=ppt/tags/tag119.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cal I}_{4} = \oint\frac{D}{\rho^3}(1+2k\rho^2)ds&#10;$$&#10;&#10;\end{document}&#10;"/>
  <p:tag name="FILENAME" val="txp_fig"/>
  <p:tag name="FORMAT" val="bmpmono"/>
  <p:tag name="RES" val="1200"/>
  <p:tag name="BLEND" val="0"/>
  <p:tag name="TRANSPARENT" val="0"/>
  <p:tag name="TBUG" val="0"/>
  <p:tag name="ALLOWFS" val="0"/>
  <p:tag name="ORIGWIDTH" val="225"/>
  <p:tag name="PICTUREFILESIZE" val="369638"/>
</p:tagLst>
</file>

<file path=ppt/tags/tag12.xml><?xml version="1.0" encoding="utf-8"?>
<p:tagLst xmlns:a="http://schemas.openxmlformats.org/drawingml/2006/main" xmlns:r="http://schemas.openxmlformats.org/officeDocument/2006/relationships" xmlns:p="http://schemas.openxmlformats.org/presentationml/2006/main">
  <p:tag name="SOURCE" val="\documentclass{article}\pagestyle{empty}&#10;\usepackage{amsmath}&#10;\begin{document}&#10;$$&#10; \gamma_t = \frac{1}{\sqrt{{\cal\alpha}_c}}$$&#10;\end{document}&#10;"/>
  <p:tag name="EXTERNALNAME" val="txp_fig"/>
  <p:tag name="BLEND" val="False"/>
  <p:tag name="TRANSPARENT" val="False"/>
  <p:tag name="KEEPFILES" val="False"/>
  <p:tag name="DEBUGPAUSE" val="False"/>
  <p:tag name="RESOLUTION" val="1200"/>
  <p:tag name="TIMEOUT" val="15"/>
  <p:tag name="BITMAPFORMAT" val="bmpmono"/>
  <p:tag name="DEBUGINTERACTIVE" val="True"/>
  <p:tag name="ORIGWIDTH" val="43"/>
  <p:tag name="PICTUREFILESIZE" val="36862"/>
</p:tagLst>
</file>

<file path=ppt/tags/tag120.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0;{\cal I}_{3} = \oint\frac{1}{|\rho|^3 }ds&#10;$$&#10;&#10;\end{document}&#10;"/>
  <p:tag name="FILENAME" val="txp_fig"/>
  <p:tag name="FORMAT" val="bmpmono"/>
  <p:tag name="RES" val="1200"/>
  <p:tag name="BLEND" val="0"/>
  <p:tag name="TRANSPARENT" val="0"/>
  <p:tag name="TBUG" val="0"/>
  <p:tag name="ALLOWFS" val="0"/>
  <p:tag name="ORIGWIDTH" val="131"/>
  <p:tag name="PICTUREFILESIZE" val="220862"/>
</p:tagLst>
</file>

<file path=ppt/tags/tag121.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cal I}_{2} = \oint \frac{1}{\rho^2}ds&#10;$$&#10;&#10;\end{document}&#10;"/>
  <p:tag name="FILENAME" val="txp_fig"/>
  <p:tag name="FORMAT" val="bmpmono"/>
  <p:tag name="RES" val="1200"/>
  <p:tag name="BLEND" val="0"/>
  <p:tag name="TRANSPARENT" val="0"/>
  <p:tag name="TBUG" val="0"/>
  <p:tag name="ALLOWFS" val="0"/>
  <p:tag name="ORIGWIDTH" val="119"/>
  <p:tag name="PICTUREFILESIZE" val="194246"/>
</p:tagLst>
</file>

<file path=ppt/tags/tag122.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cal I}_{5}=\oint\frac{{\cal H}}{|\rho^3|}ds$$&#10;&#10;\end{document}&#10;"/>
  <p:tag name="FILENAME" val="txp_fig"/>
  <p:tag name="FORMAT" val="bmpmono"/>
  <p:tag name="RES" val="1200"/>
  <p:tag name="BLEND" val="0"/>
  <p:tag name="TRANSPARENT" val="0"/>
  <p:tag name="TBUG" val="0"/>
  <p:tag name="ALLOWFS" val="0"/>
  <p:tag name="ORIGWIDTH" val="131"/>
  <p:tag name="PICTUREFILESIZE" val="220862"/>
</p:tagLst>
</file>

<file path=ppt/tags/tag123.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U_0 = \frac{C_\gamma}{2\pi}E^4 {{\cal I}_2}&#10;$$&#10;&#10;\end{document}&#10;"/>
  <p:tag name="FILENAME" val="txp_fig"/>
  <p:tag name="FORMAT" val="bmpmono"/>
  <p:tag name="RES" val="1200"/>
  <p:tag name="BLEND" val="0"/>
  <p:tag name="TRANSPARENT" val="0"/>
  <p:tag name="TBUG" val="0"/>
  <p:tag name="ALLOWFS" val="0"/>
  <p:tag name="ORIGWIDTH" val="132"/>
  <p:tag name="PICTUREFILESIZE" val="202370"/>
</p:tagLst>
</file>

<file path=ppt/tags/tag124.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cal I}_{1} = \oint \frac{D}{\rho}ds&#10;$$&#10;&#10;\end{document}&#10;"/>
  <p:tag name="FILENAME" val="txp_fig"/>
  <p:tag name="FORMAT" val="bmpmono"/>
  <p:tag name="RES" val="1200"/>
  <p:tag name="BLEND" val="0"/>
  <p:tag name="TRANSPARENT" val="0"/>
  <p:tag name="TBUG" val="0"/>
  <p:tag name="ALLOWFS" val="0"/>
  <p:tag name="ORIGWIDTH" val="115"/>
  <p:tag name="PICTUREFILESIZE" val="187982"/>
</p:tagLst>
</file>

<file path=ppt/tags/tag125.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0;\alpha_c = \frac{{\cal I}_1}{2\pi R}&#10;$$&#10;&#10;\end{document}&#10;"/>
  <p:tag name="FILENAME" val="txp_fig"/>
  <p:tag name="FORMAT" val="bmpmono"/>
  <p:tag name="RES" val="1200"/>
  <p:tag name="BLEND" val="0"/>
  <p:tag name="TRANSPARENT" val="0"/>
  <p:tag name="TBUG" val="0"/>
  <p:tag name="ALLOWFS" val="0"/>
  <p:tag name="ORIGWIDTH" val="95"/>
  <p:tag name="PICTUREFILESIZE" val="143462"/>
</p:tagLst>
</file>

<file path=ppt/tags/tag126.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sigma_\delta^2 = C_q \gamma^2\frac{{\cal I}_3}{2{\cal I}_2+{\cal I}_4}$$&#10;&#10;\end{document}&#10;"/>
  <p:tag name="FILENAME" val="txp_fig"/>
  <p:tag name="FORMAT" val="bmpmono"/>
  <p:tag name="RES" val="1200"/>
  <p:tag name="BLEND" val="0"/>
  <p:tag name="TRANSPARENT" val="0"/>
  <p:tag name="TBUG" val="0"/>
  <p:tag name="ALLOWFS" val="0"/>
  <p:tag name="ORIGWIDTH" val="189"/>
  <p:tag name="PICTUREFILESIZE" val="316862"/>
</p:tagLst>
</file>

<file path=ppt/tags/tag13.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amsmath}&#10;\begin{document}&#10;$$&#10; \eta = \frac{1}{\gamma^2} - {\cal\alpha}_c &#10;$$&#10;\end{document}&#10;"/>
  <p:tag name="FILENAME" val="txp_fig"/>
  <p:tag name="FORMAT" val="bmpmono"/>
  <p:tag name="RES" val="1200"/>
  <p:tag name="BLEND" val="0"/>
  <p:tag name="TRANSPARENT" val="0"/>
  <p:tag name="TBUG" val="0"/>
  <p:tag name="ALLOWFS" val="0"/>
  <p:tag name="ORIGWIDTH" val="53"/>
  <p:tag name="PICTUREFILESIZE" val="42958"/>
</p:tagLst>
</file>

<file path=ppt/tags/tag14.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amsmath}&#10;\begin{document}&#10;$$&#10; \eta = \frac{1}{\gamma^2} - {\cal\alpha}_c  \approx  -{\cal\alpha}_c &lt; 0&#10;$$&#10;\end{document}&#10;"/>
  <p:tag name="FILENAME" val="txp_fig"/>
  <p:tag name="FORMAT" val="bmpmono"/>
  <p:tag name="RES" val="1200"/>
  <p:tag name="BLEND" val="0"/>
  <p:tag name="TRANSPARENT" val="0"/>
  <p:tag name="TBUG" val="0"/>
  <p:tag name="ALLOWFS" val="0"/>
  <p:tag name="ORIGWIDTH" val="103"/>
  <p:tag name="PICTUREFILESIZE" val="82790"/>
</p:tagLst>
</file>

<file path=ppt/tags/tag15.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amsmath}&#10;\begin{document}&#10;$$&#10;\frac{d}{dt}\left( E_s \dot{\phi} \right) = -\Omega_s^2 E_s \Delta\phi&#10;$$&#10;\end{document}&#10;"/>
  <p:tag name="FILENAME" val="txp_fig"/>
  <p:tag name="FORMAT" val="bmpmono"/>
  <p:tag name="RES" val="1200"/>
  <p:tag name="BLEND" val="0"/>
  <p:tag name="TRANSPARENT" val="0"/>
  <p:tag name="TBUG" val="0"/>
  <p:tag name="ALLOWFS" val="0"/>
  <p:tag name="ORIGWIDTH" val="100"/>
  <p:tag name="PICTUREFILESIZE" val="77866"/>
</p:tagLst>
</file>

<file path=ppt/tags/tag16.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amsmath}&#10;\begin{document}&#10;$$&#10;\ddot{\phi} +\frac{\dot{E_s}}{E_s}{\dot\phi} +\Omega_s^2 \Delta\phi=0&#10;$$&#10;\end{document}&#10;"/>
  <p:tag name="FILENAME" val="txp_fig"/>
  <p:tag name="FORMAT" val="bmpmono"/>
  <p:tag name="RES" val="1200"/>
  <p:tag name="BLEND" val="0"/>
  <p:tag name="TRANSPARENT" val="0"/>
  <p:tag name="TBUG" val="0"/>
  <p:tag name="ALLOWFS" val="0"/>
  <p:tag name="ORIGWIDTH" val="95"/>
  <p:tag name="PICTUREFILESIZE" val="86662"/>
</p:tagLst>
</file>

<file path=ppt/tags/tag17.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amsmath}&#10;\begin{document}&#10;$$&#10;\frac{\dot{E_s}}{E_s} = -2 \frac{\dot{\Omega_s}}{\Omega_s}&#10;$$&#10;\end{document}&#10;"/>
  <p:tag name="FILENAME" val="txp_fig"/>
  <p:tag name="FORMAT" val="bmpmono"/>
  <p:tag name="RES" val="1200"/>
  <p:tag name="BLEND" val="0"/>
  <p:tag name="TRANSPARENT" val="0"/>
  <p:tag name="TBUG" val="0"/>
  <p:tag name="ALLOWFS" val="0"/>
  <p:tag name="ORIGWIDTH" val="53"/>
  <p:tag name="PICTUREFILESIZE" val="48558"/>
</p:tagLst>
</file>

<file path=ppt/tags/tag18.xml><?xml version="1.0" encoding="utf-8"?>
<p:tagLst xmlns:a="http://schemas.openxmlformats.org/drawingml/2006/main" xmlns:r="http://schemas.openxmlformats.org/officeDocument/2006/relationships" xmlns:p="http://schemas.openxmlformats.org/presentationml/2006/main">
  <p:tag name="SOURCE" val="\documentclass{article}\pagestyle{empty}&#10;\begin{document}&#10;$$\gamma {u}^2 + 2\alpha u u'  + \beta u'^2 = \epsilon$$&#10;\end{document}&#10;"/>
  <p:tag name="EXTERNALNAME" val="txp_fig"/>
  <p:tag name="BLEND" val="False"/>
  <p:tag name="TRANSPARENT" val="False"/>
  <p:tag name="KEEPFILES" val="False"/>
  <p:tag name="DEBUGPAUSE" val="False"/>
  <p:tag name="RESOLUTION" val="1200"/>
  <p:tag name="TIMEOUT" val="---"/>
  <p:tag name="BITMAPFORMAT" val="bmpmono"/>
  <p:tag name="DEBUGINTERACTIVE" val="True"/>
  <p:tag name="ORIGWIDTH" val="103"/>
  <p:tag name="PICTUREFILESIZE" val="43262"/>
</p:tagLst>
</file>

<file path=ppt/tags/tag19.xml><?xml version="1.0" encoding="utf-8"?>
<p:tagLst xmlns:a="http://schemas.openxmlformats.org/drawingml/2006/main" xmlns:r="http://schemas.openxmlformats.org/officeDocument/2006/relationships" xmlns:p="http://schemas.openxmlformats.org/presentationml/2006/main">
  <p:tag name="SOURCE" val="\documentclass{article}\pagestyle{empty}&#10;\usepackage{amsmath}&#10;\begin{document}&#10;$$&#10;f({\bf u},{\bf u'}) d{\bf u} d{\bf u'} = \text{number\ of\ particles}&#10;$$&#10;\end{document}"/>
  <p:tag name="EXTERNALNAME" val="txp_fig"/>
  <p:tag name="BLEND" val="False"/>
  <p:tag name="TRANSPARENT" val="False"/>
  <p:tag name="KEEPFILES" val="False"/>
  <p:tag name="DEBUGPAUSE" val="False"/>
  <p:tag name="RESOLUTION" val="1200"/>
  <p:tag name="TIMEOUT" val="---"/>
  <p:tag name="BITMAPFORMAT" val="bmpmono"/>
  <p:tag name="DEBUGINTERACTIVE" val="True"/>
  <p:tag name="ORIGWIDTH" val="157"/>
  <p:tag name="PICTUREFILESIZE" val="65662"/>
</p:tagLst>
</file>

<file path=ppt/tags/tag2.xml><?xml version="1.0" encoding="utf-8"?>
<p:tagLst xmlns:a="http://schemas.openxmlformats.org/drawingml/2006/main" xmlns:r="http://schemas.openxmlformats.org/officeDocument/2006/relationships" xmlns:p="http://schemas.openxmlformats.org/presentationml/2006/main">
  <p:tag name="SOURCE" val="\documentclass{article}\pagestyle{empty}&#10;\usepackage{amsmath}&#10;\begin{document}&#10;$$&#10; \Delta C = \oint  D {\frac{\Delta P}{P}} d\theta = \oint  D {\frac{\Delta P}{P}} \frac{ds}{\rho} &#10;$$&#10;\end{document}&#10;"/>
  <p:tag name="EXTERNALNAME" val="txp_fig"/>
  <p:tag name="BLEND" val="False"/>
  <p:tag name="TRANSPARENT" val="False"/>
  <p:tag name="KEEPFILES" val="False"/>
  <p:tag name="DEBUGPAUSE" val="False"/>
  <p:tag name="RESOLUTION" val="1200"/>
  <p:tag name="TIMEOUT" val="15"/>
  <p:tag name="BITMAPFORMAT" val="bmpmono"/>
  <p:tag name="DEBUGINTERACTIVE" val="True"/>
  <p:tag name="ORIGWIDTH" val="142"/>
  <p:tag name="PICTUREFILESIZE" val="118462"/>
</p:tagLst>
</file>

<file path=ppt/tags/tag20.xml><?xml version="1.0" encoding="utf-8"?>
<p:tagLst xmlns:a="http://schemas.openxmlformats.org/drawingml/2006/main" xmlns:r="http://schemas.openxmlformats.org/officeDocument/2006/relationships" xmlns:p="http://schemas.openxmlformats.org/presentationml/2006/main">
  <p:tag name="SOURCE" val="\documentclass{article}\pagestyle{empty}&#10;\usepackage{amsmath}&#10;\begin{document}&#10;$$&#10;{\bf u}+d{\bf u}\;,\;\; {\bf u}'+ d{\bf u'}$$&#10;\end{document}"/>
  <p:tag name="EXTERNALNAME" val="txp_fig"/>
  <p:tag name="BLEND" val="False"/>
  <p:tag name="TRANSPARENT" val="False"/>
  <p:tag name="KEEPFILES" val="False"/>
  <p:tag name="DEBUGPAUSE" val="False"/>
  <p:tag name="RESOLUTION" val="1200"/>
  <p:tag name="TIMEOUT" val="---"/>
  <p:tag name="BITMAPFORMAT" val="bmpmono"/>
  <p:tag name="DEBUGINTERACTIVE" val="True"/>
  <p:tag name="ORIGWIDTH" val="79"/>
  <p:tag name="PICTUREFILESIZE" val="30806"/>
</p:tagLst>
</file>

<file path=ppt/tags/tag21.xml><?xml version="1.0" encoding="utf-8"?>
<p:tagLst xmlns:a="http://schemas.openxmlformats.org/drawingml/2006/main" xmlns:r="http://schemas.openxmlformats.org/officeDocument/2006/relationships" xmlns:p="http://schemas.openxmlformats.org/presentationml/2006/main">
  <p:tag name="SOURCE" val="\documentclass{article}\pagestyle{empty}&#10;\usepackage{amsmath}&#10;\begin{document}&#10;$$&#10;f(x,x',y,y',\phi,E)&#10;$$&#10;\end{document}"/>
  <p:tag name="EXTERNALNAME" val="txp_fig"/>
  <p:tag name="BLEND" val="False"/>
  <p:tag name="TRANSPARENT" val="False"/>
  <p:tag name="KEEPFILES" val="False"/>
  <p:tag name="DEBUGPAUSE" val="False"/>
  <p:tag name="RESOLUTION" val="1200"/>
  <p:tag name="TIMEOUT" val="---"/>
  <p:tag name="BITMAPFORMAT" val="bmpmono"/>
  <p:tag name="DEBUGINTERACTIVE" val="True"/>
  <p:tag name="ORIGWIDTH" val="77"/>
  <p:tag name="PICTUREFILESIZE" val="32862"/>
</p:tagLst>
</file>

<file path=ppt/tags/tag22.xml><?xml version="1.0" encoding="utf-8"?>
<p:tagLst xmlns:a="http://schemas.openxmlformats.org/drawingml/2006/main" xmlns:r="http://schemas.openxmlformats.org/officeDocument/2006/relationships" xmlns:p="http://schemas.openxmlformats.org/presentationml/2006/main">
  <p:tag name="SOURCE" val="\documentclass{article}\pagestyle{empty}&#10;\usepackage{amsmath}&#10;\begin{document}&#10;$$&#10; ({\bf q},{\bf p}) &#10;$$&#10;\end{document}"/>
  <p:tag name="EXTERNALNAME" val="txp_fig"/>
  <p:tag name="BLEND" val="False"/>
  <p:tag name="TRANSPARENT" val="False"/>
  <p:tag name="KEEPFILES" val="False"/>
  <p:tag name="DEBUGPAUSE" val="False"/>
  <p:tag name="RESOLUTION" val="1200"/>
  <p:tag name="TIMEOUT" val="---"/>
  <p:tag name="BITMAPFORMAT" val="bmpmono"/>
  <p:tag name="DEBUGINTERACTIVE" val="True"/>
  <p:tag name="ORIGWIDTH" val="23"/>
  <p:tag name="PICTUREFILESIZE" val="8846"/>
</p:tagLst>
</file>

<file path=ppt/tags/tag23.xml><?xml version="1.0" encoding="utf-8"?>
<p:tagLst xmlns:a="http://schemas.openxmlformats.org/drawingml/2006/main" xmlns:r="http://schemas.openxmlformats.org/officeDocument/2006/relationships" xmlns:p="http://schemas.openxmlformats.org/presentationml/2006/main">
  <p:tag name="SOURCE" val="\documentclass{article}\pagestyle{empty}&#10;\usepackage{amsmath}&#10;\begin{document}&#10;$$&#10;\frac{df}{dt} = \frac{\partial f}{\partial t} + \frac{\bf p}{\gamma m_0} \frac{\partial f}{\partial {\bf q}} + {\bf F}({\bf q}) \frac{\partial f}{\partial {\bf p}} = 0&#10;$$&#10;\end{document}"/>
  <p:tag name="EXTERNALNAME" val="txp_fig"/>
  <p:tag name="BLEND" val="False"/>
  <p:tag name="TRANSPARENT" val="False"/>
  <p:tag name="KEEPFILES" val="False"/>
  <p:tag name="DEBUGPAUSE" val="False"/>
  <p:tag name="RESOLUTION" val="1200"/>
  <p:tag name="TIMEOUT" val="---"/>
  <p:tag name="BITMAPFORMAT" val="bmpmono"/>
  <p:tag name="DEBUGINTERACTIVE" val="True"/>
  <p:tag name="ORIGWIDTH" val="152"/>
  <p:tag name="PICTUREFILESIZE" val="128062"/>
</p:tagLst>
</file>

<file path=ppt/tags/tag24.xml><?xml version="1.0" encoding="utf-8"?>
<p:tagLst xmlns:a="http://schemas.openxmlformats.org/drawingml/2006/main" xmlns:r="http://schemas.openxmlformats.org/officeDocument/2006/relationships" xmlns:p="http://schemas.openxmlformats.org/presentationml/2006/main">
  <p:tag name="SOURCE" val="\documentclass{article}\pagestyle{empty}&#10;\usepackage{amsmath}&#10;\begin{document}&#10;$$&#10;\frac{df}{dt} = \frac{\partial f}{\partial t} + \frac{\bf p}{\gamma m_0} \frac{\partial f}{\partial {\bf q}} + {\bf F}({\bf q}) \frac{\partial f}{\partial {\bf p}} = \frac{df}{dt}_\text{\ fluct}&#10;$$&#10;\end{document}"/>
  <p:tag name="EXTERNALNAME" val="txp_fig"/>
  <p:tag name="BLEND" val="False"/>
  <p:tag name="TRANSPARENT" val="False"/>
  <p:tag name="KEEPFILES" val="False"/>
  <p:tag name="DEBUGPAUSE" val="False"/>
  <p:tag name="RESOLUTION" val="1200"/>
  <p:tag name="TIMEOUT" val="---"/>
  <p:tag name="BITMAPFORMAT" val="bmpmono"/>
  <p:tag name="DEBUGINTERACTIVE" val="True"/>
  <p:tag name="ORIGWIDTH" val="177"/>
  <p:tag name="PICTUREFILESIZE" val="148862"/>
</p:tagLst>
</file>

<file path=ppt/tags/tag25.xml><?xml version="1.0" encoding="utf-8"?>
<p:tagLst xmlns:a="http://schemas.openxmlformats.org/drawingml/2006/main" xmlns:r="http://schemas.openxmlformats.org/officeDocument/2006/relationships" xmlns:p="http://schemas.openxmlformats.org/presentationml/2006/main">
  <p:tag name="SOURCE" val="\documentclass{article}\pagestyle{empty}&#10;\usepackage{amsmath}&#10;\begin{document}&#10;$$&#10;\frac{df}{dt} = \frac{\partial f}{\partial t} + \frac{p_u}{\gamma m_0} \frac{\partial f}{\partial {u}} + {\bf F}({u}) \frac{\partial f}{\partial {p}} = 0&#10;$$&#10;\end{document}"/>
  <p:tag name="EXTERNALNAME" val="txp_fig"/>
  <p:tag name="BLEND" val="False"/>
  <p:tag name="TRANSPARENT" val="False"/>
  <p:tag name="KEEPFILES" val="False"/>
  <p:tag name="DEBUGPAUSE" val="False"/>
  <p:tag name="RESOLUTION" val="1200"/>
  <p:tag name="TIMEOUT" val="---"/>
  <p:tag name="BITMAPFORMAT" val="bmpmono"/>
  <p:tag name="DEBUGINTERACTIVE" val="True"/>
  <p:tag name="ORIGWIDTH" val="152"/>
  <p:tag name="PICTUREFILESIZE" val="128062"/>
</p:tagLst>
</file>

<file path=ppt/tags/tag26.xml><?xml version="1.0" encoding="utf-8"?>
<p:tagLst xmlns:a="http://schemas.openxmlformats.org/drawingml/2006/main" xmlns:r="http://schemas.openxmlformats.org/officeDocument/2006/relationships" xmlns:p="http://schemas.openxmlformats.org/presentationml/2006/main">
  <p:tag name="SOURCE" val="\documentclass{article}\pagestyle{empty}&#10;\usepackage{amsmath}&#10;\begin{document}&#10;$$&#10; (u,p_u) &#10;$$&#10;\end{document}"/>
  <p:tag name="EXTERNALNAME" val="txp_fig"/>
  <p:tag name="BLEND" val="False"/>
  <p:tag name="TRANSPARENT" val="False"/>
  <p:tag name="KEEPFILES" val="False"/>
  <p:tag name="DEBUGPAUSE" val="False"/>
  <p:tag name="RESOLUTION" val="1200"/>
  <p:tag name="TIMEOUT" val="---"/>
  <p:tag name="BITMAPFORMAT" val="bmpmono"/>
  <p:tag name="DEBUGINTERACTIVE" val="True"/>
  <p:tag name="ORIGWIDTH" val="27"/>
  <p:tag name="PICTUREFILESIZE" val="11042"/>
</p:tagLst>
</file>

<file path=ppt/tags/tag27.xml><?xml version="1.0" encoding="utf-8"?>
<p:tagLst xmlns:a="http://schemas.openxmlformats.org/drawingml/2006/main" xmlns:r="http://schemas.openxmlformats.org/officeDocument/2006/relationships" xmlns:p="http://schemas.openxmlformats.org/presentationml/2006/main">
  <p:tag name="SOURCE" val="\documentclass{article}\pagestyle{empty}&#10;\usepackage{amsmath}&#10;\begin{document}&#10;$$&#10; (u,p_u) &#10;$$&#10;\end{document}"/>
  <p:tag name="EXTERNALNAME" val="txp_fig"/>
  <p:tag name="BLEND" val="False"/>
  <p:tag name="TRANSPARENT" val="False"/>
  <p:tag name="KEEPFILES" val="False"/>
  <p:tag name="DEBUGPAUSE" val="False"/>
  <p:tag name="RESOLUTION" val="1200"/>
  <p:tag name="TIMEOUT" val="---"/>
  <p:tag name="BITMAPFORMAT" val="bmpmono"/>
  <p:tag name="DEBUGINTERACTIVE" val="True"/>
  <p:tag name="ORIGWIDTH" val="27"/>
  <p:tag name="PICTUREFILESIZE" val="11042"/>
</p:tagLst>
</file>

<file path=ppt/tags/tag28.xml><?xml version="1.0" encoding="utf-8"?>
<p:tagLst xmlns:a="http://schemas.openxmlformats.org/drawingml/2006/main" xmlns:r="http://schemas.openxmlformats.org/officeDocument/2006/relationships" xmlns:p="http://schemas.openxmlformats.org/presentationml/2006/main">
  <p:tag name="SOURCE" val="\documentclass{article}\pagestyle{empty}&#10;\usepackage{amsmath}&#10;\begin{document}&#10;$$&#10; (u,u') &#10;$$&#10;\end{document}"/>
  <p:tag name="EXTERNALNAME" val="txp_fig"/>
  <p:tag name="BLEND" val="False"/>
  <p:tag name="TRANSPARENT" val="False"/>
  <p:tag name="KEEPFILES" val="False"/>
  <p:tag name="DEBUGPAUSE" val="False"/>
  <p:tag name="RESOLUTION" val="1200"/>
  <p:tag name="TIMEOUT" val="---"/>
  <p:tag name="BITMAPFORMAT" val="bmpmono"/>
  <p:tag name="DEBUGINTERACTIVE" val="True"/>
  <p:tag name="ORIGWIDTH" val="25"/>
  <p:tag name="PICTUREFILESIZE" val="10462"/>
</p:tagLst>
</file>

<file path=ppt/tags/tag29.xml><?xml version="1.0" encoding="utf-8"?>
<p:tagLst xmlns:a="http://schemas.openxmlformats.org/drawingml/2006/main" xmlns:r="http://schemas.openxmlformats.org/officeDocument/2006/relationships" xmlns:p="http://schemas.openxmlformats.org/presentationml/2006/main">
  <p:tag name="SOURCE" val="\documentclass{article}\pagestyle{empty}&#10;\usepackage{amsmath}&#10;\begin{document}&#10;$$&#10; u' = \frac{du}{ds} = \frac{p_u}{p_s}&#10;$$&#10;\end{document}"/>
  <p:tag name="EXTERNALNAME" val="txp_fig"/>
  <p:tag name="BLEND" val="False"/>
  <p:tag name="TRANSPARENT" val="False"/>
  <p:tag name="KEEPFILES" val="False"/>
  <p:tag name="DEBUGPAUSE" val="False"/>
  <p:tag name="RESOLUTION" val="1200"/>
  <p:tag name="TIMEOUT" val="---"/>
  <p:tag name="BITMAPFORMAT" val="bmpmono"/>
  <p:tag name="DEBUGINTERACTIVE" val="True"/>
  <p:tag name="ORIGWIDTH" val="60"/>
  <p:tag name="PICTUREFILESIZE" val="51262"/>
</p:tagLst>
</file>

<file path=ppt/tags/tag3.xml><?xml version="1.0" encoding="utf-8"?>
<p:tagLst xmlns:a="http://schemas.openxmlformats.org/drawingml/2006/main" xmlns:r="http://schemas.openxmlformats.org/officeDocument/2006/relationships" xmlns:p="http://schemas.openxmlformats.org/presentationml/2006/main">
  <p:tag name="SOURCE" val="\documentclass{article}\pagestyle{empty}&#10;\usepackage{amsmath}&#10;\begin{document}&#10;$$&#10; {\cal \alpha}_c =  \frac{1}{C} \oint \frac{D(s)}{\rho(s)}ds = \left\langle \frac{D(s)}{\rho(s)} \right\rangle $$&#10;\end{document}&#10;"/>
  <p:tag name="EXTERNALNAME" val="txp_fig"/>
  <p:tag name="BLEND" val="False"/>
  <p:tag name="TRANSPARENT" val="False"/>
  <p:tag name="KEEPFILES" val="False"/>
  <p:tag name="DEBUGPAUSE" val="False"/>
  <p:tag name="RESOLUTION" val="1200"/>
  <p:tag name="TIMEOUT" val="15"/>
  <p:tag name="BITMAPFORMAT" val="bmpmono"/>
  <p:tag name="DEBUGINTERACTIVE" val="True"/>
  <p:tag name="ORIGWIDTH" val="131"/>
  <p:tag name="PICTUREFILESIZE" val="114878"/>
</p:tagLst>
</file>

<file path=ppt/tags/tag30.xml><?xml version="1.0" encoding="utf-8"?>
<p:tagLst xmlns:a="http://schemas.openxmlformats.org/drawingml/2006/main" xmlns:r="http://schemas.openxmlformats.org/officeDocument/2006/relationships" xmlns:p="http://schemas.openxmlformats.org/presentationml/2006/main">
  <p:tag name="SOURCE" val="\documentclass{article}\pagestyle{empty}&#10;\usepackage{amsmath}&#10;\begin{document}&#10;$$&#10; (u,u' p_s) &#10;$$&#10;\end{document}"/>
  <p:tag name="EXTERNALNAME" val="txp_fig"/>
  <p:tag name="BLEND" val="False"/>
  <p:tag name="TRANSPARENT" val="False"/>
  <p:tag name="KEEPFILES" val="False"/>
  <p:tag name="DEBUGPAUSE" val="False"/>
  <p:tag name="RESOLUTION" val="1200"/>
  <p:tag name="TIMEOUT" val="---"/>
  <p:tag name="BITMAPFORMAT" val="bmpmono"/>
  <p:tag name="DEBUGINTERACTIVE" val="True"/>
  <p:tag name="ORIGWIDTH" val="35"/>
  <p:tag name="PICTUREFILESIZE" val="15262"/>
</p:tagLst>
</file>

<file path=ppt/tags/tag31.xml><?xml version="1.0" encoding="utf-8"?>
<p:tagLst xmlns:a="http://schemas.openxmlformats.org/drawingml/2006/main" xmlns:r="http://schemas.openxmlformats.org/officeDocument/2006/relationships" xmlns:p="http://schemas.openxmlformats.org/presentationml/2006/main">
  <p:tag name="SOURCE" val="\documentclass{article}\pagestyle{empty}&#10;\usepackage{amsmath}&#10;\begin{document}&#10;$$&#10;\epsilon_n = \beta_r\gamma_r \epsilon&#10;$$&#10;\end{document}"/>
  <p:tag name="EXTERNALNAME" val="txp_fig"/>
  <p:tag name="BLEND" val="False"/>
  <p:tag name="TRANSPARENT" val="False"/>
  <p:tag name="KEEPFILES" val="False"/>
  <p:tag name="DEBUGPAUSE" val="False"/>
  <p:tag name="RESOLUTION" val="1200"/>
  <p:tag name="TIMEOUT" val="---"/>
  <p:tag name="BITMAPFORMAT" val="bmpmono"/>
  <p:tag name="DEBUGINTERACTIVE" val="True"/>
  <p:tag name="ORIGWIDTH" val="47"/>
  <p:tag name="PICTUREFILESIZE" val="16662"/>
</p:tagLst>
</file>

<file path=ppt/tags/tag32.xml><?xml version="1.0" encoding="utf-8"?>
<p:tagLst xmlns:a="http://schemas.openxmlformats.org/drawingml/2006/main" xmlns:r="http://schemas.openxmlformats.org/officeDocument/2006/relationships" xmlns:p="http://schemas.openxmlformats.org/presentationml/2006/main">
  <p:tag name="SOURCE" val="\documentclass{article}\pagestyle{empty}&#10;\usepackage{amsmath}&#10;\begin{document}&#10;$$&#10;\Sigma_u = \begin{pmatrix}   \beta_u &amp; -\alpha_u \\ -\alpha_u &amp; \gamma_u \end{pmatrix} \epsilon_u = {\cal B} \epsilon_u&#10;$$&#10;\end{document}"/>
  <p:tag name="EXTERNALNAME" val="txp_fig"/>
  <p:tag name="BLEND" val="False"/>
  <p:tag name="TRANSPARENT" val="False"/>
  <p:tag name="KEEPFILES" val="False"/>
  <p:tag name="DEBUGPAUSE" val="False"/>
  <p:tag name="RESOLUTION" val="1200"/>
  <p:tag name="TIMEOUT" val="---"/>
  <p:tag name="BITMAPFORMAT" val="bmpmono"/>
  <p:tag name="DEBUGINTERACTIVE" val="True"/>
  <p:tag name="ORIGWIDTH" val="129"/>
  <p:tag name="PICTUREFILESIZE" val="113214"/>
</p:tagLst>
</file>

<file path=ppt/tags/tag33.xml><?xml version="1.0" encoding="utf-8"?>
<p:tagLst xmlns:a="http://schemas.openxmlformats.org/drawingml/2006/main" xmlns:r="http://schemas.openxmlformats.org/officeDocument/2006/relationships" xmlns:p="http://schemas.openxmlformats.org/presentationml/2006/main">
  <p:tag name="SOURCE" val="\documentclass{article}\pagestyle{empty}&#10;\begin{document}&#10;$$\gamma_u {u}^2 + 2\alpha_u u u'  + \beta_u u'^2 = \epsilon_u$$&#10;\end{document}&#10;"/>
  <p:tag name="EXTERNALNAME" val="txp_fig"/>
  <p:tag name="BLEND" val="False"/>
  <p:tag name="TRANSPARENT" val="False"/>
  <p:tag name="KEEPFILES" val="False"/>
  <p:tag name="DEBUGPAUSE" val="False"/>
  <p:tag name="RESOLUTION" val="1200"/>
  <p:tag name="TIMEOUT" val="---"/>
  <p:tag name="BITMAPFORMAT" val="bmpmono"/>
  <p:tag name="DEBUGINTERACTIVE" val="True"/>
  <p:tag name="ORIGWIDTH" val="122"/>
  <p:tag name="PICTUREFILESIZE" val="51262"/>
</p:tagLst>
</file>

<file path=ppt/tags/tag34.xml><?xml version="1.0" encoding="utf-8"?>
<p:tagLst xmlns:a="http://schemas.openxmlformats.org/drawingml/2006/main" xmlns:r="http://schemas.openxmlformats.org/officeDocument/2006/relationships" xmlns:p="http://schemas.openxmlformats.org/presentationml/2006/main">
  <p:tag name="SOURCE" val="\documentclass{article}\pagestyle{empty}&#10;\begin{document}&#10;$${\cal M} $$&#10;\end{document}&#10;"/>
  <p:tag name="EXTERNALNAME" val="txp_fig"/>
  <p:tag name="BLEND" val="False"/>
  <p:tag name="TRANSPARENT" val="False"/>
  <p:tag name="KEEPFILES" val="False"/>
  <p:tag name="DEBUGPAUSE" val="False"/>
  <p:tag name="RESOLUTION" val="1200"/>
  <p:tag name="TIMEOUT" val="---"/>
  <p:tag name="BITMAPFORMAT" val="bmpmono"/>
  <p:tag name="DEBUGINTERACTIVE" val="True"/>
  <p:tag name="ORIGWIDTH" val="12"/>
  <p:tag name="PICTUREFILESIZE" val="4262"/>
</p:tagLst>
</file>

<file path=ppt/tags/tag35.xml><?xml version="1.0" encoding="utf-8"?>
<p:tagLst xmlns:a="http://schemas.openxmlformats.org/drawingml/2006/main" xmlns:r="http://schemas.openxmlformats.org/officeDocument/2006/relationships" xmlns:p="http://schemas.openxmlformats.org/presentationml/2006/main">
  <p:tag name="SOURCE" val="\documentclass{article}\pagestyle{empty}&#10;\begin{document}&#10;$${\bf u}^T \cdot {\mathbf \Sigma}^{-1} \cdot {\bf u} = \bf{\cal I} $$&#10;\end{document}&#10;"/>
  <p:tag name="EXTERNALNAME" val="txp_fig"/>
  <p:tag name="BLEND" val="False"/>
  <p:tag name="TRANSPARENT" val="False"/>
  <p:tag name="KEEPFILES" val="False"/>
  <p:tag name="DEBUGPAUSE" val="False"/>
  <p:tag name="RESOLUTION" val="1200"/>
  <p:tag name="TIMEOUT" val="---"/>
  <p:tag name="BITMAPFORMAT" val="bmpmono"/>
  <p:tag name="DEBUGINTERACTIVE" val="True"/>
  <p:tag name="ORIGWIDTH" val="72"/>
  <p:tag name="PICTUREFILESIZE" val="25294"/>
</p:tagLst>
</file>

<file path=ppt/tags/tag36.xml><?xml version="1.0" encoding="utf-8"?>
<p:tagLst xmlns:a="http://schemas.openxmlformats.org/drawingml/2006/main" xmlns:r="http://schemas.openxmlformats.org/officeDocument/2006/relationships" xmlns:p="http://schemas.openxmlformats.org/presentationml/2006/main">
  <p:tag name="SOURCE" val="\documentclass{article}\pagestyle{empty}&#10;\begin{document}&#10;$$\Sigma_{11} {u}^2 + 2\Sigma_{22} u u'  + \Sigma_{22} u'^2 = 1$$&#10;\end{document}&#10;"/>
  <p:tag name="EXTERNALNAME" val="txp_fig"/>
  <p:tag name="BLEND" val="False"/>
  <p:tag name="TRANSPARENT" val="False"/>
  <p:tag name="KEEPFILES" val="False"/>
  <p:tag name="DEBUGPAUSE" val="False"/>
  <p:tag name="RESOLUTION" val="1200"/>
  <p:tag name="TIMEOUT" val="---"/>
  <p:tag name="BITMAPFORMAT" val="bmpmono"/>
  <p:tag name="DEBUGINTERACTIVE" val="True"/>
  <p:tag name="ORIGWIDTH" val="131"/>
  <p:tag name="PICTUREFILESIZE" val="55262"/>
</p:tagLst>
</file>

<file path=ppt/tags/tag37.xml><?xml version="1.0" encoding="utf-8"?>
<p:tagLst xmlns:a="http://schemas.openxmlformats.org/drawingml/2006/main" xmlns:r="http://schemas.openxmlformats.org/officeDocument/2006/relationships" xmlns:p="http://schemas.openxmlformats.org/presentationml/2006/main">
  <p:tag name="SOURCE" val="\documentclass{article}\pagestyle{empty}&#10;\begin{document}&#10;$${\cal M} \cdot {\bf \Sigma}_1 \cdot {\cal M}^T = {\bf \Sigma}_2 $$&#10;\end{document}&#10;"/>
  <p:tag name="EXTERNALNAME" val="txp_fig"/>
  <p:tag name="BLEND" val="False"/>
  <p:tag name="TRANSPARENT" val="False"/>
  <p:tag name="KEEPFILES" val="False"/>
  <p:tag name="DEBUGPAUSE" val="False"/>
  <p:tag name="RESOLUTION" val="1200"/>
  <p:tag name="TIMEOUT" val="---"/>
  <p:tag name="BITMAPFORMAT" val="bmpmono"/>
  <p:tag name="DEBUGINTERACTIVE" val="True"/>
  <p:tag name="ORIGWIDTH" val="83"/>
  <p:tag name="PICTUREFILESIZE" val="35262"/>
</p:tagLst>
</file>

<file path=ppt/tags/tag38.xml><?xml version="1.0" encoding="utf-8"?>
<p:tagLst xmlns:a="http://schemas.openxmlformats.org/drawingml/2006/main" xmlns:r="http://schemas.openxmlformats.org/officeDocument/2006/relationships" xmlns:p="http://schemas.openxmlformats.org/presentationml/2006/main">
  <p:tag name="SOURCE" val="\documentclass{article}\pagestyle{empty}&#10;\usepackage{amsmath}&#10;\begin{document}&#10;$$ &#10;\langle g({\bf u},{\bf u'}) \rangle = \frac{1}{n} \sum_{i=1}^n g( u_i,u'_i)  =  \frac{1}{N} \iint f({\bf u},{\bf u'}) g({\bf u},{\bf u'})  d{\bf u} d{\bf u'} &#10;$$&#10;\end{document}&#10;"/>
  <p:tag name="EXTERNALNAME" val="txp_fig"/>
  <p:tag name="BLEND" val="False"/>
  <p:tag name="TRANSPARENT" val="False"/>
  <p:tag name="KEEPFILES" val="False"/>
  <p:tag name="DEBUGPAUSE" val="False"/>
  <p:tag name="RESOLUTION" val="1200"/>
  <p:tag name="TIMEOUT" val="---"/>
  <p:tag name="BITMAPFORMAT" val="bmpmono"/>
  <p:tag name="DEBUGINTERACTIVE" val="True"/>
  <p:tag name="ORIGWIDTH" val="252"/>
  <p:tag name="PICTUREFILESIZE" val="255086"/>
</p:tagLst>
</file>

<file path=ppt/tags/tag39.xml><?xml version="1.0" encoding="utf-8"?>
<p:tagLst xmlns:a="http://schemas.openxmlformats.org/drawingml/2006/main" xmlns:r="http://schemas.openxmlformats.org/officeDocument/2006/relationships" xmlns:p="http://schemas.openxmlformats.org/presentationml/2006/main">
  <p:tag name="SOURCE" val="\documentclass{article}\pagestyle{empty}&#10;\usepackage{amsmath}&#10;\begin{document}&#10;$$&#10;u_\text{rms} = \sqrt{\sigma_u} = \sqrt{\langle (u - \langle u\rangle)^2\rangle }&#10;$$&#10;\end{document}"/>
  <p:tag name="EXTERNALNAME" val="txp_fig"/>
  <p:tag name="BLEND" val="False"/>
  <p:tag name="TRANSPARENT" val="False"/>
  <p:tag name="KEEPFILES" val="False"/>
  <p:tag name="DEBUGPAUSE" val="False"/>
  <p:tag name="RESOLUTION" val="1200"/>
  <p:tag name="TIMEOUT" val="---"/>
  <p:tag name="BITMAPFORMAT" val="bmpmono"/>
  <p:tag name="DEBUGINTERACTIVE" val="True"/>
  <p:tag name="ORIGWIDTH" val="127"/>
  <p:tag name="PICTUREFILESIZE" val="57950"/>
</p:tagLst>
</file>

<file path=ppt/tags/tag4.xml><?xml version="1.0" encoding="utf-8"?>
<p:tagLst xmlns:a="http://schemas.openxmlformats.org/drawingml/2006/main" xmlns:r="http://schemas.openxmlformats.org/officeDocument/2006/relationships" xmlns:p="http://schemas.openxmlformats.org/presentationml/2006/main">
  <p:tag name="SOURCE" val="\documentclass{article}\pagestyle{empty}&#10;\usepackage{amsmath}&#10;\begin{document}&#10;$$&#10; {\cal \alpha}_c =  \frac{\Delta C}{C} / {\frac{\Delta P}{P}}$$&#10;\end{document}&#10;"/>
  <p:tag name="EXTERNALNAME" val="txp_fig"/>
  <p:tag name="BLEND" val="False"/>
  <p:tag name="TRANSPARENT" val="False"/>
  <p:tag name="KEEPFILES" val="False"/>
  <p:tag name="DEBUGPAUSE" val="False"/>
  <p:tag name="RESOLUTION" val="1200"/>
  <p:tag name="TIMEOUT" val="---"/>
  <p:tag name="BITMAPFORMAT" val="bmpmono"/>
  <p:tag name="DEBUGINTERACTIVE" val="True"/>
  <p:tag name="ORIGWIDTH" val="65"/>
  <p:tag name="PICTUREFILESIZE" val="49838"/>
</p:tagLst>
</file>

<file path=ppt/tags/tag40.xml><?xml version="1.0" encoding="utf-8"?>
<p:tagLst xmlns:a="http://schemas.openxmlformats.org/drawingml/2006/main" xmlns:r="http://schemas.openxmlformats.org/officeDocument/2006/relationships" xmlns:p="http://schemas.openxmlformats.org/presentationml/2006/main">
  <p:tag name="SOURCE" val="\documentclass{article}\pagestyle{empty}&#10;\usepackage{amsmath}&#10;\begin{document}&#10;$$&#10;u'_\text{rms} = \sqrt{\sigma_u'} = \sqrt{\langle (u' - \langle u'\rangle)^2\rangle }&#10;$$&#10;\end{document}"/>
  <p:tag name="EXTERNALNAME" val="txp_fig"/>
  <p:tag name="BLEND" val="False"/>
  <p:tag name="TRANSPARENT" val="False"/>
  <p:tag name="KEEPFILES" val="False"/>
  <p:tag name="DEBUGPAUSE" val="False"/>
  <p:tag name="RESOLUTION" val="1200"/>
  <p:tag name="TIMEOUT" val="---"/>
  <p:tag name="BITMAPFORMAT" val="bmpmono"/>
  <p:tag name="DEBUGINTERACTIVE" val="True"/>
  <p:tag name="ORIGWIDTH" val="134"/>
  <p:tag name="PICTUREFILESIZE" val="60542"/>
</p:tagLst>
</file>

<file path=ppt/tags/tag41.xml><?xml version="1.0" encoding="utf-8"?>
<p:tagLst xmlns:a="http://schemas.openxmlformats.org/drawingml/2006/main" xmlns:r="http://schemas.openxmlformats.org/officeDocument/2006/relationships" xmlns:p="http://schemas.openxmlformats.org/presentationml/2006/main">
  <p:tag name="SOURCE" val="\documentclass{article}\pagestyle{empty}&#10;\usepackage{amsmath}&#10;\begin{document}&#10;$$&#10;(uu')_\text{rms} = \sqrt{\sigma_{uu'}} = \sqrt{\langle (u - \langle u\rangle) (u' - \langle u'\rangle) \rangle }&#10;$$&#10;\end{document}"/>
  <p:tag name="EXTERNALNAME" val="txp_fig"/>
  <p:tag name="BLEND" val="False"/>
  <p:tag name="TRANSPARENT" val="False"/>
  <p:tag name="KEEPFILES" val="False"/>
  <p:tag name="DEBUGPAUSE" val="False"/>
  <p:tag name="RESOLUTION" val="1200"/>
  <p:tag name="TIMEOUT" val="---"/>
  <p:tag name="BITMAPFORMAT" val="bmpmono"/>
  <p:tag name="DEBUGINTERACTIVE" val="True"/>
  <p:tag name="ORIGWIDTH" val="190"/>
  <p:tag name="PICTUREFILESIZE" val="85598"/>
</p:tagLst>
</file>

<file path=ppt/tags/tag42.xml><?xml version="1.0" encoding="utf-8"?>
<p:tagLst xmlns:a="http://schemas.openxmlformats.org/drawingml/2006/main" xmlns:r="http://schemas.openxmlformats.org/officeDocument/2006/relationships" xmlns:p="http://schemas.openxmlformats.org/presentationml/2006/main">
  <p:tag name="SOURCE" val="\documentclass{article}\pagestyle{empty}&#10;\usepackage{amsmath}&#10;\begin{document}&#10;$$&#10;\epsilon_\text{rms} = \sqrt{\langle u\rangle^2 \langle u'\rangle^2 - \langle uu'\rangle^2 }&#10;$$&#10;\end{document}"/>
  <p:tag name="EXTERNALNAME" val="txp_fig"/>
  <p:tag name="BLEND" val="False"/>
  <p:tag name="TRANSPARENT" val="False"/>
  <p:tag name="KEEPFILES" val="False"/>
  <p:tag name="DEBUGPAUSE" val="False"/>
  <p:tag name="RESOLUTION" val="1200"/>
  <p:tag name="TIMEOUT" val="---"/>
  <p:tag name="BITMAPFORMAT" val="bmpmono"/>
  <p:tag name="DEBUGINTERACTIVE" val="True"/>
  <p:tag name="ORIGWIDTH" val="118"/>
  <p:tag name="PICTUREFILESIZE" val="53630"/>
</p:tagLst>
</file>

<file path=ppt/tags/tag43.xml><?xml version="1.0" encoding="utf-8"?>
<p:tagLst xmlns:a="http://schemas.openxmlformats.org/drawingml/2006/main" xmlns:r="http://schemas.openxmlformats.org/officeDocument/2006/relationships" xmlns:p="http://schemas.openxmlformats.org/presentationml/2006/main">
  <p:tag name="SOURCE" val="\documentclass{article}\pagestyle{empty}&#10;\begin{document}&#10;$$\det({\cal M}_{1\rightarrow 2}) = \sqrt{\frac{\beta_{r2}\gamma_{r2}}{\beta_{r1}\gamma_{r1}}} $$&#10;\end{document}&#10;"/>
  <p:tag name="EXTERNALNAME" val="txp_fig"/>
  <p:tag name="BLEND" val="False"/>
  <p:tag name="TRANSPARENT" val="False"/>
  <p:tag name="KEEPFILES" val="False"/>
  <p:tag name="DEBUGPAUSE" val="False"/>
  <p:tag name="RESOLUTION" val="1200"/>
  <p:tag name="TIMEOUT" val="---"/>
  <p:tag name="BITMAPFORMAT" val="bmpmono"/>
  <p:tag name="DEBUGINTERACTIVE" val="True"/>
  <p:tag name="ORIGWIDTH" val="104"/>
  <p:tag name="PICTUREFILESIZE" val="113582"/>
</p:tagLst>
</file>

<file path=ppt/tags/tag44.xml><?xml version="1.0" encoding="utf-8"?>
<p:tagLst xmlns:a="http://schemas.openxmlformats.org/drawingml/2006/main" xmlns:r="http://schemas.openxmlformats.org/officeDocument/2006/relationships" xmlns:p="http://schemas.openxmlformats.org/presentationml/2006/main">
  <p:tag name="SOURCE" val="\documentclass{article}\pagestyle{empty}&#10;\usepackage{amsmath}&#10;\begin{document}&#10;$$&#10;det(\Sigma_\text{rms}) =\epsilon_\text{rms}&#10;$$&#10;\end{document}"/>
  <p:tag name="EXTERNALNAME" val="txp_fig"/>
  <p:tag name="BLEND" val="False"/>
  <p:tag name="TRANSPARENT" val="False"/>
  <p:tag name="KEEPFILES" val="False"/>
  <p:tag name="DEBUGPAUSE" val="False"/>
  <p:tag name="RESOLUTION" val="1200"/>
  <p:tag name="TIMEOUT" val="---"/>
  <p:tag name="BITMAPFORMAT" val="bmpmono"/>
  <p:tag name="DEBUGINTERACTIVE" val="True"/>
  <p:tag name="ORIGWIDTH" val="72"/>
  <p:tag name="PICTUREFILESIZE" val="27878"/>
</p:tagLst>
</file>

<file path=ppt/tags/tag45.xml><?xml version="1.0" encoding="utf-8"?>
<p:tagLst xmlns:a="http://schemas.openxmlformats.org/drawingml/2006/main" xmlns:r="http://schemas.openxmlformats.org/officeDocument/2006/relationships" xmlns:p="http://schemas.openxmlformats.org/presentationml/2006/main">
  <p:tag name="SOURCE" val="\documentclass{article}\pagestyle{empty}&#10;\begin{document}&#10;$$\sqrt{{\epsilon}{\gamma}}$$&#10;\end{document}&#10;"/>
  <p:tag name="EXTERNALNAME" val="txp_fig"/>
  <p:tag name="BLEND" val="False"/>
  <p:tag name="TRANSPARENT" val="False"/>
  <p:tag name="KEEPFILES" val="False"/>
  <p:tag name="DEBUGPAUSE" val="False"/>
  <p:tag name="RESOLUTION" val="1200"/>
  <p:tag name="TIMEOUT" val="---"/>
  <p:tag name="BITMAPFORMAT" val="bmpmono"/>
  <p:tag name="DEBUGINTERACTIVE" val="True"/>
  <p:tag name="ORIGWIDTH" val="18"/>
  <p:tag name="PICTUREFILESIZE" val="7382"/>
</p:tagLst>
</file>

<file path=ppt/tags/tag46.xml><?xml version="1.0" encoding="utf-8"?>
<p:tagLst xmlns:a="http://schemas.openxmlformats.org/drawingml/2006/main" xmlns:r="http://schemas.openxmlformats.org/officeDocument/2006/relationships" xmlns:p="http://schemas.openxmlformats.org/presentationml/2006/main">
  <p:tag name="SOURCE" val="\documentclass{article}\pagestyle{empty}&#10;\begin{document}&#10;$$\sqrt{{\epsilon}/{\gamma}}$$&#10;\end{document}&#10;"/>
  <p:tag name="EXTERNALNAME" val="txp_fig"/>
  <p:tag name="BLEND" val="False"/>
  <p:tag name="TRANSPARENT" val="False"/>
  <p:tag name="KEEPFILES" val="False"/>
  <p:tag name="DEBUGPAUSE" val="False"/>
  <p:tag name="RESOLUTION" val="1200"/>
  <p:tag name="TIMEOUT" val="---"/>
  <p:tag name="BITMAPFORMAT" val="bmpmono"/>
  <p:tag name="DEBUGINTERACTIVE" val="True"/>
  <p:tag name="ORIGWIDTH" val="24"/>
  <p:tag name="PICTUREFILESIZE" val="11294"/>
</p:tagLst>
</file>

<file path=ppt/tags/tag47.xml><?xml version="1.0" encoding="utf-8"?>
<p:tagLst xmlns:a="http://schemas.openxmlformats.org/drawingml/2006/main" xmlns:r="http://schemas.openxmlformats.org/officeDocument/2006/relationships" xmlns:p="http://schemas.openxmlformats.org/presentationml/2006/main">
  <p:tag name="SOURCE" val="\documentclass{article}\pagestyle{empty}&#10;\begin{document}&#10;$$\phi$$&#10;\end{document}&#10;"/>
  <p:tag name="EXTERNALNAME" val="txp_fig"/>
  <p:tag name="BLEND" val="False"/>
  <p:tag name="TRANSPARENT" val="False"/>
  <p:tag name="KEEPFILES" val="False"/>
  <p:tag name="DEBUGPAUSE" val="False"/>
  <p:tag name="RESOLUTION" val="1200"/>
  <p:tag name="TIMEOUT" val="---"/>
  <p:tag name="BITMAPFORMAT" val="bmpmono"/>
  <p:tag name="DEBUGINTERACTIVE" val="True"/>
  <p:tag name="ORIGWIDTH" val="6"/>
  <p:tag name="PICTUREFILESIZE" val="2718"/>
</p:tagLst>
</file>

<file path=ppt/tags/tag48.xml><?xml version="1.0" encoding="utf-8"?>
<p:tagLst xmlns:a="http://schemas.openxmlformats.org/drawingml/2006/main" xmlns:r="http://schemas.openxmlformats.org/officeDocument/2006/relationships" xmlns:p="http://schemas.openxmlformats.org/presentationml/2006/main">
  <p:tag name="SOURCE" val="\documentclass{article}\pagestyle{empty}&#10;\begin{document}&#10;$$\tan(2\phi)=\frac{2\alpha}{\gamma-\beta}$$&#10;\end{document}&#10;"/>
  <p:tag name="EXTERNALNAME" val="txp_fig"/>
  <p:tag name="BLEND" val="False"/>
  <p:tag name="TRANSPARENT" val="False"/>
  <p:tag name="KEEPFILES" val="False"/>
  <p:tag name="DEBUGPAUSE" val="False"/>
  <p:tag name="RESOLUTION" val="1200"/>
  <p:tag name="TIMEOUT" val="---"/>
  <p:tag name="BITMAPFORMAT" val="bmpmono"/>
  <p:tag name="DEBUGINTERACTIVE" val="True"/>
  <p:tag name="ORIGWIDTH" val="72"/>
  <p:tag name="PICTUREFILESIZE" val="58278"/>
</p:tagLst>
</file>

<file path=ppt/tags/tag49.xml><?xml version="1.0" encoding="utf-8"?>
<p:tagLst xmlns:a="http://schemas.openxmlformats.org/drawingml/2006/main" xmlns:r="http://schemas.openxmlformats.org/officeDocument/2006/relationships" xmlns:p="http://schemas.openxmlformats.org/presentationml/2006/main">
  <p:tag name="SOURCE" val="\documentclass{article}\pagestyle{empty}&#10;\begin{document}&#10;$$-\alpha\sqrt{\frac{\epsilon}{\beta}}$$&#10;\end{document}&#10;"/>
  <p:tag name="EXTERNALNAME" val="txp_fig"/>
  <p:tag name="BLEND" val="False"/>
  <p:tag name="TRANSPARENT" val="False"/>
  <p:tag name="KEEPFILES" val="False"/>
  <p:tag name="DEBUGPAUSE" val="False"/>
  <p:tag name="RESOLUTION" val="1200"/>
  <p:tag name="TIMEOUT" val="---"/>
  <p:tag name="BITMAPFORMAT" val="bmpmono"/>
  <p:tag name="DEBUGINTERACTIVE" val="True"/>
  <p:tag name="ORIGWIDTH" val="33"/>
  <p:tag name="PICTUREFILESIZE" val="30014"/>
</p:tagLst>
</file>

<file path=ppt/tags/tag5.xml><?xml version="1.0" encoding="utf-8"?>
<p:tagLst xmlns:a="http://schemas.openxmlformats.org/drawingml/2006/main" xmlns:r="http://schemas.openxmlformats.org/officeDocument/2006/relationships" xmlns:p="http://schemas.openxmlformats.org/presentationml/2006/main">
  <p:tag name="SOURCE" val="\documentclass{article}\pagestyle{empty}&#10;\usepackage{amsmath}&#10;\begin{document}&#10;$$&#10; f =  \frac{v}{2\pi\rho} = \frac{\beta c}{2\pi\rho}$$&#10;\end{document}&#10;"/>
  <p:tag name="EXTERNALNAME" val="txp_fig"/>
  <p:tag name="BLEND" val="False"/>
  <p:tag name="TRANSPARENT" val="False"/>
  <p:tag name="KEEPFILES" val="False"/>
  <p:tag name="DEBUGPAUSE" val="False"/>
  <p:tag name="RESOLUTION" val="1200"/>
  <p:tag name="TIMEOUT" val="15"/>
  <p:tag name="BITMAPFORMAT" val="bmpmono"/>
  <p:tag name="DEBUGINTERACTIVE" val="True"/>
  <p:tag name="ORIGWIDTH" val="69"/>
  <p:tag name="PICTUREFILESIZE" val="57662"/>
</p:tagLst>
</file>

<file path=ppt/tags/tag50.xml><?xml version="1.0" encoding="utf-8"?>
<p:tagLst xmlns:a="http://schemas.openxmlformats.org/drawingml/2006/main" xmlns:r="http://schemas.openxmlformats.org/officeDocument/2006/relationships" xmlns:p="http://schemas.openxmlformats.org/presentationml/2006/main">
  <p:tag name="SOURCE" val="\documentclass{article}\pagestyle{empty}&#10;\begin{document}&#10;$$-\alpha\sqrt{\frac{\epsilon}{\gamma}}$$&#10;\end{document}&#10;"/>
  <p:tag name="EXTERNALNAME" val="txp_fig"/>
  <p:tag name="BLEND" val="False"/>
  <p:tag name="TRANSPARENT" val="False"/>
  <p:tag name="KEEPFILES" val="False"/>
  <p:tag name="DEBUGPAUSE" val="False"/>
  <p:tag name="RESOLUTION" val="1200"/>
  <p:tag name="TIMEOUT" val="---"/>
  <p:tag name="BITMAPFORMAT" val="bmpmono"/>
  <p:tag name="DEBUGINTERACTIVE" val="True"/>
  <p:tag name="ORIGWIDTH" val="32"/>
  <p:tag name="PICTUREFILESIZE" val="28350"/>
</p:tagLst>
</file>

<file path=ppt/tags/tag51.xml><?xml version="1.0" encoding="utf-8"?>
<p:tagLst xmlns:a="http://schemas.openxmlformats.org/drawingml/2006/main" xmlns:r="http://schemas.openxmlformats.org/officeDocument/2006/relationships" xmlns:p="http://schemas.openxmlformats.org/presentationml/2006/main">
  <p:tag name="SOURCE" val="\documentclass{article}\pagestyle{empty}&#10;\begin{document}&#10;$$\sqrt{\frac{\epsilon}{\beta}}$$&#10;\end{document}&#10;"/>
  <p:tag name="EXTERNALNAME" val="txp_fig"/>
  <p:tag name="BLEND" val="False"/>
  <p:tag name="TRANSPARENT" val="False"/>
  <p:tag name="KEEPFILES" val="False"/>
  <p:tag name="DEBUGPAUSE" val="False"/>
  <p:tag name="RESOLUTION" val="1200"/>
  <p:tag name="TIMEOUT" val="---"/>
  <p:tag name="BITMAPFORMAT" val="bmpmono"/>
  <p:tag name="DEBUGINTERACTIVE" val="True"/>
  <p:tag name="ORIGWIDTH" val="18"/>
  <p:tag name="PICTUREFILESIZE" val="16702"/>
</p:tagLst>
</file>

<file path=ppt/tags/tag52.xml><?xml version="1.0" encoding="utf-8"?>
<p:tagLst xmlns:a="http://schemas.openxmlformats.org/drawingml/2006/main" xmlns:r="http://schemas.openxmlformats.org/officeDocument/2006/relationships" xmlns:p="http://schemas.openxmlformats.org/presentationml/2006/main">
  <p:tag name="SOURCE" val="\documentclass{article}\pagestyle{empty}&#10;\begin{document}&#10;$$A=\pi\epsilon$$&#10;\end{document}&#10;"/>
  <p:tag name="EXTERNALNAME" val="txp_fig"/>
  <p:tag name="BLEND" val="False"/>
  <p:tag name="TRANSPARENT" val="False"/>
  <p:tag name="KEEPFILES" val="False"/>
  <p:tag name="DEBUGPAUSE" val="False"/>
  <p:tag name="RESOLUTION" val="1200"/>
  <p:tag name="TIMEOUT" val="---"/>
  <p:tag name="BITMAPFORMAT" val="bmpmono"/>
  <p:tag name="DEBUGINTERACTIVE" val="True"/>
  <p:tag name="ORIGWIDTH" val="31"/>
  <p:tag name="PICTUREFILESIZE" val="9106"/>
</p:tagLst>
</file>

<file path=ppt/tags/tag53.xml><?xml version="1.0" encoding="utf-8"?>
<p:tagLst xmlns:a="http://schemas.openxmlformats.org/drawingml/2006/main" xmlns:r="http://schemas.openxmlformats.org/officeDocument/2006/relationships" xmlns:p="http://schemas.openxmlformats.org/presentationml/2006/main">
  <p:tag name="SOURCE" val="\documentclass{article}\pagestyle{empty}&#10;\begin{document}&#10;$$\sqrt{{\epsilon}{\beta}}$$&#10;\end{document}&#10;"/>
  <p:tag name="EXTERNALNAME" val="txp_fig"/>
  <p:tag name="BLEND" val="False"/>
  <p:tag name="TRANSPARENT" val="False"/>
  <p:tag name="KEEPFILES" val="False"/>
  <p:tag name="DEBUGPAUSE" val="False"/>
  <p:tag name="RESOLUTION" val="1200"/>
  <p:tag name="TIMEOUT" val="---"/>
  <p:tag name="BITMAPFORMAT" val="bmpmono"/>
  <p:tag name="DEBUGINTERACTIVE" val="True"/>
  <p:tag name="ORIGWIDTH" val="20"/>
  <p:tag name="PICTUREFILESIZE" val="9566"/>
</p:tagLst>
</file>

<file path=ppt/tags/tag54.xml><?xml version="1.0" encoding="utf-8"?>
<p:tagLst xmlns:a="http://schemas.openxmlformats.org/drawingml/2006/main" xmlns:r="http://schemas.openxmlformats.org/officeDocument/2006/relationships" xmlns:p="http://schemas.openxmlformats.org/presentationml/2006/main">
  <p:tag name="SOURCE" val="\documentclass{article}\pagestyle{empty}&#10;\begin{document}&#10;$$\gamma_u {u}^2 + 2\alpha_u u u'  + \beta_u u'^2 = \epsilon_u$$&#10;\end{document}&#10;"/>
  <p:tag name="EXTERNALNAME" val="txp_fig"/>
  <p:tag name="BLEND" val="False"/>
  <p:tag name="TRANSPARENT" val="False"/>
  <p:tag name="KEEPFILES" val="False"/>
  <p:tag name="DEBUGPAUSE" val="False"/>
  <p:tag name="RESOLUTION" val="1200"/>
  <p:tag name="TIMEOUT" val="---"/>
  <p:tag name="BITMAPFORMAT" val="bmpmono"/>
  <p:tag name="DEBUGINTERACTIVE" val="True"/>
  <p:tag name="ORIGWIDTH" val="122"/>
  <p:tag name="PICTUREFILESIZE" val="51262"/>
</p:tagLst>
</file>

<file path=ppt/tags/tag55.xml><?xml version="1.0" encoding="utf-8"?>
<p:tagLst xmlns:a="http://schemas.openxmlformats.org/drawingml/2006/main" xmlns:r="http://schemas.openxmlformats.org/officeDocument/2006/relationships" xmlns:p="http://schemas.openxmlformats.org/presentationml/2006/main">
  <p:tag name="SOURCE" val="\documentclass{article}\pagestyle{empty}&#10;\usepackage{amsmath}&#10;\begin{document}&#10;\begin{eqnarray*}&#10;\beta_u &amp;=&amp; \frac{u^2_\text{rms}}{\epsilon_\text{rms}} = \frac{\sigma_u}{\epsilon_\text{rms}} \\&#10;\gamma_u &amp;=&amp; \frac{u'^2_\text{rms}}{\epsilon_\text{rms}}  = \frac{\sigma_u'}{\epsilon_\text{rms}} \\&#10;\alpha_u &amp;=&amp; \frac{(u \ u')_\text{rms}}{\epsilon_\text{rms}} = \frac{\sigma_{uu'}}{\epsilon_\text{rms}}&#10;\end{eqnarray*}&#10;\end{document}&#10;"/>
  <p:tag name="EXTERNALNAME" val="txp_fig"/>
  <p:tag name="BLEND" val="False"/>
  <p:tag name="TRANSPARENT" val="False"/>
  <p:tag name="KEEPFILES" val="False"/>
  <p:tag name="DEBUGPAUSE" val="False"/>
  <p:tag name="RESOLUTION" val="1200"/>
  <p:tag name="TIMEOUT" val="---"/>
  <p:tag name="BITMAPFORMAT" val="bmpmono"/>
  <p:tag name="DEBUGINTERACTIVE" val="True"/>
  <p:tag name="ORIGWIDTH" val="114"/>
  <p:tag name="PICTUREFILESIZE" val="312062"/>
</p:tagLst>
</file>

<file path=ppt/tags/tag56.xml><?xml version="1.0" encoding="utf-8"?>
<p:tagLst xmlns:a="http://schemas.openxmlformats.org/drawingml/2006/main" xmlns:r="http://schemas.openxmlformats.org/officeDocument/2006/relationships" xmlns:p="http://schemas.openxmlformats.org/presentationml/2006/main">
  <p:tag name="SOURCE" val="\documentclass{article}\pagestyle{empty}&#10;\usepackage{amsmath}&#10;\begin{document}&#10;$$&#10;f(x,x',y,y') = \frac{N}{A} exp\left (- \frac{\gamma_x {x}^2 + 2\alpha_x x x'  + \beta_x x'^2}{2\epsilon_{x,\text{rms}}} &#10;+  \frac{\gamma_y {y}^2 + 2\alpha_y y y'  + &#10;\beta_y y'^2}{2\epsilon_{y,\text{rms}}} &#10;\right)&#10;$$&#10;\end{document}&#10;"/>
  <p:tag name="EXTERNALNAME" val="txp_fig"/>
  <p:tag name="BLEND" val="False"/>
  <p:tag name="TRANSPARENT" val="False"/>
  <p:tag name="KEEPFILES" val="False"/>
  <p:tag name="DEBUGPAUSE" val="False"/>
  <p:tag name="RESOLUTION" val="1200"/>
  <p:tag name="TIMEOUT" val="---"/>
  <p:tag name="BITMAPFORMAT" val="bmpmono"/>
  <p:tag name="DEBUGINTERACTIVE" val="True"/>
  <p:tag name="ORIGWIDTH" val="328"/>
  <p:tag name="PICTUREFILESIZE" val="296234"/>
</p:tagLst>
</file>

<file path=ppt/tags/tag57.xml><?xml version="1.0" encoding="utf-8"?>
<p:tagLst xmlns:a="http://schemas.openxmlformats.org/drawingml/2006/main" xmlns:r="http://schemas.openxmlformats.org/officeDocument/2006/relationships" xmlns:p="http://schemas.openxmlformats.org/presentationml/2006/main">
  <p:tag name="SOURCE" val="\documentclass{article}\pagestyle{empty}&#10;\usepackage{amsmath}&#10;\begin{document}&#10;$$&#10;\int f({\bf u},{\bf u'}) d{\bf u} d{\bf u'} = N$$&#10;\end{document}"/>
  <p:tag name="EXTERNALNAME" val="txp_fig"/>
  <p:tag name="BLEND" val="False"/>
  <p:tag name="TRANSPARENT" val="False"/>
  <p:tag name="KEEPFILES" val="False"/>
  <p:tag name="DEBUGPAUSE" val="False"/>
  <p:tag name="RESOLUTION" val="1200"/>
  <p:tag name="TIMEOUT" val="---"/>
  <p:tag name="BITMAPFORMAT" val="bmpmono"/>
  <p:tag name="DEBUGINTERACTIVE" val="True"/>
  <p:tag name="ORIGWIDTH" val="94"/>
  <p:tag name="PICTUREFILESIZE" val="75130"/>
</p:tagLst>
</file>

<file path=ppt/tags/tag58.xml><?xml version="1.0" encoding="utf-8"?>
<p:tagLst xmlns:a="http://schemas.openxmlformats.org/drawingml/2006/main" xmlns:r="http://schemas.openxmlformats.org/officeDocument/2006/relationships" xmlns:p="http://schemas.openxmlformats.org/presentationml/2006/main">
  <p:tag name="SOURCE" val="\documentclass{article}\pagestyle{empty}&#10;\usepackage{amsmath}&#10;\begin{document}&#10;$$\gamma_u {u}^2 + 2\alpha_u u u'  + \beta_u u'^2 = n^2\epsilon_{u,\text{rms}}$$&#10;\end{document}&#10;"/>
  <p:tag name="EXTERNALNAME" val="txp_fig"/>
  <p:tag name="BLEND" val="False"/>
  <p:tag name="TRANSPARENT" val="False"/>
  <p:tag name="KEEPFILES" val="False"/>
  <p:tag name="DEBUGPAUSE" val="False"/>
  <p:tag name="RESOLUTION" val="1200"/>
  <p:tag name="TIMEOUT" val="---"/>
  <p:tag name="BITMAPFORMAT" val="bmpmono"/>
  <p:tag name="DEBUGINTERACTIVE" val="True"/>
  <p:tag name="ORIGWIDTH" val="147"/>
  <p:tag name="PICTUREFILESIZE" val="66590"/>
</p:tagLst>
</file>

<file path=ppt/tags/tag59.xml><?xml version="1.0" encoding="utf-8"?>
<p:tagLst xmlns:a="http://schemas.openxmlformats.org/drawingml/2006/main" xmlns:r="http://schemas.openxmlformats.org/officeDocument/2006/relationships" xmlns:p="http://schemas.openxmlformats.org/presentationml/2006/main">
  <p:tag name="SOURCE" val="\documentclass{article}\pagestyle{empty}&#10;\begin{document}&#10;$$P_s =\frac{e^2 c}{6\pi\varepsilon_0 (m_0 c^2)^4} \frac{E^4}{\rho^2}$$&#10;\end{document}&#10;"/>
  <p:tag name="EXTERNALNAME" val="txp_fig"/>
  <p:tag name="BLEND" val="False"/>
  <p:tag name="TRANSPARENT" val="False"/>
  <p:tag name="KEEPFILES" val="False"/>
  <p:tag name="DEBUGPAUSE" val="False"/>
  <p:tag name="RESOLUTION" val="1200"/>
  <p:tag name="TIMEOUT" val="15"/>
  <p:tag name="BITMAPFORMAT" val="bmpmono"/>
  <p:tag name="DEBUGINTERACTIVE" val="True"/>
  <p:tag name="ORIGWIDTH" val="95"/>
  <p:tag name="PICTUREFILESIZE" val="83262"/>
</p:tagLst>
</file>

<file path=ppt/tags/tag6.xml><?xml version="1.0" encoding="utf-8"?>
<p:tagLst xmlns:a="http://schemas.openxmlformats.org/drawingml/2006/main" xmlns:r="http://schemas.openxmlformats.org/officeDocument/2006/relationships" xmlns:p="http://schemas.openxmlformats.org/presentationml/2006/main">
  <p:tag name="SOURCE" val="\documentclass{article}\pagestyle{empty}&#10;\usepackage{amsmath}&#10;\begin{document}&#10;$$&#10; \frac{\Delta f}{f} = \frac{\Delta\rho}{\rho} - \frac{\Delta\beta}{\beta}  &#10;$$&#10;\end{document}&#10;"/>
  <p:tag name="EXTERNALNAME" val="txp_fig"/>
  <p:tag name="BLEND" val="False"/>
  <p:tag name="TRANSPARENT" val="False"/>
  <p:tag name="KEEPFILES" val="False"/>
  <p:tag name="DEBUGPAUSE" val="False"/>
  <p:tag name="RESOLUTION" val="1200"/>
  <p:tag name="TIMEOUT" val="15"/>
  <p:tag name="BITMAPFORMAT" val="bmpmono"/>
  <p:tag name="DEBUGINTERACTIVE" val="True"/>
  <p:tag name="ORIGWIDTH" val="73"/>
  <p:tag name="PICTUREFILESIZE" val="60862"/>
</p:tagLst>
</file>

<file path=ppt/tags/tag60.xml><?xml version="1.0" encoding="utf-8"?>
<p:tagLst xmlns:a="http://schemas.openxmlformats.org/drawingml/2006/main" xmlns:r="http://schemas.openxmlformats.org/officeDocument/2006/relationships" xmlns:p="http://schemas.openxmlformats.org/presentationml/2006/main">
  <p:tag name="SOURCE" val="\documentclass{article}\pagestyle{empty}&#10;\begin{document}&#10;$$v\approx c$$&#10;\end{document}&#10;"/>
  <p:tag name="EXTERNALNAME" val="txp_fig"/>
  <p:tag name="BLEND" val="False"/>
  <p:tag name="TRANSPARENT" val="False"/>
  <p:tag name="KEEPFILES" val="False"/>
  <p:tag name="DEBUGPAUSE" val="False"/>
  <p:tag name="RESOLUTION" val="1200"/>
  <p:tag name="TIMEOUT" val="---"/>
  <p:tag name="BITMAPFORMAT" val="bmpmono"/>
  <p:tag name="DEBUGINTERACTIVE" val="True"/>
  <p:tag name="ORIGWIDTH" val="23"/>
  <p:tag name="PICTUREFILESIZE" val="4862"/>
</p:tagLst>
</file>

<file path=ppt/tags/tag61.xml><?xml version="1.0" encoding="utf-8"?>
<p:tagLst xmlns:a="http://schemas.openxmlformats.org/drawingml/2006/main" xmlns:r="http://schemas.openxmlformats.org/officeDocument/2006/relationships" xmlns:p="http://schemas.openxmlformats.org/presentationml/2006/main">
  <p:tag name="SOURCE" val="\documentclass{article}\pagestyle{empty}&#10;\begin{document}&#10;$${\bf p} = \gamma m_0 {\bf v}$$&#10;\end{document}&#10;"/>
  <p:tag name="EXTERNALNAME" val="txp_fig"/>
  <p:tag name="BLEND" val="False"/>
  <p:tag name="TRANSPARENT" val="False"/>
  <p:tag name="KEEPFILES" val="False"/>
  <p:tag name="DEBUGPAUSE" val="False"/>
  <p:tag name="RESOLUTION" val="1200"/>
  <p:tag name="TIMEOUT" val="15"/>
  <p:tag name="BITMAPFORMAT" val="bmpmono"/>
  <p:tag name="DEBUGINTERACTIVE" val="True"/>
  <p:tag name="ORIGWIDTH" val="45"/>
  <p:tag name="PICTUREFILESIZE" val="11198"/>
</p:tagLst>
</file>

<file path=ppt/tags/tag62.xml><?xml version="1.0" encoding="utf-8"?>
<p:tagLst xmlns:a="http://schemas.openxmlformats.org/drawingml/2006/main" xmlns:r="http://schemas.openxmlformats.org/officeDocument/2006/relationships" xmlns:p="http://schemas.openxmlformats.org/presentationml/2006/main">
  <p:tag name="SOURCE" val="\documentclass{article}\pagestyle{empty}&#10;\begin{document}&#10;$$P_s =\frac{e^2}{6\pi\varepsilon_0 m_0^2 c^3}\left( \frac{d{ p}}{dt}\right)^2$$&#10;\end{document}&#10;"/>
  <p:tag name="EXTERNALNAME" val="txp_fig"/>
  <p:tag name="BLEND" val="False"/>
  <p:tag name="TRANSPARENT" val="False"/>
  <p:tag name="KEEPFILES" val="False"/>
  <p:tag name="DEBUGPAUSE" val="False"/>
  <p:tag name="RESOLUTION" val="1200"/>
  <p:tag name="TIMEOUT" val="15"/>
  <p:tag name="BITMAPFORMAT" val="bmpmono"/>
  <p:tag name="DEBUGINTERACTIVE" val="True"/>
  <p:tag name="ORIGWIDTH" val="101"/>
  <p:tag name="PICTUREFILESIZE" val="95462"/>
</p:tagLst>
</file>

<file path=ppt/tags/tag63.xml><?xml version="1.0" encoding="utf-8"?>
<p:tagLst xmlns:a="http://schemas.openxmlformats.org/drawingml/2006/main" xmlns:r="http://schemas.openxmlformats.org/officeDocument/2006/relationships" xmlns:p="http://schemas.openxmlformats.org/presentationml/2006/main">
  <p:tag name="SOURCE" val="\documentclass{article}\pagestyle{empty}&#10;\begin{document}&#10;$$P_s =\frac{e^2}{6\pi\varepsilon_0 m_0^2 c^3}\left( \frac{d{\bf p}}{dt}\right)^2$$&#10;\end{document}&#10;"/>
  <p:tag name="EXTERNALNAME" val="txp_fig"/>
  <p:tag name="BLEND" val="False"/>
  <p:tag name="TRANSPARENT" val="False"/>
  <p:tag name="KEEPFILES" val="False"/>
  <p:tag name="DEBUGPAUSE" val="False"/>
  <p:tag name="RESOLUTION" val="1200"/>
  <p:tag name="TIMEOUT" val="---"/>
  <p:tag name="BITMAPFORMAT" val="bmpmono"/>
  <p:tag name="DEBUGINTERACTIVE" val="True"/>
  <p:tag name="ORIGWIDTH" val="103"/>
  <p:tag name="PICTUREFILESIZE" val="97262"/>
</p:tagLst>
</file>

<file path=ppt/tags/tag64.xml><?xml version="1.0" encoding="utf-8"?>
<p:tagLst xmlns:a="http://schemas.openxmlformats.org/drawingml/2006/main" xmlns:r="http://schemas.openxmlformats.org/officeDocument/2006/relationships" xmlns:p="http://schemas.openxmlformats.org/presentationml/2006/main">
  <p:tag name="SOURCE" val="\documentclass{article}\pagestyle{empty}&#10;\begin{document}&#10;$$v&lt;&lt;c$$&#10;\end{document}&#10;"/>
  <p:tag name="EXTERNALNAME" val="txp_fig"/>
  <p:tag name="BLEND" val="False"/>
  <p:tag name="TRANSPARENT" val="False"/>
  <p:tag name="KEEPFILES" val="False"/>
  <p:tag name="DEBUGPAUSE" val="False"/>
  <p:tag name="RESOLUTION" val="1200"/>
  <p:tag name="TIMEOUT" val="---"/>
  <p:tag name="BITMAPFORMAT" val="bmpmono"/>
  <p:tag name="DEBUGINTERACTIVE" val="True"/>
  <p:tag name="ORIGWIDTH" val="31"/>
  <p:tag name="PICTUREFILESIZE" val="7950"/>
</p:tagLst>
</file>

<file path=ppt/tags/tag65.xml><?xml version="1.0" encoding="utf-8"?>
<p:tagLst xmlns:a="http://schemas.openxmlformats.org/drawingml/2006/main" xmlns:r="http://schemas.openxmlformats.org/officeDocument/2006/relationships" xmlns:p="http://schemas.openxmlformats.org/presentationml/2006/main">
  <p:tag name="SOURCE" val="\documentclass{article}\pagestyle{empty}&#10;\begin{document}&#10;$${\bf p} =m_0 {\bf v}$$&#10;\end{document}&#10;"/>
  <p:tag name="EXTERNALNAME" val="txp_fig"/>
  <p:tag name="BLEND" val="False"/>
  <p:tag name="TRANSPARENT" val="False"/>
  <p:tag name="KEEPFILES" val="False"/>
  <p:tag name="DEBUGPAUSE" val="False"/>
  <p:tag name="RESOLUTION" val="1200"/>
  <p:tag name="TIMEOUT" val="---"/>
  <p:tag name="BITMAPFORMAT" val="bmpmono"/>
  <p:tag name="DEBUGINTERACTIVE" val="True"/>
  <p:tag name="ORIGWIDTH" val="39"/>
  <p:tag name="PICTUREFILESIZE" val="9806"/>
</p:tagLst>
</file>

<file path=ppt/tags/tag66.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U_0= \frac{e^2}{3\varepsilon_0 (m_0 c^2)^4} \frac{E^4}{\rho}$$&#10;\end{document}&#10;"/>
  <p:tag name="FILENAME" val="txp_fig"/>
  <p:tag name="FORMAT" val="bmpmono"/>
  <p:tag name="RES" val="600"/>
  <p:tag name="BLEND" val="0"/>
  <p:tag name="TRANSPARENT" val="0"/>
  <p:tag name="TBUG" val="0"/>
  <p:tag name="ALLOWFS" val="0"/>
  <p:tag name="ORIGWIDTH" val="94"/>
  <p:tag name="PICTUREFILESIZE" val="20030"/>
</p:tagLst>
</file>

<file path=ppt/tags/tag67.xml><?xml version="1.0" encoding="utf-8"?>
<p:tagLst xmlns:a="http://schemas.openxmlformats.org/drawingml/2006/main" xmlns:r="http://schemas.openxmlformats.org/officeDocument/2006/relationships" xmlns:p="http://schemas.openxmlformats.org/presentationml/2006/main">
  <p:tag name="SOURCE" val="\documentclass{article}\pagestyle{empty}&#10;\begin{document}&#10;$$P_s =\frac{e^2 c}{6\pi\varepsilon_0 (m_0 c^2)^4} \frac{E^4}{\rho^2}$$&#10;\end{document}&#10;"/>
  <p:tag name="EXTERNALNAME" val="txp_fig"/>
  <p:tag name="BLEND" val="False"/>
  <p:tag name="TRANSPARENT" val="False"/>
  <p:tag name="KEEPFILES" val="False"/>
  <p:tag name="DEBUGPAUSE" val="False"/>
  <p:tag name="RESOLUTION" val="1200"/>
  <p:tag name="TIMEOUT" val="15"/>
  <p:tag name="BITMAPFORMAT" val="bmpmono"/>
  <p:tag name="DEBUGINTERACTIVE" val="True"/>
  <p:tag name="ORIGWIDTH" val="95"/>
  <p:tag name="PICTUREFILESIZE" val="83262"/>
</p:tagLst>
</file>

<file path=ppt/tags/tag68.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 \alpha_s  = \frac{1}{2T_0}\frac{dU}{dE} &#10;$$&#10;\end{document}&#10;"/>
  <p:tag name="FILENAME" val="txp_fig"/>
  <p:tag name="FORMAT" val="bmpmono"/>
  <p:tag name="RES" val="1200"/>
  <p:tag name="BLEND" val="0"/>
  <p:tag name="TRANSPARENT" val="0"/>
  <p:tag name="TBUG" val="0"/>
  <p:tag name="ALLOWFS" val="0"/>
  <p:tag name="ORIGWIDTH" val="56"/>
  <p:tag name="PICTUREFILESIZE" val="46022"/>
</p:tagLst>
</file>

<file path=ppt/tags/tag69.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 ds'  = (1+\frac{\Delta x}{\rho}) ds = (1+\frac{D}{\rho}\frac{\Delta E}{E}) ds $$&#10;\end{document}&#10;"/>
  <p:tag name="FILENAME" val="txp_fig"/>
  <p:tag name="FORMAT" val="bmpmono"/>
  <p:tag name="RES" val="1200"/>
  <p:tag name="BLEND" val="0"/>
  <p:tag name="TRANSPARENT" val="0"/>
  <p:tag name="TBUG" val="0"/>
  <p:tag name="ALLOWFS" val="0"/>
  <p:tag name="ORIGWIDTH" val="155"/>
  <p:tag name="PICTUREFILESIZE" val="129662"/>
</p:tagLst>
</file>

<file path=ppt/tags/tag7.xml><?xml version="1.0" encoding="utf-8"?>
<p:tagLst xmlns:a="http://schemas.openxmlformats.org/drawingml/2006/main" xmlns:r="http://schemas.openxmlformats.org/officeDocument/2006/relationships" xmlns:p="http://schemas.openxmlformats.org/presentationml/2006/main">
  <p:tag name="SOURCE" val="\documentclass{article}\pagestyle{empty}&#10;\usepackage{amsmath}&#10;\begin{document}&#10;$$&#10; \frac{\Delta P}{P} =  \frac{\Delta\beta}{\beta} +  \frac{\Delta E}{E} &#10;$$&#10;\end{document}&#10;"/>
  <p:tag name="EXTERNALNAME" val="txp_fig"/>
  <p:tag name="BLEND" val="False"/>
  <p:tag name="TRANSPARENT" val="False"/>
  <p:tag name="KEEPFILES" val="False"/>
  <p:tag name="DEBUGPAUSE" val="False"/>
  <p:tag name="RESOLUTION" val="1200"/>
  <p:tag name="TIMEOUT" val="15"/>
  <p:tag name="BITMAPFORMAT" val="bmpmono"/>
  <p:tag name="DEBUGINTERACTIVE" val="True"/>
  <p:tag name="ORIGWIDTH" val="78"/>
  <p:tag name="PICTUREFILESIZE" val="65662"/>
</p:tagLst>
</file>

<file path=ppt/tags/tag70.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 U=\oint P_s dt = \oint P_s ds'/c = \frac{1}{c} \oint P_s (1+\frac{D}{\rho}\frac{\Delta E}{E}) ds$$&#10;\end{document}&#10;"/>
  <p:tag name="FILENAME" val="txp_fig"/>
  <p:tag name="FORMAT" val="bmpmono"/>
  <p:tag name="RES" val="1200"/>
  <p:tag name="BLEND" val="0"/>
  <p:tag name="TRANSPARENT" val="0"/>
  <p:tag name="TBUG" val="0"/>
  <p:tag name="ALLOWFS" val="0"/>
  <p:tag name="ORIGWIDTH" val="219"/>
  <p:tag name="PICTUREFILESIZE" val="184062"/>
</p:tagLst>
</file>

<file path=ppt/tags/tag71.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 \frac{d U}{dE} = \frac{1}{c} \oint \left [\frac{dP_s}{dE} +&#10;\frac{D}{\rho}(\frac{dP_s}{dE}\frac{\Delta E}{E} + \frac{P_s}{E}) \right ] ds$$&#10;\end{document}&#10;"/>
  <p:tag name="FILENAME" val="txp_fig"/>
  <p:tag name="FORMAT" val="bmpmono"/>
  <p:tag name="RES" val="1200"/>
  <p:tag name="BLEND" val="0"/>
  <p:tag name="TRANSPARENT" val="0"/>
  <p:tag name="TBUG" val="0"/>
  <p:tag name="ALLOWFS" val="0"/>
  <p:tag name="ORIGWIDTH" val="182"/>
  <p:tag name="PICTUREFILESIZE" val="158522"/>
</p:tagLst>
</file>

<file path=ppt/tags/tag72.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P_s ={\cal C} E^2 B^2$$&#10;\end{document}&#10;"/>
  <p:tag name="FILENAME" val="txp_fig"/>
  <p:tag name="FORMAT" val="bmpmono"/>
  <p:tag name="RES" val="1200"/>
  <p:tag name="BLEND" val="0"/>
  <p:tag name="TRANSPARENT" val="0"/>
  <p:tag name="TBUG" val="0"/>
  <p:tag name="ALLOWFS" val="0"/>
  <p:tag name="ORIGWIDTH" val="55"/>
  <p:tag name="PICTUREFILESIZE" val="23262"/>
</p:tagLst>
</file>

<file path=ppt/tags/tag73.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 \frac{d U}{dE} = \frac{1}{c} \oint \left (\frac{dP_s}{dE} +&#10;\frac{D}{\rho}\frac{P_s}{E} \right )ds$$&#10;\end{document}&#10;"/>
  <p:tag name="FILENAME" val="txp_fig"/>
  <p:tag name="FORMAT" val="bmpmono"/>
  <p:tag name="RES" val="1200"/>
  <p:tag name="BLEND" val="0"/>
  <p:tag name="TRANSPARENT" val="0"/>
  <p:tag name="TBUG" val="0"/>
  <p:tag name="ALLOWFS" val="0"/>
  <p:tag name="ORIGWIDTH" val="130"/>
  <p:tag name="PICTUREFILESIZE" val="113486"/>
</p:tagLst>
</file>

<file path=ppt/tags/tag74.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cal C} =\frac{e^4 c^3}{6\pi\varepsilon_0 (m_0 c^2)^4}$$&#10;\end{document}&#10;"/>
  <p:tag name="FILENAME" val="txp_fig"/>
  <p:tag name="FORMAT" val="bmpmono"/>
  <p:tag name="RES" val="1200"/>
  <p:tag name="BLEND" val="0"/>
  <p:tag name="TRANSPARENT" val="0"/>
  <p:tag name="TBUG" val="0"/>
  <p:tag name="ALLOWFS" val="0"/>
  <p:tag name="ORIGWIDTH" val="76"/>
  <p:tag name="PICTUREFILESIZE" val="66782"/>
</p:tagLst>
</file>

<file path=ppt/tags/tag75.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 &#10;\frac{d P_s}{dE} = 2 \frac{P_s}{E} \left({1}  + D k \rho\right)&#10;$$&#10;\end{document}&#10;"/>
  <p:tag name="FILENAME" val="txp_fig"/>
  <p:tag name="FORMAT" val="bmpmono"/>
  <p:tag name="RES" val="1200"/>
  <p:tag name="BLEND" val="0"/>
  <p:tag name="TRANSPARENT" val="0"/>
  <p:tag name="TBUG" val="0"/>
  <p:tag name="ALLOWFS" val="0"/>
  <p:tag name="ORIGWIDTH" val="94"/>
  <p:tag name="PICTUREFILESIZE" val="71994"/>
</p:tagLst>
</file>

<file path=ppt/tags/tag76.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 &#10;\frac{d B}{dE} =  \frac{d B}{dx}\frac{dx}{dE} =  \frac{d B}{dx}\frac{D}{E} = Bk\rho\frac{D}{E}  &#10;$$&#10;\end{document}&#10;"/>
  <p:tag name="FILENAME" val="txp_fig"/>
  <p:tag name="FORMAT" val="bmpmono"/>
  <p:tag name="RES" val="1200"/>
  <p:tag name="BLEND" val="0"/>
  <p:tag name="TRANSPARENT" val="0"/>
  <p:tag name="TBUG" val="0"/>
  <p:tag name="ALLOWFS" val="0"/>
  <p:tag name="ORIGWIDTH" val="141"/>
  <p:tag name="PICTUREFILESIZE" val="108694"/>
</p:tagLst>
</file>

<file path=ppt/tags/tag77.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 \frac{d U}{dE} = \frac{2U_0}{E} + \frac{1}{cE} \oint D P_s \left ( 2 k \rho + \frac{1}{\rho} \right) ds&#10;$$&#10;\end{document}&#10;"/>
  <p:tag name="FILENAME" val="txp_fig"/>
  <p:tag name="FORMAT" val="bmpmono"/>
  <p:tag name="RES" val="1200"/>
  <p:tag name="BLEND" val="0"/>
  <p:tag name="TRANSPARENT" val="0"/>
  <p:tag name="TBUG" val="0"/>
  <p:tag name="ALLOWFS" val="0"/>
  <p:tag name="ORIGWIDTH" val="170"/>
  <p:tag name="PICTUREFILESIZE" val="148514"/>
</p:tagLst>
</file>

<file path=ppt/tags/tag78.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 U_0 = \frac{1}{c} \oint P_s ds = \frac{{\cal C}E^4}{e^2c^3} \oint  \frac{ds}{\rho^2}&#10;$$&#10;\end{document}&#10;"/>
  <p:tag name="FILENAME" val="txp_fig"/>
  <p:tag name="FORMAT" val="bmpmono"/>
  <p:tag name="RES" val="1200"/>
  <p:tag name="BLEND" val="0"/>
  <p:tag name="TRANSPARENT" val="0"/>
  <p:tag name="TBUG" val="0"/>
  <p:tag name="ALLOWFS" val="0"/>
  <p:tag name="ORIGWIDTH" val="125"/>
  <p:tag name="PICTUREFILESIZE" val="110150"/>
</p:tagLst>
</file>

<file path=ppt/tags/tag79.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 \oint D P_s \left ( 2 k \rho + \frac{1}{\rho} \right) ds = \frac{{\cal C}E^4}{e^2 c^2} \oint \frac{D}{\rho}&#10;\left ( 2k+\frac{1}{\rho^2} \right) ds$$&#10;\end{document}&#10;"/>
  <p:tag name="FILENAME" val="txp_fig"/>
  <p:tag name="FORMAT" val="bmpmono"/>
  <p:tag name="RES" val="1200"/>
  <p:tag name="BLEND" val="0"/>
  <p:tag name="TRANSPARENT" val="0"/>
  <p:tag name="TBUG" val="0"/>
  <p:tag name="ALLOWFS" val="0"/>
  <p:tag name="ORIGWIDTH" val="215"/>
  <p:tag name="PICTUREFILESIZE" val="194046"/>
</p:tagLst>
</file>

<file path=ppt/tags/tag8.xml><?xml version="1.0" encoding="utf-8"?>
<p:tagLst xmlns:a="http://schemas.openxmlformats.org/drawingml/2006/main" xmlns:r="http://schemas.openxmlformats.org/officeDocument/2006/relationships" xmlns:p="http://schemas.openxmlformats.org/presentationml/2006/main">
  <p:tag name="SOURCE" val="\documentclass{article}\pagestyle{empty}&#10;\usepackage{amsmath}&#10;\begin{document}&#10;$$P c = \beta E$$&#10;\end{document}&#10;"/>
  <p:tag name="EXTERNALNAME" val="txp_fig"/>
  <p:tag name="BLEND" val="False"/>
  <p:tag name="TRANSPARENT" val="False"/>
  <p:tag name="KEEPFILES" val="False"/>
  <p:tag name="DEBUGPAUSE" val="False"/>
  <p:tag name="RESOLUTION" val="1200"/>
  <p:tag name="TIMEOUT" val="15"/>
  <p:tag name="BITMAPFORMAT" val="bmpmono"/>
  <p:tag name="DEBUGINTERACTIVE" val="True"/>
  <p:tag name="ORIGWIDTH" val="40"/>
  <p:tag name="PICTUREFILESIZE" val="14006"/>
</p:tagLst>
</file>

<file path=ppt/tags/tag80.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 {\cal D} = \frac{\oint \frac{D}{\rho} \left ( 2k+\frac{1}{\rho^2} \right) ds}{\oint\frac{ds}{\rho^2}}&#10;$$&#10;\end{document}&#10;"/>
  <p:tag name="FILENAME" val="txp_fig"/>
  <p:tag name="FORMAT" val="bmpmono"/>
  <p:tag name="RES" val="1200"/>
  <p:tag name="BLEND" val="0"/>
  <p:tag name="TRANSPARENT" val="0"/>
  <p:tag name="TBUG" val="0"/>
  <p:tag name="ALLOWFS" val="0"/>
  <p:tag name="ORIGWIDTH" val="99"/>
  <p:tag name="PICTUREFILESIZE" val="124862"/>
</p:tagLst>
</file>

<file path=ppt/tags/tag81.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 \alpha_s  = \frac{1}{2T_0}\frac{dU}{dE} = \frac{U_0}{2ET_0} (2+ {\cal D}) $$&#10;\end{document}&#10;"/>
  <p:tag name="FILENAME" val="txp_fig"/>
  <p:tag name="FORMAT" val="bmpmono"/>
  <p:tag name="RES" val="1200"/>
  <p:tag name="BLEND" val="0"/>
  <p:tag name="TRANSPARENT" val="0"/>
  <p:tag name="TBUG" val="0"/>
  <p:tag name="ALLOWFS" val="0"/>
  <p:tag name="ORIGWIDTH" val="129"/>
  <p:tag name="PICTUREFILESIZE" val="104238"/>
</p:tagLst>
</file>

<file path=ppt/tags/tag82.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amsmath}&#10;\begin{document}&#10;$$ &#10;y' = \frac{\delta p_\perp}{|{\bf p}|}&#10;$$&#10;\end{document}&#10;"/>
  <p:tag name="FILENAME" val="txp_fig"/>
  <p:tag name="FORMAT" val="bmpmono"/>
  <p:tag name="RES" val="1200"/>
  <p:tag name="BLEND" val="0"/>
  <p:tag name="TRANSPARENT" val="0"/>
  <p:tag name="TBUG" val="0"/>
  <p:tag name="ALLOWFS" val="0"/>
  <p:tag name="ORIGWIDTH" val="40"/>
  <p:tag name="PICTUREFILESIZE" val="33662"/>
</p:tagLst>
</file>

<file path=ppt/tags/tag83.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amsmath}&#10;\begin{document}&#10;$$ &#10;\delta y' = y' \frac{\delta E}{E}&#10;$$&#10;\end{document}&#10;"/>
  <p:tag name="FILENAME" val="txp_fig"/>
  <p:tag name="FORMAT" val="bmpmono"/>
  <p:tag name="RES" val="1200"/>
  <p:tag name="BLEND" val="0"/>
  <p:tag name="TRANSPARENT" val="0"/>
  <p:tag name="TBUG" val="0"/>
  <p:tag name="ALLOWFS" val="0"/>
  <p:tag name="ORIGWIDTH" val="49"/>
  <p:tag name="PICTUREFILESIZE" val="38230"/>
</p:tagLst>
</file>

<file path=ppt/tags/tag84.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amsmath}&#10;\begin{document}&#10;$$ &#10;y=A\cos\phi\;\;\text{and}\;\; y'=-\frac{A}{\beta(s)}\sin\phi&#10;$$&#10;\end{document}&#10;"/>
  <p:tag name="FILENAME" val="txp_fig"/>
  <p:tag name="FORMAT" val="bmpmono"/>
  <p:tag name="RES" val="1200"/>
  <p:tag name="BLEND" val="0"/>
  <p:tag name="TRANSPARENT" val="0"/>
  <p:tag name="TBUG" val="0"/>
  <p:tag name="ALLOWFS" val="0"/>
  <p:tag name="ORIGWIDTH" val="148"/>
  <p:tag name="PICTUREFILESIZE" val="124862"/>
</p:tagLst>
</file>

<file path=ppt/tags/tag85.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amsmath}&#10;\begin{document}&#10;$$ &#10;A^2 = y^2 + \left[\beta(s)y' \right]^2&#10;$$&#10;\end{document}&#10;"/>
  <p:tag name="FILENAME" val="txp_fig"/>
  <p:tag name="FORMAT" val="bmpmono"/>
  <p:tag name="RES" val="1200"/>
  <p:tag name="BLEND" val="0"/>
  <p:tag name="TRANSPARENT" val="0"/>
  <p:tag name="TBUG" val="0"/>
  <p:tag name="ALLOWFS" val="0"/>
  <p:tag name="ORIGWIDTH" val="83"/>
  <p:tag name="PICTUREFILESIZE" val="41070"/>
</p:tagLst>
</file>

<file path=ppt/tags/tag86.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amsmath}&#10;\begin{document}&#10;$$ &#10;\delta (A^2) = \beta(s)\delta ({y'}^2) \Rightarrow A\delta A = -\beta^2(s) y'^2 \frac{\delta E}{E}&#10;$$&#10;\end{document}&#10;"/>
  <p:tag name="FILENAME" val="txp_fig"/>
  <p:tag name="FORMAT" val="bmpmono"/>
  <p:tag name="RES" val="1200"/>
  <p:tag name="BLEND" val="0"/>
  <p:tag name="TRANSPARENT" val="0"/>
  <p:tag name="TBUG" val="0"/>
  <p:tag name="ALLOWFS" val="0"/>
  <p:tag name="ORIGWIDTH" val="187"/>
  <p:tag name="PICTUREFILESIZE" val="143926"/>
</p:tagLst>
</file>

<file path=ppt/tags/tag87.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amsmath}&#10;\begin{document}&#10;$$ &#10;\langle \beta^2(s) {y'}^2 \rangle  = \frac{A^2}{2\pi} \int_0^{2\pi} \sin^2\phi d\phi = \frac{A^2}{2}&#10;$$&#10;\end{document}&#10;"/>
  <p:tag name="FILENAME" val="txp_fig"/>
  <p:tag name="FORMAT" val="bmpmono"/>
  <p:tag name="RES" val="1200"/>
  <p:tag name="BLEND" val="0"/>
  <p:tag name="TRANSPARENT" val="0"/>
  <p:tag name="TBUG" val="0"/>
  <p:tag name="ALLOWFS" val="0"/>
  <p:tag name="ORIGWIDTH" val="155"/>
  <p:tag name="PICTUREFILESIZE" val="140354"/>
</p:tagLst>
</file>

<file path=ppt/tags/tag88.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amsmath}&#10;\begin{document}&#10;$$ &#10;A \langle \delta A \rangle = - \frac{A^2}{2} \frac{\delta E}{E}&#10;$$&#10;\end{document}&#10;"/>
  <p:tag name="FILENAME" val="txp_fig"/>
  <p:tag name="FORMAT" val="bmpmono"/>
  <p:tag name="RES" val="1200"/>
  <p:tag name="BLEND" val="0"/>
  <p:tag name="TRANSPARENT" val="0"/>
  <p:tag name="TBUG" val="0"/>
  <p:tag name="ALLOWFS" val="0"/>
  <p:tag name="ORIGWIDTH" val="78"/>
  <p:tag name="PICTUREFILESIZE" val="62874"/>
</p:tagLst>
</file>

<file path=ppt/tags/tag89.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amsmath}&#10;\begin{document}&#10;$$ &#10;\frac{\Delta A}{A} = - \frac{U_0}{2E} &#10;$$&#10;\end{document}&#10;"/>
  <p:tag name="FILENAME" val="txp_fig"/>
  <p:tag name="FORMAT" val="bmpmono"/>
  <p:tag name="RES" val="1200"/>
  <p:tag name="BLEND" val="0"/>
  <p:tag name="TRANSPARENT" val="0"/>
  <p:tag name="TBUG" val="0"/>
  <p:tag name="ALLOWFS" val="0"/>
  <p:tag name="ORIGWIDTH" val="53"/>
  <p:tag name="PICTUREFILESIZE" val="41166"/>
</p:tagLst>
</file>

<file path=ppt/tags/tag9.xml><?xml version="1.0" encoding="utf-8"?>
<p:tagLst xmlns:a="http://schemas.openxmlformats.org/drawingml/2006/main" xmlns:r="http://schemas.openxmlformats.org/officeDocument/2006/relationships" xmlns:p="http://schemas.openxmlformats.org/presentationml/2006/main">
  <p:tag name="SOURCE" val="\documentclass{article}\pagestyle{empty}&#10;\usepackage{amsmath}&#10;\begin{document}&#10;$$&#10;{\beta}^2 \frac{\Delta P}{P}&#10;$$&#10;\end{document}&#10;"/>
  <p:tag name="EXTERNALNAME" val="txp_fig"/>
  <p:tag name="BLEND" val="False"/>
  <p:tag name="TRANSPARENT" val="False"/>
  <p:tag name="KEEPFILES" val="False"/>
  <p:tag name="DEBUGPAUSE" val="False"/>
  <p:tag name="RESOLUTION" val="1200"/>
  <p:tag name="TIMEOUT" val="15"/>
  <p:tag name="BITMAPFORMAT" val="bmpmono"/>
  <p:tag name="DEBUGINTERACTIVE" val="True"/>
  <p:tag name="ORIGWIDTH" val="29"/>
  <p:tag name="PICTUREFILESIZE" val="23486"/>
</p:tagLst>
</file>

<file path=ppt/tags/tag90.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amsmath}&#10;\begin{document}&#10;$$ &#10;\alpha_y = -\frac{\Delta A}{A\Delta t} = \frac{U_0}{2E T_0} &#10;$$&#10;\end{document}&#10;"/>
  <p:tag name="FILENAME" val="txp_fig"/>
  <p:tag name="FORMAT" val="bmpmono"/>
  <p:tag name="RES" val="1200"/>
  <p:tag name="BLEND" val="0"/>
  <p:tag name="TRANSPARENT" val="0"/>
  <p:tag name="TBUG" val="0"/>
  <p:tag name="ALLOWFS" val="0"/>
  <p:tag name="ORIGWIDTH" val="92"/>
  <p:tag name="PICTUREFILESIZE" val="73598"/>
</p:tagLst>
</file>

<file path=ppt/tags/tag91.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amsmath}&#10;\begin{document}&#10;$$ &#10;x=x_\beta+x_e = A\cos\phi + D \frac{\Delta E}{E} \;\;\text{and}\;\; x'= x'_\beta+x'_e = &#10;-\frac{A}{\beta(s)}\sin\phi + D' \frac{\Delta E}{E} &#10;$$&#10;\end{document}&#10;"/>
  <p:tag name="FILENAME" val="txp_fig"/>
  <p:tag name="FORMAT" val="bmpmono"/>
  <p:tag name="RES" val="1200"/>
  <p:tag name="BLEND" val="0"/>
  <p:tag name="TRANSPARENT" val="0"/>
  <p:tag name="TBUG" val="0"/>
  <p:tag name="ALLOWFS" val="0"/>
  <p:tag name="ORIGWIDTH" val="322"/>
  <p:tag name="PICTUREFILESIZE" val="268862"/>
</p:tagLst>
</file>

<file path=ppt/tags/tag92.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amsmath}&#10;\begin{document}&#10;$$ &#10;\delta x_\beta=-\delta x_e = D \frac{u}{E} \;\;\text{and}\;\; &#10;x\delta x'_\beta=-\delta x'_e = D' \frac{u}{E} \&#10;$$&#10;\end{document}&#10;"/>
  <p:tag name="FILENAME" val="txp_fig"/>
  <p:tag name="FORMAT" val="bmpmono"/>
  <p:tag name="RES" val="1200"/>
  <p:tag name="BLEND" val="0"/>
  <p:tag name="TRANSPARENT" val="0"/>
  <p:tag name="TBUG" val="0"/>
  <p:tag name="ALLOWFS" val="0"/>
  <p:tag name="ORIGWIDTH" val="203"/>
  <p:tag name="PICTUREFILESIZE" val="134470"/>
</p:tagLst>
</file>

<file path=ppt/tags/tag93.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amsmath}&#10;\begin{document}&#10;$$ &#10;A^2 = x_\beta^2 + \left[\beta(s)x'_\beta \right]^2&#10;$$&#10;\end{document}&#10;"/>
  <p:tag name="FILENAME" val="txp_fig"/>
  <p:tag name="FORMAT" val="bmpmono"/>
  <p:tag name="RES" val="1200"/>
  <p:tag name="BLEND" val="0"/>
  <p:tag name="TRANSPARENT" val="0"/>
  <p:tag name="TBUG" val="0"/>
  <p:tag name="ALLOWFS" val="0"/>
  <p:tag name="ORIGWIDTH" val="91"/>
  <p:tag name="PICTUREFILESIZE" val="48062"/>
</p:tagLst>
</file>

<file path=ppt/tags/tag94.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amsmath}&#10;\begin{document}&#10;$$ &#10; A\delta A = -(Dx_\beta + \beta^2(s) D' x'_\beta )\frac{u}{E}&#10;$$&#10;\end{document}&#10;"/>
  <p:tag name="FILENAME" val="txp_fig"/>
  <p:tag name="FORMAT" val="bmpmono"/>
  <p:tag name="RES" val="1200"/>
  <p:tag name="BLEND" val="0"/>
  <p:tag name="TRANSPARENT" val="0"/>
  <p:tag name="TBUG" val="0"/>
  <p:tag name="ALLOWFS" val="0"/>
  <p:tag name="ORIGWIDTH" val="136"/>
  <p:tag name="PICTUREFILESIZE" val="90090"/>
</p:tagLst>
</file>

<file path=ppt/tags/tag95.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amsmath}&#10;\begin{document}&#10;$$ &#10; u = - \frac{P_s(x_\beta)}{c}dl = -\frac{1}{c}\left(    P_s + 2 \frac{P_s}{B} \frac{dB}{dx} x_\beta&#10; \right)\left(  1 + \frac{x_\beta}{\rho}  \right)ds&#10;$$&#10;\end{document}&#10;"/>
  <p:tag name="FILENAME" val="txp_fig"/>
  <p:tag name="FORMAT" val="bmpmono"/>
  <p:tag name="RES" val="1200"/>
  <p:tag name="BLEND" val="0"/>
  <p:tag name="TRANSPARENT" val="0"/>
  <p:tag name="TBUG" val="0"/>
  <p:tag name="ALLOWFS" val="0"/>
  <p:tag name="ORIGWIDTH" val="237"/>
  <p:tag name="PICTUREFILESIZE" val="206894"/>
</p:tagLst>
</file>

<file path=ppt/tags/tag96.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amsmath}&#10;\begin{document}&#10;$$ &#10; \frac{\Delta A }{A} = -(1 -{\cal D}) \frac{U_0}{2E}&#10;$$&#10;\end{document}&#10;"/>
  <p:tag name="FILENAME" val="txp_fig"/>
  <p:tag name="FORMAT" val="bmpmono"/>
  <p:tag name="RES" val="1200"/>
  <p:tag name="BLEND" val="0"/>
  <p:tag name="TRANSPARENT" val="0"/>
  <p:tag name="TBUG" val="0"/>
  <p:tag name="ALLOWFS" val="0"/>
  <p:tag name="ORIGWIDTH" val="86"/>
  <p:tag name="PICTUREFILESIZE" val="66122"/>
</p:tagLst>
</file>

<file path=ppt/tags/tag97.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 \alpha_x  = \frac{U_0}{2E T_0}(1-{\cal D})$$&#10;\end{document}&#10;"/>
  <p:tag name="FILENAME" val="txp_fig"/>
  <p:tag name="FORMAT" val="bmpmono"/>
  <p:tag name="RES" val="1200"/>
  <p:tag name="BLEND" val="0"/>
  <p:tag name="TRANSPARENT" val="0"/>
  <p:tag name="TBUG" val="0"/>
  <p:tag name="ALLOWFS" val="0"/>
  <p:tag name="ORIGWIDTH" val="83"/>
  <p:tag name="PICTUREFILESIZE" val="67470"/>
</p:tagLst>
</file>

<file path=ppt/tags/tag98.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 \alpha_s  = \frac{1}{\tau_s} = \frac{U_0}{2ET_0} (2+ {\cal D})  = \frac{U_0}{2ET_0} {\cal J}_s $$&#10;\end{document}&#10;"/>
  <p:tag name="FILENAME" val="txp_fig"/>
  <p:tag name="FORMAT" val="bmpmono"/>
  <p:tag name="RES" val="1200"/>
  <p:tag name="BLEND" val="0"/>
  <p:tag name="TRANSPARENT" val="0"/>
  <p:tag name="TBUG" val="0"/>
  <p:tag name="ALLOWFS" val="0"/>
  <p:tag name="ORIGWIDTH" val="156"/>
  <p:tag name="PICTUREFILESIZE" val="125686"/>
</p:tagLst>
</file>

<file path=ppt/tags/tag99.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 \alpha_y  = \frac{1}{\tau_y} = \frac{U_0}{2ET_0}  = \frac{U_0}{2ET_0} {\cal J}_y &#10;$$&#10;\end{document}&#10;"/>
  <p:tag name="FILENAME" val="txp_fig"/>
  <p:tag name="FORMAT" val="bmpmono"/>
  <p:tag name="RES" val="1200"/>
  <p:tag name="BLEND" val="0"/>
  <p:tag name="TRANSPARENT" val="0"/>
  <p:tag name="TBUG" val="0"/>
  <p:tag name="ALLOWFS" val="0"/>
  <p:tag name="ORIGWIDTH" val="125"/>
  <p:tag name="PICTUREFILESIZE" val="110150"/>
</p:tagLst>
</file>

<file path=ppt/theme/theme1.xml><?xml version="1.0" encoding="utf-8"?>
<a:theme xmlns:a="http://schemas.openxmlformats.org/drawingml/2006/main" name="Pixel">
  <a:themeElements>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Pixel">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
            <a:schemeClr val="bg2"/>
          </a:buClr>
          <a:buSzPct val="75000"/>
          <a:buFont typeface="Wingdings" pitchFamily="-112" charset="2"/>
          <a:buChar char="n"/>
          <a:tabLst/>
          <a:defRPr kumimoji="0" lang="en-US" sz="2400" b="0" i="0" u="none" strike="noStrike" cap="none" normalizeH="0" baseline="0">
            <a:ln>
              <a:noFill/>
            </a:ln>
            <a:solidFill>
              <a:schemeClr val="tx1"/>
            </a:solidFill>
            <a:effectLst/>
            <a:latin typeface="Times New Roman"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
            <a:schemeClr val="bg2"/>
          </a:buClr>
          <a:buSzPct val="75000"/>
          <a:buFont typeface="Wingdings" pitchFamily="-112" charset="2"/>
          <a:buChar char="n"/>
          <a:tabLst/>
          <a:defRPr kumimoji="0" lang="en-US" sz="2400" b="0" i="0" u="none" strike="noStrike" cap="none" normalizeH="0" baseline="0">
            <a:ln>
              <a:noFill/>
            </a:ln>
            <a:solidFill>
              <a:schemeClr val="tx1"/>
            </a:solidFill>
            <a:effectLst/>
            <a:latin typeface="Times New Roman" pitchFamily="-112" charset="0"/>
          </a:defRPr>
        </a:defPPr>
      </a:lstStyle>
    </a:lnDef>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Pixel</Template>
  <TotalTime>29622</TotalTime>
  <Words>2958</Words>
  <Application>Microsoft Macintosh PowerPoint</Application>
  <PresentationFormat>On-screen Show (4:3)</PresentationFormat>
  <Paragraphs>522</Paragraphs>
  <Slides>57</Slides>
  <Notes>33</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2</vt:i4>
      </vt:variant>
      <vt:variant>
        <vt:lpstr>Slide Titles</vt:lpstr>
      </vt:variant>
      <vt:variant>
        <vt:i4>57</vt:i4>
      </vt:variant>
    </vt:vector>
  </HeadingPairs>
  <TitlesOfParts>
    <vt:vector size="69" baseType="lpstr">
      <vt:lpstr>ＭＳ Ｐゴシック</vt:lpstr>
      <vt:lpstr>Arial</vt:lpstr>
      <vt:lpstr>Calibri</vt:lpstr>
      <vt:lpstr>Helvetica</vt:lpstr>
      <vt:lpstr>Lucida Calligraphy</vt:lpstr>
      <vt:lpstr>Palatino</vt:lpstr>
      <vt:lpstr>Symbol</vt:lpstr>
      <vt:lpstr>Times New Roman</vt:lpstr>
      <vt:lpstr>Wingdings</vt:lpstr>
      <vt:lpstr>Pixel</vt:lpstr>
      <vt:lpstr>Equation</vt:lpstr>
      <vt:lpstr>Photo Editor Photo</vt:lpstr>
      <vt:lpstr>Εισαγωγή στη Φυσική των Επιταχυντών Δρ. Γιάννης ΠΑΠΑΦΙΛΙΠΠΟΥ Τμήμα Δεσμών – Ομάδα Φυσικής Επιταχυντών CERN</vt:lpstr>
      <vt:lpstr>Longitudinal dynamics</vt:lpstr>
      <vt:lpstr>RF acceleration</vt:lpstr>
      <vt:lpstr>Energy gain</vt:lpstr>
      <vt:lpstr>Phase stability</vt:lpstr>
      <vt:lpstr>RF de-focusing</vt:lpstr>
      <vt:lpstr>Momentum compaction</vt:lpstr>
      <vt:lpstr>Transition energy</vt:lpstr>
      <vt:lpstr>Synchrotron</vt:lpstr>
      <vt:lpstr>Phase stability on electron synchrotrons</vt:lpstr>
      <vt:lpstr>Energy and phase relation</vt:lpstr>
      <vt:lpstr>Longitudinal equations of motion</vt:lpstr>
      <vt:lpstr>Small amplitude oscillations</vt:lpstr>
      <vt:lpstr>Longitudinal motion invariant</vt:lpstr>
      <vt:lpstr>Separatrix</vt:lpstr>
      <vt:lpstr>Energy acceptance</vt:lpstr>
      <vt:lpstr>Stationary bucket</vt:lpstr>
      <vt:lpstr>Adiabatic damping</vt:lpstr>
      <vt:lpstr>Outline – Phase space concepts</vt:lpstr>
      <vt:lpstr>Transverse Phase Space</vt:lpstr>
      <vt:lpstr>Beam representation</vt:lpstr>
      <vt:lpstr>Liouville emittance</vt:lpstr>
      <vt:lpstr>Vlasov and Boltzmann equations</vt:lpstr>
      <vt:lpstr> 2D and normalized emittance</vt:lpstr>
      <vt:lpstr>Beam matrix</vt:lpstr>
      <vt:lpstr>Root Mean Square (RMS) beam parameters</vt:lpstr>
      <vt:lpstr>RMS emittance</vt:lpstr>
      <vt:lpstr>Beam betatron functions</vt:lpstr>
      <vt:lpstr>Gaussian distribution</vt:lpstr>
      <vt:lpstr>Outline</vt:lpstr>
      <vt:lpstr>Synchrotron Radiation and Radiation Damping</vt:lpstr>
      <vt:lpstr>PowerPoint Presentation</vt:lpstr>
      <vt:lpstr>Lienard’s Paper</vt:lpstr>
      <vt:lpstr>PowerPoint Presentation</vt:lpstr>
      <vt:lpstr>Synchrotron Radiation formulas for e-/e+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Equilibrium Beam Properties</vt:lpstr>
      <vt:lpstr>Quantum Excitation - Longitudinal</vt:lpstr>
      <vt:lpstr>Quantum Excitation - Longitudinal</vt:lpstr>
      <vt:lpstr>Quantum Excitation - Longitudinal</vt:lpstr>
      <vt:lpstr>Photon Emission</vt:lpstr>
      <vt:lpstr>Energy Spread and Bunch Length</vt:lpstr>
      <vt:lpstr>PowerPoint Presentation</vt:lpstr>
      <vt:lpstr>PowerPoint Presentation</vt:lpstr>
      <vt:lpstr>PowerPoint Presentation</vt:lpstr>
      <vt:lpstr>Quantum Excitation - Vertical</vt:lpstr>
      <vt:lpstr>Vertical Emittance &amp; Emittance Coupling</vt:lpstr>
      <vt:lpstr>PowerPoint Presentation</vt:lpstr>
    </vt:vector>
  </TitlesOfParts>
  <Company>SNS</Company>
  <LinksUpToDate>false</LinksUpToDate>
  <SharedDoc>false</SharedDoc>
  <HyperlinksChanged>false</HyperlinksChanged>
  <AppVersion>16.0012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EXPERIMENTAL FACILITIES OVERVIEW</dc:title>
  <dc:creator>Yannis Papaphilippou</dc:creator>
  <cp:lastModifiedBy>Yannis Papaphilippou</cp:lastModifiedBy>
  <cp:revision>2328</cp:revision>
  <cp:lastPrinted>2018-04-18T06:23:10Z</cp:lastPrinted>
  <dcterms:created xsi:type="dcterms:W3CDTF">2010-08-23T08:06:50Z</dcterms:created>
  <dcterms:modified xsi:type="dcterms:W3CDTF">2018-05-03T19:56:44Z</dcterms:modified>
</cp:coreProperties>
</file>