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36.xml" ContentType="application/vnd.openxmlformats-officedocument.presentationml.notesSlide+xml"/>
  <Override PartName="/ppt/tags/tag174.xml" ContentType="application/vnd.openxmlformats-officedocument.presentationml.tags+xml"/>
  <Override PartName="/ppt/notesSlides/notesSlide3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0.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41.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43.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44.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71"/>
  </p:notesMasterIdLst>
  <p:handoutMasterIdLst>
    <p:handoutMasterId r:id="rId72"/>
  </p:handoutMasterIdLst>
  <p:sldIdLst>
    <p:sldId id="387" r:id="rId2"/>
    <p:sldId id="578" r:id="rId3"/>
    <p:sldId id="590" r:id="rId4"/>
    <p:sldId id="454" r:id="rId5"/>
    <p:sldId id="455" r:id="rId6"/>
    <p:sldId id="521" r:id="rId7"/>
    <p:sldId id="523" r:id="rId8"/>
    <p:sldId id="497" r:id="rId9"/>
    <p:sldId id="498" r:id="rId10"/>
    <p:sldId id="499" r:id="rId11"/>
    <p:sldId id="500" r:id="rId12"/>
    <p:sldId id="501" r:id="rId13"/>
    <p:sldId id="502" r:id="rId14"/>
    <p:sldId id="559" r:id="rId15"/>
    <p:sldId id="560" r:id="rId16"/>
    <p:sldId id="505" r:id="rId17"/>
    <p:sldId id="506" r:id="rId18"/>
    <p:sldId id="507" r:id="rId19"/>
    <p:sldId id="564" r:id="rId20"/>
    <p:sldId id="565" r:id="rId21"/>
    <p:sldId id="566" r:id="rId22"/>
    <p:sldId id="457" r:id="rId23"/>
    <p:sldId id="458" r:id="rId24"/>
    <p:sldId id="459" r:id="rId25"/>
    <p:sldId id="460" r:id="rId26"/>
    <p:sldId id="461" r:id="rId27"/>
    <p:sldId id="462" r:id="rId28"/>
    <p:sldId id="463" r:id="rId29"/>
    <p:sldId id="464" r:id="rId30"/>
    <p:sldId id="465" r:id="rId31"/>
    <p:sldId id="466" r:id="rId32"/>
    <p:sldId id="467" r:id="rId33"/>
    <p:sldId id="468" r:id="rId34"/>
    <p:sldId id="567" r:id="rId35"/>
    <p:sldId id="568" r:id="rId36"/>
    <p:sldId id="569" r:id="rId37"/>
    <p:sldId id="570" r:id="rId38"/>
    <p:sldId id="571" r:id="rId39"/>
    <p:sldId id="572" r:id="rId40"/>
    <p:sldId id="573" r:id="rId41"/>
    <p:sldId id="574" r:id="rId42"/>
    <p:sldId id="575" r:id="rId43"/>
    <p:sldId id="579" r:id="rId44"/>
    <p:sldId id="471" r:id="rId45"/>
    <p:sldId id="472" r:id="rId46"/>
    <p:sldId id="473" r:id="rId47"/>
    <p:sldId id="474" r:id="rId48"/>
    <p:sldId id="483" r:id="rId49"/>
    <p:sldId id="581" r:id="rId50"/>
    <p:sldId id="491" r:id="rId51"/>
    <p:sldId id="492" r:id="rId52"/>
    <p:sldId id="582" r:id="rId53"/>
    <p:sldId id="494" r:id="rId54"/>
    <p:sldId id="493" r:id="rId55"/>
    <p:sldId id="495" r:id="rId56"/>
    <p:sldId id="496" r:id="rId57"/>
    <p:sldId id="583" r:id="rId58"/>
    <p:sldId id="584" r:id="rId59"/>
    <p:sldId id="585" r:id="rId60"/>
    <p:sldId id="586" r:id="rId61"/>
    <p:sldId id="503" r:id="rId62"/>
    <p:sldId id="587" r:id="rId63"/>
    <p:sldId id="489" r:id="rId64"/>
    <p:sldId id="509" r:id="rId65"/>
    <p:sldId id="478" r:id="rId66"/>
    <p:sldId id="504" r:id="rId67"/>
    <p:sldId id="470" r:id="rId68"/>
    <p:sldId id="588" r:id="rId69"/>
    <p:sldId id="475" r:id="rId70"/>
  </p:sldIdLst>
  <p:sldSz cx="9144000" cy="6858000" type="screen4x3"/>
  <p:notesSz cx="6729413" cy="9861550"/>
  <p:custDataLst>
    <p:tags r:id="rId73"/>
  </p:custDataLst>
  <p:defaultTextStyle>
    <a:defPPr>
      <a:defRPr lang="en-US"/>
    </a:defPPr>
    <a:lvl1pPr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1pPr>
    <a:lvl2pPr marL="4572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2pPr>
    <a:lvl3pPr marL="9144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3pPr>
    <a:lvl4pPr marL="13716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4pPr>
    <a:lvl5pPr marL="18288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5pPr>
    <a:lvl6pPr marL="2286000" algn="l" defTabSz="457200" rtl="0" eaLnBrk="1" latinLnBrk="0" hangingPunct="1">
      <a:defRPr sz="2400" kern="1200">
        <a:solidFill>
          <a:schemeClr val="tx1"/>
        </a:solidFill>
        <a:latin typeface="Times New Roman" pitchFamily="-112" charset="0"/>
        <a:ea typeface="+mn-ea"/>
        <a:cs typeface="+mn-cs"/>
      </a:defRPr>
    </a:lvl6pPr>
    <a:lvl7pPr marL="2743200" algn="l" defTabSz="457200" rtl="0" eaLnBrk="1" latinLnBrk="0" hangingPunct="1">
      <a:defRPr sz="2400" kern="1200">
        <a:solidFill>
          <a:schemeClr val="tx1"/>
        </a:solidFill>
        <a:latin typeface="Times New Roman" pitchFamily="-112" charset="0"/>
        <a:ea typeface="+mn-ea"/>
        <a:cs typeface="+mn-cs"/>
      </a:defRPr>
    </a:lvl7pPr>
    <a:lvl8pPr marL="3200400" algn="l" defTabSz="457200" rtl="0" eaLnBrk="1" latinLnBrk="0" hangingPunct="1">
      <a:defRPr sz="2400" kern="1200">
        <a:solidFill>
          <a:schemeClr val="tx1"/>
        </a:solidFill>
        <a:latin typeface="Times New Roman" pitchFamily="-112" charset="0"/>
        <a:ea typeface="+mn-ea"/>
        <a:cs typeface="+mn-cs"/>
      </a:defRPr>
    </a:lvl8pPr>
    <a:lvl9pPr marL="3657600" algn="l" defTabSz="457200" rtl="0" eaLnBrk="1" latinLnBrk="0" hangingPunct="1">
      <a:defRPr sz="2400" kern="1200">
        <a:solidFill>
          <a:schemeClr val="tx1"/>
        </a:solidFill>
        <a:latin typeface="Times New Roman" pitchFamily="-11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8000"/>
    <a:srgbClr val="800080"/>
    <a:srgbClr val="66FF33"/>
    <a:srgbClr val="FF00FF"/>
    <a:srgbClr val="0033CC"/>
    <a:srgbClr val="6600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1"/>
    <p:restoredTop sz="91294" autoAdjust="0"/>
  </p:normalViewPr>
  <p:slideViewPr>
    <p:cSldViewPr>
      <p:cViewPr varScale="1">
        <p:scale>
          <a:sx n="132" d="100"/>
          <a:sy n="132" d="100"/>
        </p:scale>
        <p:origin x="192" y="344"/>
      </p:cViewPr>
      <p:guideLst>
        <p:guide orient="horz" pos="2160"/>
        <p:guide pos="2880"/>
      </p:guideLst>
    </p:cSldViewPr>
  </p:slideViewPr>
  <p:outlineViewPr>
    <p:cViewPr>
      <p:scale>
        <a:sx n="33" d="100"/>
        <a:sy n="33" d="100"/>
      </p:scale>
      <p:origin x="0" y="6056"/>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92" y="-66"/>
      </p:cViewPr>
      <p:guideLst>
        <p:guide orient="horz" pos="3105"/>
        <p:guide pos="211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61.xml"/><Relationship Id="rId3" Type="http://schemas.openxmlformats.org/officeDocument/2006/relationships/slide" Target="slides/slide43.xml"/><Relationship Id="rId7" Type="http://schemas.openxmlformats.org/officeDocument/2006/relationships/slide" Target="slides/slide47.xml"/><Relationship Id="rId2" Type="http://schemas.openxmlformats.org/officeDocument/2006/relationships/slide" Target="slides/slide33.xml"/><Relationship Id="rId1" Type="http://schemas.openxmlformats.org/officeDocument/2006/relationships/slide" Target="slides/slide31.xml"/><Relationship Id="rId6" Type="http://schemas.openxmlformats.org/officeDocument/2006/relationships/slide" Target="slides/slide46.xml"/><Relationship Id="rId5" Type="http://schemas.openxmlformats.org/officeDocument/2006/relationships/slide" Target="slides/slide45.xml"/><Relationship Id="rId10" Type="http://schemas.openxmlformats.org/officeDocument/2006/relationships/slide" Target="slides/slide69.xml"/><Relationship Id="rId4" Type="http://schemas.openxmlformats.org/officeDocument/2006/relationships/slide" Target="slides/slide44.xml"/><Relationship Id="rId9"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92125"/>
          </a:xfrm>
          <a:prstGeom prst="rect">
            <a:avLst/>
          </a:prstGeom>
          <a:noFill/>
          <a:ln w="9525">
            <a:noFill/>
            <a:miter lim="800000"/>
            <a:headEnd/>
            <a:tailEnd/>
          </a:ln>
          <a:effectLst/>
        </p:spPr>
        <p:txBody>
          <a:bodyPr vert="horz" wrap="square" lIns="92862" tIns="46432" rIns="92862" bIns="46432" numCol="1" anchor="t" anchorCtr="0" compatLnSpc="1">
            <a:prstTxWarp prst="textNoShape">
              <a:avLst/>
            </a:prstTxWarp>
          </a:bodyPr>
          <a:lstStyle>
            <a:lvl1pPr algn="l" defTabSz="927100">
              <a:spcBef>
                <a:spcPct val="0"/>
              </a:spcBef>
              <a:buClrTx/>
              <a:buSzTx/>
              <a:buFontTx/>
              <a:buNone/>
              <a:defRPr sz="1200">
                <a:latin typeface="Helvetica" pitchFamily="-112" charset="0"/>
              </a:defRPr>
            </a:lvl1pPr>
          </a:lstStyle>
          <a:p>
            <a:pPr>
              <a:defRPr/>
            </a:pPr>
            <a:endParaRPr lang="en-US"/>
          </a:p>
        </p:txBody>
      </p:sp>
      <p:sp>
        <p:nvSpPr>
          <p:cNvPr id="8195" name="Rectangle 3"/>
          <p:cNvSpPr>
            <a:spLocks noGrp="1" noChangeArrowheads="1"/>
          </p:cNvSpPr>
          <p:nvPr>
            <p:ph type="dt" sz="quarter" idx="1"/>
          </p:nvPr>
        </p:nvSpPr>
        <p:spPr bwMode="auto">
          <a:xfrm>
            <a:off x="3814763" y="0"/>
            <a:ext cx="2914650" cy="492125"/>
          </a:xfrm>
          <a:prstGeom prst="rect">
            <a:avLst/>
          </a:prstGeom>
          <a:noFill/>
          <a:ln w="9525">
            <a:noFill/>
            <a:miter lim="800000"/>
            <a:headEnd/>
            <a:tailEnd/>
          </a:ln>
          <a:effectLst/>
        </p:spPr>
        <p:txBody>
          <a:bodyPr vert="horz" wrap="square" lIns="92862" tIns="46432" rIns="92862" bIns="46432" numCol="1" anchor="t" anchorCtr="0" compatLnSpc="1">
            <a:prstTxWarp prst="textNoShape">
              <a:avLst/>
            </a:prstTxWarp>
          </a:bodyPr>
          <a:lstStyle>
            <a:lvl1pPr algn="r" defTabSz="927100">
              <a:spcBef>
                <a:spcPct val="0"/>
              </a:spcBef>
              <a:buClrTx/>
              <a:buSzTx/>
              <a:buFontTx/>
              <a:buNone/>
              <a:defRPr sz="1200">
                <a:latin typeface="Helvetica" pitchFamily="-112" charset="0"/>
              </a:defRPr>
            </a:lvl1pPr>
          </a:lstStyle>
          <a:p>
            <a:pPr>
              <a:defRPr/>
            </a:pPr>
            <a:endParaRPr lang="en-US"/>
          </a:p>
        </p:txBody>
      </p:sp>
      <p:sp>
        <p:nvSpPr>
          <p:cNvPr id="8196" name="Rectangle 4"/>
          <p:cNvSpPr>
            <a:spLocks noGrp="1" noChangeArrowheads="1"/>
          </p:cNvSpPr>
          <p:nvPr>
            <p:ph type="ftr" sz="quarter" idx="2"/>
          </p:nvPr>
        </p:nvSpPr>
        <p:spPr bwMode="auto">
          <a:xfrm>
            <a:off x="0" y="9369425"/>
            <a:ext cx="2914650" cy="492125"/>
          </a:xfrm>
          <a:prstGeom prst="rect">
            <a:avLst/>
          </a:prstGeom>
          <a:noFill/>
          <a:ln w="9525">
            <a:noFill/>
            <a:miter lim="800000"/>
            <a:headEnd/>
            <a:tailEnd/>
          </a:ln>
          <a:effectLst/>
        </p:spPr>
        <p:txBody>
          <a:bodyPr vert="horz" wrap="square" lIns="92862" tIns="46432" rIns="92862" bIns="46432" numCol="1" anchor="b" anchorCtr="0" compatLnSpc="1">
            <a:prstTxWarp prst="textNoShape">
              <a:avLst/>
            </a:prstTxWarp>
          </a:bodyPr>
          <a:lstStyle>
            <a:lvl1pPr algn="l" defTabSz="927100">
              <a:spcBef>
                <a:spcPct val="0"/>
              </a:spcBef>
              <a:buClrTx/>
              <a:buSzTx/>
              <a:buFontTx/>
              <a:buNone/>
              <a:defRPr sz="1200">
                <a:latin typeface="Helvetica" pitchFamily="-112" charset="0"/>
              </a:defRPr>
            </a:lvl1pPr>
          </a:lstStyle>
          <a:p>
            <a:pPr>
              <a:defRPr/>
            </a:pPr>
            <a:endParaRPr lang="en-US"/>
          </a:p>
        </p:txBody>
      </p:sp>
      <p:sp>
        <p:nvSpPr>
          <p:cNvPr id="8197" name="Rectangle 5"/>
          <p:cNvSpPr>
            <a:spLocks noGrp="1" noChangeArrowheads="1"/>
          </p:cNvSpPr>
          <p:nvPr>
            <p:ph type="sldNum" sz="quarter" idx="3"/>
          </p:nvPr>
        </p:nvSpPr>
        <p:spPr bwMode="auto">
          <a:xfrm>
            <a:off x="3814763" y="9369425"/>
            <a:ext cx="2914650" cy="492125"/>
          </a:xfrm>
          <a:prstGeom prst="rect">
            <a:avLst/>
          </a:prstGeom>
          <a:noFill/>
          <a:ln w="9525">
            <a:noFill/>
            <a:miter lim="800000"/>
            <a:headEnd/>
            <a:tailEnd/>
          </a:ln>
          <a:effectLst/>
        </p:spPr>
        <p:txBody>
          <a:bodyPr vert="horz" wrap="square" lIns="92862" tIns="46432" rIns="92862" bIns="46432" numCol="1" anchor="b" anchorCtr="0" compatLnSpc="1">
            <a:prstTxWarp prst="textNoShape">
              <a:avLst/>
            </a:prstTxWarp>
          </a:bodyPr>
          <a:lstStyle>
            <a:lvl1pPr algn="r" defTabSz="927100">
              <a:spcBef>
                <a:spcPct val="0"/>
              </a:spcBef>
              <a:buClrTx/>
              <a:buSzTx/>
              <a:buFontTx/>
              <a:buNone/>
              <a:defRPr sz="1200">
                <a:latin typeface="Helvetica" pitchFamily="-112" charset="0"/>
              </a:defRPr>
            </a:lvl1pPr>
          </a:lstStyle>
          <a:p>
            <a:pPr>
              <a:defRPr/>
            </a:pPr>
            <a:fld id="{3C8991AD-F050-B049-AA48-3DF16382D9E6}" type="slidenum">
              <a:rPr lang="en-US"/>
              <a:pPr>
                <a:defRPr/>
              </a:pPr>
              <a:t>‹#›</a:t>
            </a:fld>
            <a:endParaRPr lang="en-US"/>
          </a:p>
        </p:txBody>
      </p:sp>
    </p:spTree>
    <p:extLst>
      <p:ext uri="{BB962C8B-B14F-4D97-AF65-F5344CB8AC3E}">
        <p14:creationId xmlns:p14="http://schemas.microsoft.com/office/powerpoint/2010/main" val="359343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2113" cy="485775"/>
          </a:xfrm>
          <a:prstGeom prst="rect">
            <a:avLst/>
          </a:prstGeom>
          <a:noFill/>
          <a:ln w="9525">
            <a:noFill/>
            <a:miter lim="800000"/>
            <a:headEnd/>
            <a:tailEnd/>
          </a:ln>
          <a:effectLst/>
        </p:spPr>
        <p:txBody>
          <a:bodyPr vert="horz" wrap="square" lIns="91331" tIns="45665" rIns="91331" bIns="45665" numCol="1" anchor="t" anchorCtr="0" compatLnSpc="1">
            <a:prstTxWarp prst="textNoShape">
              <a:avLst/>
            </a:prstTxWarp>
          </a:bodyPr>
          <a:lstStyle>
            <a:lvl1pPr algn="l" defTabSz="912813">
              <a:spcBef>
                <a:spcPct val="0"/>
              </a:spcBef>
              <a:buClrTx/>
              <a:buSzTx/>
              <a:buFontTx/>
              <a:buNone/>
              <a:defRPr sz="1200">
                <a:latin typeface="Helvetica" pitchFamily="-112" charset="0"/>
              </a:defRPr>
            </a:lvl1pPr>
          </a:lstStyle>
          <a:p>
            <a:pPr>
              <a:defRPr/>
            </a:pPr>
            <a:endParaRPr lang="en-US"/>
          </a:p>
        </p:txBody>
      </p:sp>
      <p:sp>
        <p:nvSpPr>
          <p:cNvPr id="23555" name="Rectangle 3"/>
          <p:cNvSpPr>
            <a:spLocks noGrp="1" noChangeArrowheads="1"/>
          </p:cNvSpPr>
          <p:nvPr>
            <p:ph type="dt" idx="1"/>
          </p:nvPr>
        </p:nvSpPr>
        <p:spPr bwMode="auto">
          <a:xfrm>
            <a:off x="3813175" y="0"/>
            <a:ext cx="2932113" cy="485775"/>
          </a:xfrm>
          <a:prstGeom prst="rect">
            <a:avLst/>
          </a:prstGeom>
          <a:noFill/>
          <a:ln w="9525">
            <a:noFill/>
            <a:miter lim="800000"/>
            <a:headEnd/>
            <a:tailEnd/>
          </a:ln>
          <a:effectLst/>
        </p:spPr>
        <p:txBody>
          <a:bodyPr vert="horz" wrap="square" lIns="91331" tIns="45665" rIns="91331" bIns="45665" numCol="1" anchor="t" anchorCtr="0" compatLnSpc="1">
            <a:prstTxWarp prst="textNoShape">
              <a:avLst/>
            </a:prstTxWarp>
          </a:bodyPr>
          <a:lstStyle>
            <a:lvl1pPr algn="r" defTabSz="912813">
              <a:spcBef>
                <a:spcPct val="0"/>
              </a:spcBef>
              <a:buClrTx/>
              <a:buSzTx/>
              <a:buFontTx/>
              <a:buNone/>
              <a:defRPr sz="1200">
                <a:latin typeface="Helvetica" pitchFamily="-112"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890588" y="727075"/>
            <a:ext cx="4967287" cy="3725863"/>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79475" y="4695825"/>
            <a:ext cx="4986338" cy="4456113"/>
          </a:xfrm>
          <a:prstGeom prst="rect">
            <a:avLst/>
          </a:prstGeom>
          <a:noFill/>
          <a:ln w="9525">
            <a:noFill/>
            <a:miter lim="800000"/>
            <a:headEnd/>
            <a:tailEnd/>
          </a:ln>
          <a:effectLst/>
        </p:spPr>
        <p:txBody>
          <a:bodyPr vert="horz" wrap="square" lIns="91331" tIns="45665" rIns="91331" bIns="456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394825"/>
            <a:ext cx="2932113" cy="485775"/>
          </a:xfrm>
          <a:prstGeom prst="rect">
            <a:avLst/>
          </a:prstGeom>
          <a:noFill/>
          <a:ln w="9525">
            <a:noFill/>
            <a:miter lim="800000"/>
            <a:headEnd/>
            <a:tailEnd/>
          </a:ln>
          <a:effectLst/>
        </p:spPr>
        <p:txBody>
          <a:bodyPr vert="horz" wrap="square" lIns="91331" tIns="45665" rIns="91331" bIns="45665" numCol="1" anchor="b" anchorCtr="0" compatLnSpc="1">
            <a:prstTxWarp prst="textNoShape">
              <a:avLst/>
            </a:prstTxWarp>
          </a:bodyPr>
          <a:lstStyle>
            <a:lvl1pPr algn="l" defTabSz="912813">
              <a:spcBef>
                <a:spcPct val="0"/>
              </a:spcBef>
              <a:buClrTx/>
              <a:buSzTx/>
              <a:buFontTx/>
              <a:buNone/>
              <a:defRPr sz="1200">
                <a:latin typeface="Helvetica" pitchFamily="-112" charset="0"/>
              </a:defRPr>
            </a:lvl1pPr>
          </a:lstStyle>
          <a:p>
            <a:pPr>
              <a:defRPr/>
            </a:pPr>
            <a:endParaRPr lang="en-US"/>
          </a:p>
        </p:txBody>
      </p:sp>
      <p:sp>
        <p:nvSpPr>
          <p:cNvPr id="23559" name="Rectangle 7"/>
          <p:cNvSpPr>
            <a:spLocks noGrp="1" noChangeArrowheads="1"/>
          </p:cNvSpPr>
          <p:nvPr>
            <p:ph type="sldNum" sz="quarter" idx="5"/>
          </p:nvPr>
        </p:nvSpPr>
        <p:spPr bwMode="auto">
          <a:xfrm>
            <a:off x="3813175" y="9394825"/>
            <a:ext cx="2932113" cy="485775"/>
          </a:xfrm>
          <a:prstGeom prst="rect">
            <a:avLst/>
          </a:prstGeom>
          <a:noFill/>
          <a:ln w="9525">
            <a:noFill/>
            <a:miter lim="800000"/>
            <a:headEnd/>
            <a:tailEnd/>
          </a:ln>
          <a:effectLst/>
        </p:spPr>
        <p:txBody>
          <a:bodyPr vert="horz" wrap="square" lIns="91331" tIns="45665" rIns="91331" bIns="45665" numCol="1" anchor="b" anchorCtr="0" compatLnSpc="1">
            <a:prstTxWarp prst="textNoShape">
              <a:avLst/>
            </a:prstTxWarp>
          </a:bodyPr>
          <a:lstStyle>
            <a:lvl1pPr algn="r" defTabSz="912813">
              <a:spcBef>
                <a:spcPct val="0"/>
              </a:spcBef>
              <a:buClrTx/>
              <a:buSzTx/>
              <a:buFontTx/>
              <a:buNone/>
              <a:defRPr sz="1200">
                <a:latin typeface="Helvetica" pitchFamily="-112" charset="0"/>
              </a:defRPr>
            </a:lvl1pPr>
          </a:lstStyle>
          <a:p>
            <a:pPr>
              <a:defRPr/>
            </a:pPr>
            <a:fld id="{DD1D1FB9-8418-4448-AFAD-82EB960D6FF6}" type="slidenum">
              <a:rPr lang="en-US"/>
              <a:pPr>
                <a:defRPr/>
              </a:pPr>
              <a:t>‹#›</a:t>
            </a:fld>
            <a:endParaRPr lang="en-US"/>
          </a:p>
        </p:txBody>
      </p:sp>
    </p:spTree>
    <p:extLst>
      <p:ext uri="{BB962C8B-B14F-4D97-AF65-F5344CB8AC3E}">
        <p14:creationId xmlns:p14="http://schemas.microsoft.com/office/powerpoint/2010/main" val="4121307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DFA70E-F2A3-FB47-B59E-8814584B817F}"/>
              </a:ext>
            </a:extLst>
          </p:cNvPr>
          <p:cNvSpPr>
            <a:spLocks noGrp="1" noChangeArrowheads="1"/>
          </p:cNvSpPr>
          <p:nvPr>
            <p:ph type="sldNum" sz="quarter" idx="5"/>
          </p:nvPr>
        </p:nvSpPr>
        <p:spPr>
          <a:ln/>
        </p:spPr>
        <p:txBody>
          <a:bodyPr/>
          <a:lstStyle/>
          <a:p>
            <a:fld id="{8E2F6D82-C9BD-3744-8917-DF4EDFA93A02}" type="slidenum">
              <a:rPr lang="en-US" altLang="en-US"/>
              <a:pPr/>
              <a:t>2</a:t>
            </a:fld>
            <a:endParaRPr lang="en-US" altLang="en-US"/>
          </a:p>
        </p:txBody>
      </p:sp>
      <p:sp>
        <p:nvSpPr>
          <p:cNvPr id="667650" name="Rectangle 2">
            <a:extLst>
              <a:ext uri="{FF2B5EF4-FFF2-40B4-BE49-F238E27FC236}">
                <a16:creationId xmlns:a16="http://schemas.microsoft.com/office/drawing/2014/main" id="{79039BE6-D9C7-A148-8B96-A8B304B7EDC3}"/>
              </a:ext>
            </a:extLst>
          </p:cNvPr>
          <p:cNvSpPr>
            <a:spLocks noGrp="1" noRot="1" noChangeAspect="1" noChangeArrowheads="1" noTextEdit="1"/>
          </p:cNvSpPr>
          <p:nvPr>
            <p:ph type="sldImg"/>
          </p:nvPr>
        </p:nvSpPr>
        <p:spPr>
          <a:ln/>
        </p:spPr>
      </p:sp>
      <p:sp>
        <p:nvSpPr>
          <p:cNvPr id="667651" name="Rectangle 3">
            <a:extLst>
              <a:ext uri="{FF2B5EF4-FFF2-40B4-BE49-F238E27FC236}">
                <a16:creationId xmlns:a16="http://schemas.microsoft.com/office/drawing/2014/main" id="{3365A789-A200-6A4A-946F-30F2552C743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327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2982F8-B54C-1840-B6CD-081D218A936B}"/>
              </a:ext>
            </a:extLst>
          </p:cNvPr>
          <p:cNvSpPr>
            <a:spLocks noGrp="1" noChangeArrowheads="1"/>
          </p:cNvSpPr>
          <p:nvPr>
            <p:ph type="sldNum" sz="quarter" idx="5"/>
          </p:nvPr>
        </p:nvSpPr>
        <p:spPr>
          <a:ln/>
        </p:spPr>
        <p:txBody>
          <a:bodyPr/>
          <a:lstStyle/>
          <a:p>
            <a:fld id="{E9A4D9E8-7E11-D147-B217-C010FA8C8117}" type="slidenum">
              <a:rPr lang="en-US" altLang="en-US"/>
              <a:pPr/>
              <a:t>15</a:t>
            </a:fld>
            <a:endParaRPr lang="en-US" altLang="en-US"/>
          </a:p>
        </p:txBody>
      </p:sp>
      <p:sp>
        <p:nvSpPr>
          <p:cNvPr id="654338" name="Rectangle 2">
            <a:extLst>
              <a:ext uri="{FF2B5EF4-FFF2-40B4-BE49-F238E27FC236}">
                <a16:creationId xmlns:a16="http://schemas.microsoft.com/office/drawing/2014/main" id="{1A6E43AD-3043-5C47-9D39-A1C254EB9895}"/>
              </a:ext>
            </a:extLst>
          </p:cNvPr>
          <p:cNvSpPr>
            <a:spLocks noGrp="1" noRot="1" noChangeAspect="1" noChangeArrowheads="1" noTextEdit="1"/>
          </p:cNvSpPr>
          <p:nvPr>
            <p:ph type="sldImg"/>
          </p:nvPr>
        </p:nvSpPr>
        <p:spPr>
          <a:ln/>
        </p:spPr>
      </p:sp>
      <p:sp>
        <p:nvSpPr>
          <p:cNvPr id="654339" name="Rectangle 3">
            <a:extLst>
              <a:ext uri="{FF2B5EF4-FFF2-40B4-BE49-F238E27FC236}">
                <a16:creationId xmlns:a16="http://schemas.microsoft.com/office/drawing/2014/main" id="{166437B1-2398-1749-805E-8936BC70C08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928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77BB55-158A-DB4E-A1FB-AF323599D32F}"/>
              </a:ext>
            </a:extLst>
          </p:cNvPr>
          <p:cNvSpPr>
            <a:spLocks noGrp="1" noChangeArrowheads="1"/>
          </p:cNvSpPr>
          <p:nvPr>
            <p:ph type="sldNum" sz="quarter" idx="5"/>
          </p:nvPr>
        </p:nvSpPr>
        <p:spPr>
          <a:ln/>
        </p:spPr>
        <p:txBody>
          <a:bodyPr/>
          <a:lstStyle/>
          <a:p>
            <a:fld id="{468969FA-9B1A-5B43-9BEF-85B5AB59810C}" type="slidenum">
              <a:rPr lang="en-US" altLang="en-US"/>
              <a:pPr/>
              <a:t>16</a:t>
            </a:fld>
            <a:endParaRPr lang="en-US" altLang="en-US"/>
          </a:p>
        </p:txBody>
      </p:sp>
      <p:sp>
        <p:nvSpPr>
          <p:cNvPr id="568322" name="Rectangle 2">
            <a:extLst>
              <a:ext uri="{FF2B5EF4-FFF2-40B4-BE49-F238E27FC236}">
                <a16:creationId xmlns:a16="http://schemas.microsoft.com/office/drawing/2014/main" id="{971B0EC1-BDA8-6743-854B-3922AA7E1E62}"/>
              </a:ext>
            </a:extLst>
          </p:cNvPr>
          <p:cNvSpPr>
            <a:spLocks noGrp="1" noRot="1" noChangeAspect="1" noChangeArrowheads="1" noTextEdit="1"/>
          </p:cNvSpPr>
          <p:nvPr>
            <p:ph type="sldImg"/>
          </p:nvPr>
        </p:nvSpPr>
        <p:spPr>
          <a:ln/>
        </p:spPr>
      </p:sp>
      <p:sp>
        <p:nvSpPr>
          <p:cNvPr id="568323" name="Rectangle 3">
            <a:extLst>
              <a:ext uri="{FF2B5EF4-FFF2-40B4-BE49-F238E27FC236}">
                <a16:creationId xmlns:a16="http://schemas.microsoft.com/office/drawing/2014/main" id="{D9F8E378-540A-934B-ABA9-40F2CBDEE03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756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AA1FB2-64E7-4D40-998F-AAC5E82CF7A8}"/>
              </a:ext>
            </a:extLst>
          </p:cNvPr>
          <p:cNvSpPr>
            <a:spLocks noGrp="1" noChangeArrowheads="1"/>
          </p:cNvSpPr>
          <p:nvPr>
            <p:ph type="sldNum" sz="quarter" idx="5"/>
          </p:nvPr>
        </p:nvSpPr>
        <p:spPr>
          <a:ln/>
        </p:spPr>
        <p:txBody>
          <a:bodyPr/>
          <a:lstStyle/>
          <a:p>
            <a:fld id="{BFBD5BA1-1883-0C43-92A6-75CAAD2B33CC}" type="slidenum">
              <a:rPr lang="en-US" altLang="en-US"/>
              <a:pPr/>
              <a:t>17</a:t>
            </a:fld>
            <a:endParaRPr lang="en-US" altLang="en-US"/>
          </a:p>
        </p:txBody>
      </p:sp>
      <p:sp>
        <p:nvSpPr>
          <p:cNvPr id="569346" name="Rectangle 2">
            <a:extLst>
              <a:ext uri="{FF2B5EF4-FFF2-40B4-BE49-F238E27FC236}">
                <a16:creationId xmlns:a16="http://schemas.microsoft.com/office/drawing/2014/main" id="{588ECA20-5194-E449-A6D5-CCFBCCC0C215}"/>
              </a:ext>
            </a:extLst>
          </p:cNvPr>
          <p:cNvSpPr>
            <a:spLocks noGrp="1" noRot="1" noChangeAspect="1" noChangeArrowheads="1" noTextEdit="1"/>
          </p:cNvSpPr>
          <p:nvPr>
            <p:ph type="sldImg"/>
          </p:nvPr>
        </p:nvSpPr>
        <p:spPr>
          <a:ln/>
        </p:spPr>
      </p:sp>
      <p:sp>
        <p:nvSpPr>
          <p:cNvPr id="569347" name="Rectangle 3">
            <a:extLst>
              <a:ext uri="{FF2B5EF4-FFF2-40B4-BE49-F238E27FC236}">
                <a16:creationId xmlns:a16="http://schemas.microsoft.com/office/drawing/2014/main" id="{7FB77974-1AF7-8C41-A18E-EF730B5D936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190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F187F8-CD98-8741-8BFD-CE63C4AAEEBA}"/>
              </a:ext>
            </a:extLst>
          </p:cNvPr>
          <p:cNvSpPr>
            <a:spLocks noGrp="1" noChangeArrowheads="1"/>
          </p:cNvSpPr>
          <p:nvPr>
            <p:ph type="sldNum" sz="quarter" idx="5"/>
          </p:nvPr>
        </p:nvSpPr>
        <p:spPr>
          <a:ln/>
        </p:spPr>
        <p:txBody>
          <a:bodyPr/>
          <a:lstStyle/>
          <a:p>
            <a:fld id="{9B396506-FA8B-F348-BCCF-AA22BF419E2C}" type="slidenum">
              <a:rPr lang="en-US" altLang="en-US"/>
              <a:pPr/>
              <a:t>18</a:t>
            </a:fld>
            <a:endParaRPr lang="en-US" altLang="en-US"/>
          </a:p>
        </p:txBody>
      </p:sp>
      <p:sp>
        <p:nvSpPr>
          <p:cNvPr id="570370" name="Rectangle 2">
            <a:extLst>
              <a:ext uri="{FF2B5EF4-FFF2-40B4-BE49-F238E27FC236}">
                <a16:creationId xmlns:a16="http://schemas.microsoft.com/office/drawing/2014/main" id="{8C63CE12-0C64-C246-8DD6-DD4183E758D6}"/>
              </a:ext>
            </a:extLst>
          </p:cNvPr>
          <p:cNvSpPr>
            <a:spLocks noGrp="1" noRot="1" noChangeAspect="1" noChangeArrowheads="1" noTextEdit="1"/>
          </p:cNvSpPr>
          <p:nvPr>
            <p:ph type="sldImg"/>
          </p:nvPr>
        </p:nvSpPr>
        <p:spPr>
          <a:ln/>
        </p:spPr>
      </p:sp>
      <p:sp>
        <p:nvSpPr>
          <p:cNvPr id="570371" name="Rectangle 3">
            <a:extLst>
              <a:ext uri="{FF2B5EF4-FFF2-40B4-BE49-F238E27FC236}">
                <a16:creationId xmlns:a16="http://schemas.microsoft.com/office/drawing/2014/main" id="{235C6C0B-6636-B248-AE22-5148A87CEC5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307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9B47AB-52A0-254F-8F25-19FDD75451C0}"/>
              </a:ext>
            </a:extLst>
          </p:cNvPr>
          <p:cNvSpPr>
            <a:spLocks noGrp="1" noChangeArrowheads="1"/>
          </p:cNvSpPr>
          <p:nvPr>
            <p:ph type="sldNum" sz="quarter" idx="5"/>
          </p:nvPr>
        </p:nvSpPr>
        <p:spPr>
          <a:ln/>
        </p:spPr>
        <p:txBody>
          <a:bodyPr/>
          <a:lstStyle/>
          <a:p>
            <a:fld id="{A4072842-8687-8D42-A654-2CEBF9F48A96}" type="slidenum">
              <a:rPr lang="en-US" altLang="en-US"/>
              <a:pPr/>
              <a:t>19</a:t>
            </a:fld>
            <a:endParaRPr lang="en-US" altLang="en-US"/>
          </a:p>
        </p:txBody>
      </p:sp>
      <p:sp>
        <p:nvSpPr>
          <p:cNvPr id="655362" name="Rectangle 2">
            <a:extLst>
              <a:ext uri="{FF2B5EF4-FFF2-40B4-BE49-F238E27FC236}">
                <a16:creationId xmlns:a16="http://schemas.microsoft.com/office/drawing/2014/main" id="{24ED7307-C32F-4646-B5D2-329E33D73AC1}"/>
              </a:ext>
            </a:extLst>
          </p:cNvPr>
          <p:cNvSpPr>
            <a:spLocks noGrp="1" noRot="1" noChangeAspect="1" noChangeArrowheads="1" noTextEdit="1"/>
          </p:cNvSpPr>
          <p:nvPr>
            <p:ph type="sldImg"/>
          </p:nvPr>
        </p:nvSpPr>
        <p:spPr>
          <a:ln/>
        </p:spPr>
      </p:sp>
      <p:sp>
        <p:nvSpPr>
          <p:cNvPr id="655363" name="Rectangle 3">
            <a:extLst>
              <a:ext uri="{FF2B5EF4-FFF2-40B4-BE49-F238E27FC236}">
                <a16:creationId xmlns:a16="http://schemas.microsoft.com/office/drawing/2014/main" id="{72133B9A-F16B-3643-8BAC-D75917E6E3E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91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D571F7-5274-074F-9C4B-ED3BCFDC9495}"/>
              </a:ext>
            </a:extLst>
          </p:cNvPr>
          <p:cNvSpPr>
            <a:spLocks noGrp="1" noChangeArrowheads="1"/>
          </p:cNvSpPr>
          <p:nvPr>
            <p:ph type="sldNum" sz="quarter" idx="5"/>
          </p:nvPr>
        </p:nvSpPr>
        <p:spPr>
          <a:ln/>
        </p:spPr>
        <p:txBody>
          <a:bodyPr/>
          <a:lstStyle/>
          <a:p>
            <a:fld id="{5F6CEB30-6E4D-EF48-972D-BC271DB0C416}" type="slidenum">
              <a:rPr lang="en-US" altLang="en-US"/>
              <a:pPr/>
              <a:t>20</a:t>
            </a:fld>
            <a:endParaRPr lang="en-US" altLang="en-US"/>
          </a:p>
        </p:txBody>
      </p:sp>
      <p:sp>
        <p:nvSpPr>
          <p:cNvPr id="656386" name="Rectangle 2">
            <a:extLst>
              <a:ext uri="{FF2B5EF4-FFF2-40B4-BE49-F238E27FC236}">
                <a16:creationId xmlns:a16="http://schemas.microsoft.com/office/drawing/2014/main" id="{C3B0E51E-6EBA-CB42-B1DF-D0AA9D78278B}"/>
              </a:ext>
            </a:extLst>
          </p:cNvPr>
          <p:cNvSpPr>
            <a:spLocks noGrp="1" noRot="1" noChangeAspect="1" noChangeArrowheads="1" noTextEdit="1"/>
          </p:cNvSpPr>
          <p:nvPr>
            <p:ph type="sldImg"/>
          </p:nvPr>
        </p:nvSpPr>
        <p:spPr>
          <a:ln/>
        </p:spPr>
      </p:sp>
      <p:sp>
        <p:nvSpPr>
          <p:cNvPr id="656387" name="Rectangle 3">
            <a:extLst>
              <a:ext uri="{FF2B5EF4-FFF2-40B4-BE49-F238E27FC236}">
                <a16:creationId xmlns:a16="http://schemas.microsoft.com/office/drawing/2014/main" id="{C4E59469-BD07-0349-9168-8C1DEA6CA32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0154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B5BF97-8D0F-6B4C-A0C7-3657F5894C59}"/>
              </a:ext>
            </a:extLst>
          </p:cNvPr>
          <p:cNvSpPr>
            <a:spLocks noGrp="1" noChangeArrowheads="1"/>
          </p:cNvSpPr>
          <p:nvPr>
            <p:ph type="sldNum" sz="quarter" idx="5"/>
          </p:nvPr>
        </p:nvSpPr>
        <p:spPr>
          <a:ln/>
        </p:spPr>
        <p:txBody>
          <a:bodyPr/>
          <a:lstStyle/>
          <a:p>
            <a:fld id="{1B6D3FB2-38E8-2C4B-B672-1434F176ED28}" type="slidenum">
              <a:rPr lang="en-US" altLang="en-US"/>
              <a:pPr/>
              <a:t>21</a:t>
            </a:fld>
            <a:endParaRPr lang="en-US" altLang="en-US"/>
          </a:p>
        </p:txBody>
      </p:sp>
      <p:sp>
        <p:nvSpPr>
          <p:cNvPr id="657410" name="Rectangle 2">
            <a:extLst>
              <a:ext uri="{FF2B5EF4-FFF2-40B4-BE49-F238E27FC236}">
                <a16:creationId xmlns:a16="http://schemas.microsoft.com/office/drawing/2014/main" id="{8D37C4E0-3811-8242-A43E-4AA01E1457DA}"/>
              </a:ext>
            </a:extLst>
          </p:cNvPr>
          <p:cNvSpPr>
            <a:spLocks noGrp="1" noRot="1" noChangeAspect="1" noChangeArrowheads="1" noTextEdit="1"/>
          </p:cNvSpPr>
          <p:nvPr>
            <p:ph type="sldImg"/>
          </p:nvPr>
        </p:nvSpPr>
        <p:spPr>
          <a:ln/>
        </p:spPr>
      </p:sp>
      <p:sp>
        <p:nvSpPr>
          <p:cNvPr id="657411" name="Rectangle 3">
            <a:extLst>
              <a:ext uri="{FF2B5EF4-FFF2-40B4-BE49-F238E27FC236}">
                <a16:creationId xmlns:a16="http://schemas.microsoft.com/office/drawing/2014/main" id="{18CF0CAE-52D4-1B4B-B80C-03C4445B9D2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8153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CE7358-D40D-5446-A029-A5A8EA9CDD99}"/>
              </a:ext>
            </a:extLst>
          </p:cNvPr>
          <p:cNvSpPr>
            <a:spLocks noGrp="1" noChangeArrowheads="1"/>
          </p:cNvSpPr>
          <p:nvPr>
            <p:ph type="sldNum" sz="quarter" idx="5"/>
          </p:nvPr>
        </p:nvSpPr>
        <p:spPr>
          <a:ln/>
        </p:spPr>
        <p:txBody>
          <a:bodyPr/>
          <a:lstStyle/>
          <a:p>
            <a:fld id="{6048EE26-C40A-FF4E-A265-90FAC08DA232}" type="slidenum">
              <a:rPr lang="en-US" altLang="en-US"/>
              <a:pPr/>
              <a:t>22</a:t>
            </a:fld>
            <a:endParaRPr lang="en-US" altLang="en-US"/>
          </a:p>
        </p:txBody>
      </p:sp>
      <p:sp>
        <p:nvSpPr>
          <p:cNvPr id="574466" name="Rectangle 2">
            <a:extLst>
              <a:ext uri="{FF2B5EF4-FFF2-40B4-BE49-F238E27FC236}">
                <a16:creationId xmlns:a16="http://schemas.microsoft.com/office/drawing/2014/main" id="{A3384607-E553-764C-8A61-B95385CDE421}"/>
              </a:ext>
            </a:extLst>
          </p:cNvPr>
          <p:cNvSpPr>
            <a:spLocks noGrp="1" noRot="1" noChangeAspect="1" noChangeArrowheads="1" noTextEdit="1"/>
          </p:cNvSpPr>
          <p:nvPr>
            <p:ph type="sldImg"/>
          </p:nvPr>
        </p:nvSpPr>
        <p:spPr>
          <a:ln/>
        </p:spPr>
      </p:sp>
      <p:sp>
        <p:nvSpPr>
          <p:cNvPr id="574467" name="Rectangle 3">
            <a:extLst>
              <a:ext uri="{FF2B5EF4-FFF2-40B4-BE49-F238E27FC236}">
                <a16:creationId xmlns:a16="http://schemas.microsoft.com/office/drawing/2014/main" id="{BA09F793-43F4-E145-AC79-3E1369C46F2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926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14E871-6287-DE42-82FF-AE975F85F8EC}"/>
              </a:ext>
            </a:extLst>
          </p:cNvPr>
          <p:cNvSpPr>
            <a:spLocks noGrp="1" noChangeArrowheads="1"/>
          </p:cNvSpPr>
          <p:nvPr>
            <p:ph type="sldNum" sz="quarter" idx="5"/>
          </p:nvPr>
        </p:nvSpPr>
        <p:spPr>
          <a:ln/>
        </p:spPr>
        <p:txBody>
          <a:bodyPr/>
          <a:lstStyle/>
          <a:p>
            <a:fld id="{B77CB0E1-15E0-E140-B316-1DA8D3226194}" type="slidenum">
              <a:rPr lang="en-US" altLang="en-US"/>
              <a:pPr/>
              <a:t>23</a:t>
            </a:fld>
            <a:endParaRPr lang="en-US" altLang="en-US"/>
          </a:p>
        </p:txBody>
      </p:sp>
      <p:sp>
        <p:nvSpPr>
          <p:cNvPr id="575490" name="Rectangle 2">
            <a:extLst>
              <a:ext uri="{FF2B5EF4-FFF2-40B4-BE49-F238E27FC236}">
                <a16:creationId xmlns:a16="http://schemas.microsoft.com/office/drawing/2014/main" id="{0D72DC4E-BDA8-2A40-94A0-73731CB2C67B}"/>
              </a:ext>
            </a:extLst>
          </p:cNvPr>
          <p:cNvSpPr>
            <a:spLocks noGrp="1" noRot="1" noChangeAspect="1" noChangeArrowheads="1" noTextEdit="1"/>
          </p:cNvSpPr>
          <p:nvPr>
            <p:ph type="sldImg"/>
          </p:nvPr>
        </p:nvSpPr>
        <p:spPr>
          <a:ln/>
        </p:spPr>
      </p:sp>
      <p:sp>
        <p:nvSpPr>
          <p:cNvPr id="575491" name="Rectangle 3">
            <a:extLst>
              <a:ext uri="{FF2B5EF4-FFF2-40B4-BE49-F238E27FC236}">
                <a16:creationId xmlns:a16="http://schemas.microsoft.com/office/drawing/2014/main" id="{24580F2F-6E3A-064B-83FE-4BF5C7A3141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0666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BDFCC3-3A29-004F-A1CD-57BF307218CE}"/>
              </a:ext>
            </a:extLst>
          </p:cNvPr>
          <p:cNvSpPr>
            <a:spLocks noGrp="1" noChangeArrowheads="1"/>
          </p:cNvSpPr>
          <p:nvPr>
            <p:ph type="sldNum" sz="quarter" idx="5"/>
          </p:nvPr>
        </p:nvSpPr>
        <p:spPr>
          <a:ln/>
        </p:spPr>
        <p:txBody>
          <a:bodyPr/>
          <a:lstStyle/>
          <a:p>
            <a:fld id="{2EDFCECC-4362-7846-AC96-B45F11363D04}" type="slidenum">
              <a:rPr lang="en-US" altLang="en-US"/>
              <a:pPr/>
              <a:t>24</a:t>
            </a:fld>
            <a:endParaRPr lang="en-US" altLang="en-US"/>
          </a:p>
        </p:txBody>
      </p:sp>
      <p:sp>
        <p:nvSpPr>
          <p:cNvPr id="576514" name="Rectangle 2">
            <a:extLst>
              <a:ext uri="{FF2B5EF4-FFF2-40B4-BE49-F238E27FC236}">
                <a16:creationId xmlns:a16="http://schemas.microsoft.com/office/drawing/2014/main" id="{904CAF11-036B-D943-AEA5-5918EE04F6A4}"/>
              </a:ext>
            </a:extLst>
          </p:cNvPr>
          <p:cNvSpPr>
            <a:spLocks noGrp="1" noRot="1" noChangeAspect="1" noChangeArrowheads="1" noTextEdit="1"/>
          </p:cNvSpPr>
          <p:nvPr>
            <p:ph type="sldImg"/>
          </p:nvPr>
        </p:nvSpPr>
        <p:spPr>
          <a:ln/>
        </p:spPr>
      </p:sp>
      <p:sp>
        <p:nvSpPr>
          <p:cNvPr id="576515" name="Rectangle 3">
            <a:extLst>
              <a:ext uri="{FF2B5EF4-FFF2-40B4-BE49-F238E27FC236}">
                <a16:creationId xmlns:a16="http://schemas.microsoft.com/office/drawing/2014/main" id="{D816CCA9-AFB7-3C4B-BCF8-1AEFF9FBFD4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4690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594E1A-4352-6840-8037-31FF5591D165}"/>
              </a:ext>
            </a:extLst>
          </p:cNvPr>
          <p:cNvSpPr>
            <a:spLocks noGrp="1" noChangeArrowheads="1"/>
          </p:cNvSpPr>
          <p:nvPr>
            <p:ph type="sldNum" sz="quarter" idx="5"/>
          </p:nvPr>
        </p:nvSpPr>
        <p:spPr>
          <a:ln/>
        </p:spPr>
        <p:txBody>
          <a:bodyPr/>
          <a:lstStyle/>
          <a:p>
            <a:fld id="{03426EF4-58C3-D04B-B7F9-6A017B72BAA2}" type="slidenum">
              <a:rPr lang="en-US" altLang="en-US"/>
              <a:pPr/>
              <a:t>3</a:t>
            </a:fld>
            <a:endParaRPr lang="en-US" altLang="en-US"/>
          </a:p>
        </p:txBody>
      </p:sp>
      <p:sp>
        <p:nvSpPr>
          <p:cNvPr id="549890" name="Rectangle 2">
            <a:extLst>
              <a:ext uri="{FF2B5EF4-FFF2-40B4-BE49-F238E27FC236}">
                <a16:creationId xmlns:a16="http://schemas.microsoft.com/office/drawing/2014/main" id="{87D608CD-0C48-4642-BE86-3973334ADDBB}"/>
              </a:ext>
            </a:extLst>
          </p:cNvPr>
          <p:cNvSpPr>
            <a:spLocks noGrp="1" noRot="1" noChangeAspect="1" noChangeArrowheads="1" noTextEdit="1"/>
          </p:cNvSpPr>
          <p:nvPr>
            <p:ph type="sldImg"/>
          </p:nvPr>
        </p:nvSpPr>
        <p:spPr>
          <a:ln/>
        </p:spPr>
      </p:sp>
      <p:sp>
        <p:nvSpPr>
          <p:cNvPr id="549891" name="Rectangle 3">
            <a:extLst>
              <a:ext uri="{FF2B5EF4-FFF2-40B4-BE49-F238E27FC236}">
                <a16:creationId xmlns:a16="http://schemas.microsoft.com/office/drawing/2014/main" id="{0BBF01F0-7704-0645-8B9C-9837CF4E98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528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69748E-BC0F-A94C-BFC7-4FE1DB732C4C}"/>
              </a:ext>
            </a:extLst>
          </p:cNvPr>
          <p:cNvSpPr>
            <a:spLocks noGrp="1" noChangeArrowheads="1"/>
          </p:cNvSpPr>
          <p:nvPr>
            <p:ph type="sldNum" sz="quarter" idx="5"/>
          </p:nvPr>
        </p:nvSpPr>
        <p:spPr>
          <a:ln/>
        </p:spPr>
        <p:txBody>
          <a:bodyPr/>
          <a:lstStyle/>
          <a:p>
            <a:fld id="{052A2EFE-35E5-884C-B059-1B5F3A5EE655}" type="slidenum">
              <a:rPr lang="en-US" altLang="en-US"/>
              <a:pPr/>
              <a:t>25</a:t>
            </a:fld>
            <a:endParaRPr lang="en-US" altLang="en-US"/>
          </a:p>
        </p:txBody>
      </p:sp>
      <p:sp>
        <p:nvSpPr>
          <p:cNvPr id="577538" name="Rectangle 2">
            <a:extLst>
              <a:ext uri="{FF2B5EF4-FFF2-40B4-BE49-F238E27FC236}">
                <a16:creationId xmlns:a16="http://schemas.microsoft.com/office/drawing/2014/main" id="{573F01EC-9DD1-774B-85EB-EBDD8E983D3B}"/>
              </a:ext>
            </a:extLst>
          </p:cNvPr>
          <p:cNvSpPr>
            <a:spLocks noGrp="1" noRot="1" noChangeAspect="1" noChangeArrowheads="1" noTextEdit="1"/>
          </p:cNvSpPr>
          <p:nvPr>
            <p:ph type="sldImg"/>
          </p:nvPr>
        </p:nvSpPr>
        <p:spPr>
          <a:ln/>
        </p:spPr>
      </p:sp>
      <p:sp>
        <p:nvSpPr>
          <p:cNvPr id="577539" name="Rectangle 3">
            <a:extLst>
              <a:ext uri="{FF2B5EF4-FFF2-40B4-BE49-F238E27FC236}">
                <a16:creationId xmlns:a16="http://schemas.microsoft.com/office/drawing/2014/main" id="{87B48692-7E34-5F4C-810E-2964371A1CA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25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8D373B-B6FD-BA43-90A8-494239BF08AE}"/>
              </a:ext>
            </a:extLst>
          </p:cNvPr>
          <p:cNvSpPr>
            <a:spLocks noGrp="1" noChangeArrowheads="1"/>
          </p:cNvSpPr>
          <p:nvPr>
            <p:ph type="sldNum" sz="quarter" idx="5"/>
          </p:nvPr>
        </p:nvSpPr>
        <p:spPr>
          <a:ln/>
        </p:spPr>
        <p:txBody>
          <a:bodyPr/>
          <a:lstStyle/>
          <a:p>
            <a:fld id="{7F40CB00-4F73-0246-B280-FC6B2197FF3C}" type="slidenum">
              <a:rPr lang="en-US" altLang="en-US"/>
              <a:pPr/>
              <a:t>26</a:t>
            </a:fld>
            <a:endParaRPr lang="en-US" altLang="en-US"/>
          </a:p>
        </p:txBody>
      </p:sp>
      <p:sp>
        <p:nvSpPr>
          <p:cNvPr id="578562" name="Rectangle 2">
            <a:extLst>
              <a:ext uri="{FF2B5EF4-FFF2-40B4-BE49-F238E27FC236}">
                <a16:creationId xmlns:a16="http://schemas.microsoft.com/office/drawing/2014/main" id="{22E30327-A551-824F-B630-8DA0505473AE}"/>
              </a:ext>
            </a:extLst>
          </p:cNvPr>
          <p:cNvSpPr>
            <a:spLocks noGrp="1" noRot="1" noChangeAspect="1" noChangeArrowheads="1" noTextEdit="1"/>
          </p:cNvSpPr>
          <p:nvPr>
            <p:ph type="sldImg"/>
          </p:nvPr>
        </p:nvSpPr>
        <p:spPr>
          <a:ln/>
        </p:spPr>
      </p:sp>
      <p:sp>
        <p:nvSpPr>
          <p:cNvPr id="578563" name="Rectangle 3">
            <a:extLst>
              <a:ext uri="{FF2B5EF4-FFF2-40B4-BE49-F238E27FC236}">
                <a16:creationId xmlns:a16="http://schemas.microsoft.com/office/drawing/2014/main" id="{21E34D69-F3D4-D341-9F4F-4FF7E0FA9F3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8314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49C23A-9F5C-A245-8696-5817071B602D}"/>
              </a:ext>
            </a:extLst>
          </p:cNvPr>
          <p:cNvSpPr>
            <a:spLocks noGrp="1" noChangeArrowheads="1"/>
          </p:cNvSpPr>
          <p:nvPr>
            <p:ph type="sldNum" sz="quarter" idx="5"/>
          </p:nvPr>
        </p:nvSpPr>
        <p:spPr>
          <a:ln/>
        </p:spPr>
        <p:txBody>
          <a:bodyPr/>
          <a:lstStyle/>
          <a:p>
            <a:fld id="{45553AB6-E9BF-8D46-BDC4-A2DBE8D3A7C2}" type="slidenum">
              <a:rPr lang="en-US" altLang="en-US"/>
              <a:pPr/>
              <a:t>27</a:t>
            </a:fld>
            <a:endParaRPr lang="en-US" altLang="en-US"/>
          </a:p>
        </p:txBody>
      </p:sp>
      <p:sp>
        <p:nvSpPr>
          <p:cNvPr id="579586" name="Rectangle 2">
            <a:extLst>
              <a:ext uri="{FF2B5EF4-FFF2-40B4-BE49-F238E27FC236}">
                <a16:creationId xmlns:a16="http://schemas.microsoft.com/office/drawing/2014/main" id="{E7A8E114-B3D5-C44F-9848-2407B5DA8247}"/>
              </a:ext>
            </a:extLst>
          </p:cNvPr>
          <p:cNvSpPr>
            <a:spLocks noGrp="1" noRot="1" noChangeAspect="1" noChangeArrowheads="1" noTextEdit="1"/>
          </p:cNvSpPr>
          <p:nvPr>
            <p:ph type="sldImg"/>
          </p:nvPr>
        </p:nvSpPr>
        <p:spPr>
          <a:ln/>
        </p:spPr>
      </p:sp>
      <p:sp>
        <p:nvSpPr>
          <p:cNvPr id="579587" name="Rectangle 3">
            <a:extLst>
              <a:ext uri="{FF2B5EF4-FFF2-40B4-BE49-F238E27FC236}">
                <a16:creationId xmlns:a16="http://schemas.microsoft.com/office/drawing/2014/main" id="{66EA0937-E1C1-0240-B050-E661A1218E4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133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BB6083-C1E3-0645-BA69-1FB811CB254D}"/>
              </a:ext>
            </a:extLst>
          </p:cNvPr>
          <p:cNvSpPr>
            <a:spLocks noGrp="1" noChangeArrowheads="1"/>
          </p:cNvSpPr>
          <p:nvPr>
            <p:ph type="sldNum" sz="quarter" idx="5"/>
          </p:nvPr>
        </p:nvSpPr>
        <p:spPr>
          <a:ln/>
        </p:spPr>
        <p:txBody>
          <a:bodyPr/>
          <a:lstStyle/>
          <a:p>
            <a:fld id="{FA1B8E1C-6248-5944-A6C9-7D44BDFA7A3B}" type="slidenum">
              <a:rPr lang="en-US" altLang="en-US"/>
              <a:pPr/>
              <a:t>28</a:t>
            </a:fld>
            <a:endParaRPr lang="en-US" altLang="en-US"/>
          </a:p>
        </p:txBody>
      </p:sp>
      <p:sp>
        <p:nvSpPr>
          <p:cNvPr id="580610" name="Rectangle 2">
            <a:extLst>
              <a:ext uri="{FF2B5EF4-FFF2-40B4-BE49-F238E27FC236}">
                <a16:creationId xmlns:a16="http://schemas.microsoft.com/office/drawing/2014/main" id="{C04B7978-1D5B-544A-8D05-084E1B11F456}"/>
              </a:ext>
            </a:extLst>
          </p:cNvPr>
          <p:cNvSpPr>
            <a:spLocks noGrp="1" noRot="1" noChangeAspect="1" noChangeArrowheads="1" noTextEdit="1"/>
          </p:cNvSpPr>
          <p:nvPr>
            <p:ph type="sldImg"/>
          </p:nvPr>
        </p:nvSpPr>
        <p:spPr>
          <a:ln/>
        </p:spPr>
      </p:sp>
      <p:sp>
        <p:nvSpPr>
          <p:cNvPr id="580611" name="Rectangle 3">
            <a:extLst>
              <a:ext uri="{FF2B5EF4-FFF2-40B4-BE49-F238E27FC236}">
                <a16:creationId xmlns:a16="http://schemas.microsoft.com/office/drawing/2014/main" id="{07478E17-D272-1442-B469-DC2AF150CD7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99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094F68-9135-0048-A52A-B32B0683B1CB}"/>
              </a:ext>
            </a:extLst>
          </p:cNvPr>
          <p:cNvSpPr>
            <a:spLocks noGrp="1" noChangeArrowheads="1"/>
          </p:cNvSpPr>
          <p:nvPr>
            <p:ph type="sldNum" sz="quarter" idx="5"/>
          </p:nvPr>
        </p:nvSpPr>
        <p:spPr>
          <a:ln/>
        </p:spPr>
        <p:txBody>
          <a:bodyPr/>
          <a:lstStyle/>
          <a:p>
            <a:fld id="{493DD7A5-8AD0-5046-A321-6E4E3A9C7939}" type="slidenum">
              <a:rPr lang="en-US" altLang="en-US"/>
              <a:pPr/>
              <a:t>29</a:t>
            </a:fld>
            <a:endParaRPr lang="en-US" altLang="en-US"/>
          </a:p>
        </p:txBody>
      </p:sp>
      <p:sp>
        <p:nvSpPr>
          <p:cNvPr id="581634" name="Rectangle 2">
            <a:extLst>
              <a:ext uri="{FF2B5EF4-FFF2-40B4-BE49-F238E27FC236}">
                <a16:creationId xmlns:a16="http://schemas.microsoft.com/office/drawing/2014/main" id="{F5D504FF-64B4-F546-9609-02E695E0962C}"/>
              </a:ext>
            </a:extLst>
          </p:cNvPr>
          <p:cNvSpPr>
            <a:spLocks noGrp="1" noRot="1" noChangeAspect="1" noChangeArrowheads="1" noTextEdit="1"/>
          </p:cNvSpPr>
          <p:nvPr>
            <p:ph type="sldImg"/>
          </p:nvPr>
        </p:nvSpPr>
        <p:spPr>
          <a:ln/>
        </p:spPr>
      </p:sp>
      <p:sp>
        <p:nvSpPr>
          <p:cNvPr id="581635" name="Rectangle 3">
            <a:extLst>
              <a:ext uri="{FF2B5EF4-FFF2-40B4-BE49-F238E27FC236}">
                <a16:creationId xmlns:a16="http://schemas.microsoft.com/office/drawing/2014/main" id="{39057A87-7E05-8747-828B-23B73646768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66597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387671-51A8-214E-8A61-1468D91AD743}"/>
              </a:ext>
            </a:extLst>
          </p:cNvPr>
          <p:cNvSpPr>
            <a:spLocks noGrp="1" noChangeArrowheads="1"/>
          </p:cNvSpPr>
          <p:nvPr>
            <p:ph type="sldNum" sz="quarter" idx="5"/>
          </p:nvPr>
        </p:nvSpPr>
        <p:spPr>
          <a:ln/>
        </p:spPr>
        <p:txBody>
          <a:bodyPr/>
          <a:lstStyle/>
          <a:p>
            <a:fld id="{0DEC785A-62B8-1248-969D-BD018A3A1F61}" type="slidenum">
              <a:rPr lang="en-US" altLang="en-US"/>
              <a:pPr/>
              <a:t>30</a:t>
            </a:fld>
            <a:endParaRPr lang="en-US" altLang="en-US"/>
          </a:p>
        </p:txBody>
      </p:sp>
      <p:sp>
        <p:nvSpPr>
          <p:cNvPr id="582658" name="Rectangle 2">
            <a:extLst>
              <a:ext uri="{FF2B5EF4-FFF2-40B4-BE49-F238E27FC236}">
                <a16:creationId xmlns:a16="http://schemas.microsoft.com/office/drawing/2014/main" id="{2EBDB1B6-C8CB-764B-AFA0-B346247F24AD}"/>
              </a:ext>
            </a:extLst>
          </p:cNvPr>
          <p:cNvSpPr>
            <a:spLocks noGrp="1" noRot="1" noChangeAspect="1" noChangeArrowheads="1" noTextEdit="1"/>
          </p:cNvSpPr>
          <p:nvPr>
            <p:ph type="sldImg"/>
          </p:nvPr>
        </p:nvSpPr>
        <p:spPr>
          <a:ln/>
        </p:spPr>
      </p:sp>
      <p:sp>
        <p:nvSpPr>
          <p:cNvPr id="582659" name="Rectangle 3">
            <a:extLst>
              <a:ext uri="{FF2B5EF4-FFF2-40B4-BE49-F238E27FC236}">
                <a16:creationId xmlns:a16="http://schemas.microsoft.com/office/drawing/2014/main" id="{A1E7E336-FE8A-084A-B4CB-6F59DA311EE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705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9E2FD4-1AD0-4A47-BA50-065DE7FC3858}"/>
              </a:ext>
            </a:extLst>
          </p:cNvPr>
          <p:cNvSpPr>
            <a:spLocks noGrp="1" noChangeArrowheads="1"/>
          </p:cNvSpPr>
          <p:nvPr>
            <p:ph type="sldNum" sz="quarter" idx="5"/>
          </p:nvPr>
        </p:nvSpPr>
        <p:spPr>
          <a:ln/>
        </p:spPr>
        <p:txBody>
          <a:bodyPr/>
          <a:lstStyle/>
          <a:p>
            <a:fld id="{3AD3D238-DDE9-C74D-A603-00D861847022}" type="slidenum">
              <a:rPr lang="en-US" altLang="en-US"/>
              <a:pPr/>
              <a:t>31</a:t>
            </a:fld>
            <a:endParaRPr lang="en-US" altLang="en-US"/>
          </a:p>
        </p:txBody>
      </p:sp>
      <p:sp>
        <p:nvSpPr>
          <p:cNvPr id="583682" name="Rectangle 2">
            <a:extLst>
              <a:ext uri="{FF2B5EF4-FFF2-40B4-BE49-F238E27FC236}">
                <a16:creationId xmlns:a16="http://schemas.microsoft.com/office/drawing/2014/main" id="{825EA046-C945-ED43-8D04-92CBBC58D7AE}"/>
              </a:ext>
            </a:extLst>
          </p:cNvPr>
          <p:cNvSpPr>
            <a:spLocks noGrp="1" noRot="1" noChangeAspect="1" noChangeArrowheads="1" noTextEdit="1"/>
          </p:cNvSpPr>
          <p:nvPr>
            <p:ph type="sldImg"/>
          </p:nvPr>
        </p:nvSpPr>
        <p:spPr>
          <a:ln/>
        </p:spPr>
      </p:sp>
      <p:sp>
        <p:nvSpPr>
          <p:cNvPr id="583683" name="Rectangle 3">
            <a:extLst>
              <a:ext uri="{FF2B5EF4-FFF2-40B4-BE49-F238E27FC236}">
                <a16:creationId xmlns:a16="http://schemas.microsoft.com/office/drawing/2014/main" id="{67F57A42-AF5F-C646-B7BB-97F12F425D5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6502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9D027F-984B-2D4B-973D-55525E76A47A}"/>
              </a:ext>
            </a:extLst>
          </p:cNvPr>
          <p:cNvSpPr>
            <a:spLocks noGrp="1" noChangeArrowheads="1"/>
          </p:cNvSpPr>
          <p:nvPr>
            <p:ph type="sldNum" sz="quarter" idx="5"/>
          </p:nvPr>
        </p:nvSpPr>
        <p:spPr>
          <a:ln/>
        </p:spPr>
        <p:txBody>
          <a:bodyPr/>
          <a:lstStyle/>
          <a:p>
            <a:fld id="{FF7FE710-FF37-7744-A47B-85D2EE7257AD}" type="slidenum">
              <a:rPr lang="en-US" altLang="en-US"/>
              <a:pPr/>
              <a:t>32</a:t>
            </a:fld>
            <a:endParaRPr lang="en-US" altLang="en-US"/>
          </a:p>
        </p:txBody>
      </p:sp>
      <p:sp>
        <p:nvSpPr>
          <p:cNvPr id="584706" name="Rectangle 2">
            <a:extLst>
              <a:ext uri="{FF2B5EF4-FFF2-40B4-BE49-F238E27FC236}">
                <a16:creationId xmlns:a16="http://schemas.microsoft.com/office/drawing/2014/main" id="{9F8DCFC2-655C-A648-AF92-B91B7E33B8F6}"/>
              </a:ext>
            </a:extLst>
          </p:cNvPr>
          <p:cNvSpPr>
            <a:spLocks noGrp="1" noRot="1" noChangeAspect="1" noChangeArrowheads="1" noTextEdit="1"/>
          </p:cNvSpPr>
          <p:nvPr>
            <p:ph type="sldImg"/>
          </p:nvPr>
        </p:nvSpPr>
        <p:spPr>
          <a:ln/>
        </p:spPr>
      </p:sp>
      <p:sp>
        <p:nvSpPr>
          <p:cNvPr id="584707" name="Rectangle 3">
            <a:extLst>
              <a:ext uri="{FF2B5EF4-FFF2-40B4-BE49-F238E27FC236}">
                <a16:creationId xmlns:a16="http://schemas.microsoft.com/office/drawing/2014/main" id="{79876852-39DE-8F45-8DAA-AB824839C3E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1672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872DAB-DAFF-B043-AAD6-9FB55E5E5FAD}"/>
              </a:ext>
            </a:extLst>
          </p:cNvPr>
          <p:cNvSpPr>
            <a:spLocks noGrp="1" noChangeArrowheads="1"/>
          </p:cNvSpPr>
          <p:nvPr>
            <p:ph type="sldNum" sz="quarter" idx="5"/>
          </p:nvPr>
        </p:nvSpPr>
        <p:spPr>
          <a:ln/>
        </p:spPr>
        <p:txBody>
          <a:bodyPr/>
          <a:lstStyle/>
          <a:p>
            <a:fld id="{9187E434-2741-B94F-AC8D-8E04BF5C024A}" type="slidenum">
              <a:rPr lang="en-US" altLang="en-US"/>
              <a:pPr/>
              <a:t>33</a:t>
            </a:fld>
            <a:endParaRPr lang="en-US" altLang="en-US"/>
          </a:p>
        </p:txBody>
      </p:sp>
      <p:sp>
        <p:nvSpPr>
          <p:cNvPr id="585730" name="Rectangle 2">
            <a:extLst>
              <a:ext uri="{FF2B5EF4-FFF2-40B4-BE49-F238E27FC236}">
                <a16:creationId xmlns:a16="http://schemas.microsoft.com/office/drawing/2014/main" id="{5A9EA1AA-2C9B-7145-90ED-4C9FADF55192}"/>
              </a:ext>
            </a:extLst>
          </p:cNvPr>
          <p:cNvSpPr>
            <a:spLocks noGrp="1" noRot="1" noChangeAspect="1" noChangeArrowheads="1" noTextEdit="1"/>
          </p:cNvSpPr>
          <p:nvPr>
            <p:ph type="sldImg"/>
          </p:nvPr>
        </p:nvSpPr>
        <p:spPr>
          <a:ln/>
        </p:spPr>
      </p:sp>
      <p:sp>
        <p:nvSpPr>
          <p:cNvPr id="585731" name="Rectangle 3">
            <a:extLst>
              <a:ext uri="{FF2B5EF4-FFF2-40B4-BE49-F238E27FC236}">
                <a16:creationId xmlns:a16="http://schemas.microsoft.com/office/drawing/2014/main" id="{F6A18155-1C41-E048-BF5C-4E17BF05326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6302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A181F3-1E5C-8142-BDDB-5D470E157D10}"/>
              </a:ext>
            </a:extLst>
          </p:cNvPr>
          <p:cNvSpPr>
            <a:spLocks noGrp="1" noChangeArrowheads="1"/>
          </p:cNvSpPr>
          <p:nvPr>
            <p:ph type="sldNum" sz="quarter" idx="5"/>
          </p:nvPr>
        </p:nvSpPr>
        <p:spPr>
          <a:ln/>
        </p:spPr>
        <p:txBody>
          <a:bodyPr/>
          <a:lstStyle/>
          <a:p>
            <a:fld id="{D8D5151F-F761-E542-B17D-3058B91D160D}" type="slidenum">
              <a:rPr lang="en-US" altLang="en-US"/>
              <a:pPr/>
              <a:t>34</a:t>
            </a:fld>
            <a:endParaRPr lang="en-US" altLang="en-US"/>
          </a:p>
        </p:txBody>
      </p:sp>
      <p:sp>
        <p:nvSpPr>
          <p:cNvPr id="658434" name="Rectangle 2">
            <a:extLst>
              <a:ext uri="{FF2B5EF4-FFF2-40B4-BE49-F238E27FC236}">
                <a16:creationId xmlns:a16="http://schemas.microsoft.com/office/drawing/2014/main" id="{3F0A8593-A993-DD45-90DC-832107A26A90}"/>
              </a:ext>
            </a:extLst>
          </p:cNvPr>
          <p:cNvSpPr>
            <a:spLocks noGrp="1" noRot="1" noChangeAspect="1" noChangeArrowheads="1" noTextEdit="1"/>
          </p:cNvSpPr>
          <p:nvPr>
            <p:ph type="sldImg"/>
          </p:nvPr>
        </p:nvSpPr>
        <p:spPr>
          <a:ln/>
        </p:spPr>
      </p:sp>
      <p:sp>
        <p:nvSpPr>
          <p:cNvPr id="658435" name="Rectangle 3">
            <a:extLst>
              <a:ext uri="{FF2B5EF4-FFF2-40B4-BE49-F238E27FC236}">
                <a16:creationId xmlns:a16="http://schemas.microsoft.com/office/drawing/2014/main" id="{45C545A7-75AB-8D40-B5C7-5D84679B2BC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905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B301BB-5167-F54C-A2A6-AEDAB16B66C4}"/>
              </a:ext>
            </a:extLst>
          </p:cNvPr>
          <p:cNvSpPr>
            <a:spLocks noGrp="1" noChangeArrowheads="1"/>
          </p:cNvSpPr>
          <p:nvPr>
            <p:ph type="sldNum" sz="quarter" idx="5"/>
          </p:nvPr>
        </p:nvSpPr>
        <p:spPr>
          <a:ln/>
        </p:spPr>
        <p:txBody>
          <a:bodyPr/>
          <a:lstStyle/>
          <a:p>
            <a:fld id="{3A219397-7D85-1B4B-B9B0-53CE96963754}" type="slidenum">
              <a:rPr lang="en-US" altLang="en-US"/>
              <a:pPr/>
              <a:t>8</a:t>
            </a:fld>
            <a:endParaRPr lang="en-US" altLang="en-US"/>
          </a:p>
        </p:txBody>
      </p:sp>
      <p:sp>
        <p:nvSpPr>
          <p:cNvPr id="560130" name="Rectangle 2">
            <a:extLst>
              <a:ext uri="{FF2B5EF4-FFF2-40B4-BE49-F238E27FC236}">
                <a16:creationId xmlns:a16="http://schemas.microsoft.com/office/drawing/2014/main" id="{D545BEE2-B269-1244-9110-B2BE2FE2B1BA}"/>
              </a:ext>
            </a:extLst>
          </p:cNvPr>
          <p:cNvSpPr>
            <a:spLocks noGrp="1" noRot="1" noChangeAspect="1" noChangeArrowheads="1" noTextEdit="1"/>
          </p:cNvSpPr>
          <p:nvPr>
            <p:ph type="sldImg"/>
          </p:nvPr>
        </p:nvSpPr>
        <p:spPr>
          <a:ln/>
        </p:spPr>
      </p:sp>
      <p:sp>
        <p:nvSpPr>
          <p:cNvPr id="560131" name="Rectangle 3">
            <a:extLst>
              <a:ext uri="{FF2B5EF4-FFF2-40B4-BE49-F238E27FC236}">
                <a16:creationId xmlns:a16="http://schemas.microsoft.com/office/drawing/2014/main" id="{B4F6B4A2-6069-B14A-8DC6-38149CDD74B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949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6B7321-74C9-0042-B8C9-1AAAA5E35362}"/>
              </a:ext>
            </a:extLst>
          </p:cNvPr>
          <p:cNvSpPr>
            <a:spLocks noGrp="1" noChangeArrowheads="1"/>
          </p:cNvSpPr>
          <p:nvPr>
            <p:ph type="sldNum" sz="quarter" idx="5"/>
          </p:nvPr>
        </p:nvSpPr>
        <p:spPr>
          <a:ln/>
        </p:spPr>
        <p:txBody>
          <a:bodyPr/>
          <a:lstStyle/>
          <a:p>
            <a:fld id="{C2EE2E95-F693-0D43-83D4-03AAA0F93C7E}" type="slidenum">
              <a:rPr lang="en-US" altLang="en-US"/>
              <a:pPr/>
              <a:t>35</a:t>
            </a:fld>
            <a:endParaRPr lang="en-US" altLang="en-US"/>
          </a:p>
        </p:txBody>
      </p:sp>
      <p:sp>
        <p:nvSpPr>
          <p:cNvPr id="659458" name="Rectangle 2">
            <a:extLst>
              <a:ext uri="{FF2B5EF4-FFF2-40B4-BE49-F238E27FC236}">
                <a16:creationId xmlns:a16="http://schemas.microsoft.com/office/drawing/2014/main" id="{5939BAED-BC7C-CE4B-B0EE-988AF9AF208F}"/>
              </a:ext>
            </a:extLst>
          </p:cNvPr>
          <p:cNvSpPr>
            <a:spLocks noGrp="1" noRot="1" noChangeAspect="1" noChangeArrowheads="1" noTextEdit="1"/>
          </p:cNvSpPr>
          <p:nvPr>
            <p:ph type="sldImg"/>
          </p:nvPr>
        </p:nvSpPr>
        <p:spPr>
          <a:ln/>
        </p:spPr>
      </p:sp>
      <p:sp>
        <p:nvSpPr>
          <p:cNvPr id="659459" name="Rectangle 3">
            <a:extLst>
              <a:ext uri="{FF2B5EF4-FFF2-40B4-BE49-F238E27FC236}">
                <a16:creationId xmlns:a16="http://schemas.microsoft.com/office/drawing/2014/main" id="{61D3A32A-BB7E-B54A-B2EF-53A881AE200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1984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FA0FF-21C3-0F46-A646-1E17040A3378}"/>
              </a:ext>
            </a:extLst>
          </p:cNvPr>
          <p:cNvSpPr>
            <a:spLocks noGrp="1" noChangeArrowheads="1"/>
          </p:cNvSpPr>
          <p:nvPr>
            <p:ph type="sldNum" sz="quarter" idx="5"/>
          </p:nvPr>
        </p:nvSpPr>
        <p:spPr>
          <a:ln/>
        </p:spPr>
        <p:txBody>
          <a:bodyPr/>
          <a:lstStyle/>
          <a:p>
            <a:fld id="{1A14CE61-F889-C54E-9754-5184CD5EC9A7}" type="slidenum">
              <a:rPr lang="en-US" altLang="en-US"/>
              <a:pPr/>
              <a:t>36</a:t>
            </a:fld>
            <a:endParaRPr lang="en-US" altLang="en-US"/>
          </a:p>
        </p:txBody>
      </p:sp>
      <p:sp>
        <p:nvSpPr>
          <p:cNvPr id="660482" name="Rectangle 2">
            <a:extLst>
              <a:ext uri="{FF2B5EF4-FFF2-40B4-BE49-F238E27FC236}">
                <a16:creationId xmlns:a16="http://schemas.microsoft.com/office/drawing/2014/main" id="{8D7356A4-FFEA-5948-AAF5-63B433003219}"/>
              </a:ext>
            </a:extLst>
          </p:cNvPr>
          <p:cNvSpPr>
            <a:spLocks noGrp="1" noRot="1" noChangeAspect="1" noChangeArrowheads="1" noTextEdit="1"/>
          </p:cNvSpPr>
          <p:nvPr>
            <p:ph type="sldImg"/>
          </p:nvPr>
        </p:nvSpPr>
        <p:spPr>
          <a:ln/>
        </p:spPr>
      </p:sp>
      <p:sp>
        <p:nvSpPr>
          <p:cNvPr id="660483" name="Rectangle 3">
            <a:extLst>
              <a:ext uri="{FF2B5EF4-FFF2-40B4-BE49-F238E27FC236}">
                <a16:creationId xmlns:a16="http://schemas.microsoft.com/office/drawing/2014/main" id="{CE6DAAC2-C2A8-934F-9E3A-00C536988F9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8232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576830-26AE-0843-9E87-DE25BD9D2813}"/>
              </a:ext>
            </a:extLst>
          </p:cNvPr>
          <p:cNvSpPr>
            <a:spLocks noGrp="1" noChangeArrowheads="1"/>
          </p:cNvSpPr>
          <p:nvPr>
            <p:ph type="sldNum" sz="quarter" idx="5"/>
          </p:nvPr>
        </p:nvSpPr>
        <p:spPr>
          <a:ln/>
        </p:spPr>
        <p:txBody>
          <a:bodyPr/>
          <a:lstStyle/>
          <a:p>
            <a:fld id="{29FB74D3-79AE-9148-B085-B3F4F61CAF43}" type="slidenum">
              <a:rPr lang="en-US" altLang="en-US"/>
              <a:pPr/>
              <a:t>37</a:t>
            </a:fld>
            <a:endParaRPr lang="en-US" altLang="en-US"/>
          </a:p>
        </p:txBody>
      </p:sp>
      <p:sp>
        <p:nvSpPr>
          <p:cNvPr id="661506" name="Rectangle 2">
            <a:extLst>
              <a:ext uri="{FF2B5EF4-FFF2-40B4-BE49-F238E27FC236}">
                <a16:creationId xmlns:a16="http://schemas.microsoft.com/office/drawing/2014/main" id="{6C80A2C9-B8CA-D047-86C7-7439B7C6FA85}"/>
              </a:ext>
            </a:extLst>
          </p:cNvPr>
          <p:cNvSpPr>
            <a:spLocks noGrp="1" noRot="1" noChangeAspect="1" noChangeArrowheads="1" noTextEdit="1"/>
          </p:cNvSpPr>
          <p:nvPr>
            <p:ph type="sldImg"/>
          </p:nvPr>
        </p:nvSpPr>
        <p:spPr>
          <a:ln/>
        </p:spPr>
      </p:sp>
      <p:sp>
        <p:nvSpPr>
          <p:cNvPr id="661507" name="Rectangle 3">
            <a:extLst>
              <a:ext uri="{FF2B5EF4-FFF2-40B4-BE49-F238E27FC236}">
                <a16:creationId xmlns:a16="http://schemas.microsoft.com/office/drawing/2014/main" id="{60AFE593-BC46-F24A-A7E4-95342BBB839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7605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EF15C1-7EFA-DC47-9876-238FFAB24F3E}"/>
              </a:ext>
            </a:extLst>
          </p:cNvPr>
          <p:cNvSpPr>
            <a:spLocks noGrp="1" noChangeArrowheads="1"/>
          </p:cNvSpPr>
          <p:nvPr>
            <p:ph type="sldNum" sz="quarter" idx="5"/>
          </p:nvPr>
        </p:nvSpPr>
        <p:spPr>
          <a:ln/>
        </p:spPr>
        <p:txBody>
          <a:bodyPr/>
          <a:lstStyle/>
          <a:p>
            <a:fld id="{CAA71B82-F34D-0B4F-BBA9-FC36108E3048}" type="slidenum">
              <a:rPr lang="en-US" altLang="en-US"/>
              <a:pPr/>
              <a:t>38</a:t>
            </a:fld>
            <a:endParaRPr lang="en-US" altLang="en-US"/>
          </a:p>
        </p:txBody>
      </p:sp>
      <p:sp>
        <p:nvSpPr>
          <p:cNvPr id="662530" name="Rectangle 2">
            <a:extLst>
              <a:ext uri="{FF2B5EF4-FFF2-40B4-BE49-F238E27FC236}">
                <a16:creationId xmlns:a16="http://schemas.microsoft.com/office/drawing/2014/main" id="{854E38E3-4AD1-1C48-9128-C708EB349119}"/>
              </a:ext>
            </a:extLst>
          </p:cNvPr>
          <p:cNvSpPr>
            <a:spLocks noGrp="1" noRot="1" noChangeAspect="1" noChangeArrowheads="1" noTextEdit="1"/>
          </p:cNvSpPr>
          <p:nvPr>
            <p:ph type="sldImg"/>
          </p:nvPr>
        </p:nvSpPr>
        <p:spPr>
          <a:ln/>
        </p:spPr>
      </p:sp>
      <p:sp>
        <p:nvSpPr>
          <p:cNvPr id="662531" name="Rectangle 3">
            <a:extLst>
              <a:ext uri="{FF2B5EF4-FFF2-40B4-BE49-F238E27FC236}">
                <a16:creationId xmlns:a16="http://schemas.microsoft.com/office/drawing/2014/main" id="{F1E4D101-6B1F-9B44-8913-791553D1D49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7801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1B1F5E-47DF-1742-A5F8-FCECDE3055DA}"/>
              </a:ext>
            </a:extLst>
          </p:cNvPr>
          <p:cNvSpPr>
            <a:spLocks noGrp="1" noChangeArrowheads="1"/>
          </p:cNvSpPr>
          <p:nvPr>
            <p:ph type="sldNum" sz="quarter" idx="5"/>
          </p:nvPr>
        </p:nvSpPr>
        <p:spPr>
          <a:ln/>
        </p:spPr>
        <p:txBody>
          <a:bodyPr/>
          <a:lstStyle/>
          <a:p>
            <a:fld id="{BB843287-0339-4642-9744-93194FAAE918}" type="slidenum">
              <a:rPr lang="en-US" altLang="en-US"/>
              <a:pPr/>
              <a:t>39</a:t>
            </a:fld>
            <a:endParaRPr lang="en-US" altLang="en-US"/>
          </a:p>
        </p:txBody>
      </p:sp>
      <p:sp>
        <p:nvSpPr>
          <p:cNvPr id="663554" name="Rectangle 2">
            <a:extLst>
              <a:ext uri="{FF2B5EF4-FFF2-40B4-BE49-F238E27FC236}">
                <a16:creationId xmlns:a16="http://schemas.microsoft.com/office/drawing/2014/main" id="{2128BE3C-EBBA-E64F-A09F-37F352231F79}"/>
              </a:ext>
            </a:extLst>
          </p:cNvPr>
          <p:cNvSpPr>
            <a:spLocks noGrp="1" noRot="1" noChangeAspect="1" noChangeArrowheads="1" noTextEdit="1"/>
          </p:cNvSpPr>
          <p:nvPr>
            <p:ph type="sldImg"/>
          </p:nvPr>
        </p:nvSpPr>
        <p:spPr>
          <a:ln/>
        </p:spPr>
      </p:sp>
      <p:sp>
        <p:nvSpPr>
          <p:cNvPr id="663555" name="Rectangle 3">
            <a:extLst>
              <a:ext uri="{FF2B5EF4-FFF2-40B4-BE49-F238E27FC236}">
                <a16:creationId xmlns:a16="http://schemas.microsoft.com/office/drawing/2014/main" id="{0AD26EF4-AE0B-7A42-914C-F27892992DD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07320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87C3A7-A4D1-E747-ADDC-3D9CAD6EBCD6}"/>
              </a:ext>
            </a:extLst>
          </p:cNvPr>
          <p:cNvSpPr>
            <a:spLocks noGrp="1" noChangeArrowheads="1"/>
          </p:cNvSpPr>
          <p:nvPr>
            <p:ph type="sldNum" sz="quarter" idx="5"/>
          </p:nvPr>
        </p:nvSpPr>
        <p:spPr>
          <a:ln/>
        </p:spPr>
        <p:txBody>
          <a:bodyPr/>
          <a:lstStyle/>
          <a:p>
            <a:fld id="{56E5254D-C576-434A-A56C-8AED9D90D8AA}" type="slidenum">
              <a:rPr lang="en-US" altLang="en-US"/>
              <a:pPr/>
              <a:t>40</a:t>
            </a:fld>
            <a:endParaRPr lang="en-US" altLang="en-US"/>
          </a:p>
        </p:txBody>
      </p:sp>
      <p:sp>
        <p:nvSpPr>
          <p:cNvPr id="664578" name="Rectangle 2">
            <a:extLst>
              <a:ext uri="{FF2B5EF4-FFF2-40B4-BE49-F238E27FC236}">
                <a16:creationId xmlns:a16="http://schemas.microsoft.com/office/drawing/2014/main" id="{5A84E0D3-0B8F-6648-A1BD-6339A3C199BB}"/>
              </a:ext>
            </a:extLst>
          </p:cNvPr>
          <p:cNvSpPr>
            <a:spLocks noGrp="1" noRot="1" noChangeAspect="1" noChangeArrowheads="1" noTextEdit="1"/>
          </p:cNvSpPr>
          <p:nvPr>
            <p:ph type="sldImg"/>
          </p:nvPr>
        </p:nvSpPr>
        <p:spPr>
          <a:ln/>
        </p:spPr>
      </p:sp>
      <p:sp>
        <p:nvSpPr>
          <p:cNvPr id="664579" name="Rectangle 3">
            <a:extLst>
              <a:ext uri="{FF2B5EF4-FFF2-40B4-BE49-F238E27FC236}">
                <a16:creationId xmlns:a16="http://schemas.microsoft.com/office/drawing/2014/main" id="{4A7A6F53-898E-074A-9435-A2CA3B12D3A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93958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BFA2BB-D926-3444-85CC-FBD7374D7D6F}"/>
              </a:ext>
            </a:extLst>
          </p:cNvPr>
          <p:cNvSpPr>
            <a:spLocks noGrp="1" noChangeArrowheads="1"/>
          </p:cNvSpPr>
          <p:nvPr>
            <p:ph type="sldNum" sz="quarter" idx="5"/>
          </p:nvPr>
        </p:nvSpPr>
        <p:spPr>
          <a:ln/>
        </p:spPr>
        <p:txBody>
          <a:bodyPr/>
          <a:lstStyle/>
          <a:p>
            <a:fld id="{83D431A7-6EBE-214E-B050-19E6BCF32247}" type="slidenum">
              <a:rPr lang="en-US" altLang="en-US"/>
              <a:pPr/>
              <a:t>41</a:t>
            </a:fld>
            <a:endParaRPr lang="en-US" altLang="en-US"/>
          </a:p>
        </p:txBody>
      </p:sp>
      <p:sp>
        <p:nvSpPr>
          <p:cNvPr id="665602" name="Rectangle 2">
            <a:extLst>
              <a:ext uri="{FF2B5EF4-FFF2-40B4-BE49-F238E27FC236}">
                <a16:creationId xmlns:a16="http://schemas.microsoft.com/office/drawing/2014/main" id="{2A7B68E6-7F55-344C-95BB-966E21B9FE87}"/>
              </a:ext>
            </a:extLst>
          </p:cNvPr>
          <p:cNvSpPr>
            <a:spLocks noGrp="1" noRot="1" noChangeAspect="1" noChangeArrowheads="1" noTextEdit="1"/>
          </p:cNvSpPr>
          <p:nvPr>
            <p:ph type="sldImg"/>
          </p:nvPr>
        </p:nvSpPr>
        <p:spPr>
          <a:ln/>
        </p:spPr>
      </p:sp>
      <p:sp>
        <p:nvSpPr>
          <p:cNvPr id="665603" name="Rectangle 3">
            <a:extLst>
              <a:ext uri="{FF2B5EF4-FFF2-40B4-BE49-F238E27FC236}">
                <a16:creationId xmlns:a16="http://schemas.microsoft.com/office/drawing/2014/main" id="{F43C2FA6-41CB-4145-9EE8-E7E70621C56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3114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9056DF-3F80-424F-B1BD-3C5C92C849E0}"/>
              </a:ext>
            </a:extLst>
          </p:cNvPr>
          <p:cNvSpPr>
            <a:spLocks noGrp="1" noChangeArrowheads="1"/>
          </p:cNvSpPr>
          <p:nvPr>
            <p:ph type="sldNum" sz="quarter" idx="5"/>
          </p:nvPr>
        </p:nvSpPr>
        <p:spPr>
          <a:ln/>
        </p:spPr>
        <p:txBody>
          <a:bodyPr/>
          <a:lstStyle/>
          <a:p>
            <a:fld id="{76F7AD75-8386-1D42-8177-47A79037A6A8}" type="slidenum">
              <a:rPr lang="en-US" altLang="en-US"/>
              <a:pPr/>
              <a:t>42</a:t>
            </a:fld>
            <a:endParaRPr lang="en-US" altLang="en-US"/>
          </a:p>
        </p:txBody>
      </p:sp>
      <p:sp>
        <p:nvSpPr>
          <p:cNvPr id="666626" name="Rectangle 2">
            <a:extLst>
              <a:ext uri="{FF2B5EF4-FFF2-40B4-BE49-F238E27FC236}">
                <a16:creationId xmlns:a16="http://schemas.microsoft.com/office/drawing/2014/main" id="{87AA06BF-EDEC-8C4A-8B3B-CE0929A7D9BD}"/>
              </a:ext>
            </a:extLst>
          </p:cNvPr>
          <p:cNvSpPr>
            <a:spLocks noGrp="1" noRot="1" noChangeAspect="1" noChangeArrowheads="1" noTextEdit="1"/>
          </p:cNvSpPr>
          <p:nvPr>
            <p:ph type="sldImg"/>
          </p:nvPr>
        </p:nvSpPr>
        <p:spPr>
          <a:ln/>
        </p:spPr>
      </p:sp>
      <p:sp>
        <p:nvSpPr>
          <p:cNvPr id="666627" name="Rectangle 3">
            <a:extLst>
              <a:ext uri="{FF2B5EF4-FFF2-40B4-BE49-F238E27FC236}">
                <a16:creationId xmlns:a16="http://schemas.microsoft.com/office/drawing/2014/main" id="{D7A3B052-91E7-7843-B855-18A0BFBB1E0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9491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6C6B41-ABA5-3642-BCFC-70F2AC1E5A8F}"/>
              </a:ext>
            </a:extLst>
          </p:cNvPr>
          <p:cNvSpPr>
            <a:spLocks noGrp="1" noChangeArrowheads="1"/>
          </p:cNvSpPr>
          <p:nvPr>
            <p:ph type="sldNum" sz="quarter" idx="5"/>
          </p:nvPr>
        </p:nvSpPr>
        <p:spPr>
          <a:ln/>
        </p:spPr>
        <p:txBody>
          <a:bodyPr/>
          <a:lstStyle/>
          <a:p>
            <a:fld id="{1C2923BC-EA62-A842-BCF3-FEB6A2A6471D}" type="slidenum">
              <a:rPr lang="en-US" altLang="en-US"/>
              <a:pPr/>
              <a:t>44</a:t>
            </a:fld>
            <a:endParaRPr lang="en-US" altLang="en-US"/>
          </a:p>
        </p:txBody>
      </p:sp>
      <p:sp>
        <p:nvSpPr>
          <p:cNvPr id="600066" name="Rectangle 2">
            <a:extLst>
              <a:ext uri="{FF2B5EF4-FFF2-40B4-BE49-F238E27FC236}">
                <a16:creationId xmlns:a16="http://schemas.microsoft.com/office/drawing/2014/main" id="{14353C22-C665-FD41-9BC1-CE051D3E6656}"/>
              </a:ext>
            </a:extLst>
          </p:cNvPr>
          <p:cNvSpPr>
            <a:spLocks noGrp="1" noRot="1" noChangeAspect="1" noChangeArrowheads="1" noTextEdit="1"/>
          </p:cNvSpPr>
          <p:nvPr>
            <p:ph type="sldImg"/>
          </p:nvPr>
        </p:nvSpPr>
        <p:spPr>
          <a:ln/>
        </p:spPr>
      </p:sp>
      <p:sp>
        <p:nvSpPr>
          <p:cNvPr id="600067" name="Rectangle 3">
            <a:extLst>
              <a:ext uri="{FF2B5EF4-FFF2-40B4-BE49-F238E27FC236}">
                <a16:creationId xmlns:a16="http://schemas.microsoft.com/office/drawing/2014/main" id="{4AC321EB-93C0-D246-B0A4-827FE04C4F8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4866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B793CC-BB22-544D-B2BD-3F9840DC316C}"/>
              </a:ext>
            </a:extLst>
          </p:cNvPr>
          <p:cNvSpPr>
            <a:spLocks noGrp="1" noChangeArrowheads="1"/>
          </p:cNvSpPr>
          <p:nvPr>
            <p:ph type="sldNum" sz="quarter" idx="5"/>
          </p:nvPr>
        </p:nvSpPr>
        <p:spPr>
          <a:ln/>
        </p:spPr>
        <p:txBody>
          <a:bodyPr/>
          <a:lstStyle/>
          <a:p>
            <a:fld id="{03833206-8731-C64A-BBBE-426B869D1F4C}" type="slidenum">
              <a:rPr lang="en-US" altLang="en-US"/>
              <a:pPr/>
              <a:t>45</a:t>
            </a:fld>
            <a:endParaRPr lang="en-US" altLang="en-US"/>
          </a:p>
        </p:txBody>
      </p:sp>
      <p:sp>
        <p:nvSpPr>
          <p:cNvPr id="601090" name="Rectangle 2">
            <a:extLst>
              <a:ext uri="{FF2B5EF4-FFF2-40B4-BE49-F238E27FC236}">
                <a16:creationId xmlns:a16="http://schemas.microsoft.com/office/drawing/2014/main" id="{AD196D8C-9699-0242-A7E3-B159162765C0}"/>
              </a:ext>
            </a:extLst>
          </p:cNvPr>
          <p:cNvSpPr>
            <a:spLocks noGrp="1" noRot="1" noChangeAspect="1" noChangeArrowheads="1" noTextEdit="1"/>
          </p:cNvSpPr>
          <p:nvPr>
            <p:ph type="sldImg"/>
          </p:nvPr>
        </p:nvSpPr>
        <p:spPr>
          <a:ln/>
        </p:spPr>
      </p:sp>
      <p:sp>
        <p:nvSpPr>
          <p:cNvPr id="601091" name="Rectangle 3">
            <a:extLst>
              <a:ext uri="{FF2B5EF4-FFF2-40B4-BE49-F238E27FC236}">
                <a16:creationId xmlns:a16="http://schemas.microsoft.com/office/drawing/2014/main" id="{CD8AF5B9-DC81-F94D-904D-20DE4E8030C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5055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BF1BD-4E16-4D4D-B352-447F40A33E3F}"/>
              </a:ext>
            </a:extLst>
          </p:cNvPr>
          <p:cNvSpPr>
            <a:spLocks noGrp="1" noChangeArrowheads="1"/>
          </p:cNvSpPr>
          <p:nvPr>
            <p:ph type="sldNum" sz="quarter" idx="5"/>
          </p:nvPr>
        </p:nvSpPr>
        <p:spPr>
          <a:ln/>
        </p:spPr>
        <p:txBody>
          <a:bodyPr/>
          <a:lstStyle/>
          <a:p>
            <a:fld id="{2FBD95E4-4879-C14D-B95B-F045AEF8B9C7}" type="slidenum">
              <a:rPr lang="en-US" altLang="en-US"/>
              <a:pPr/>
              <a:t>9</a:t>
            </a:fld>
            <a:endParaRPr lang="en-US" altLang="en-US"/>
          </a:p>
        </p:txBody>
      </p:sp>
      <p:sp>
        <p:nvSpPr>
          <p:cNvPr id="561154" name="Rectangle 2">
            <a:extLst>
              <a:ext uri="{FF2B5EF4-FFF2-40B4-BE49-F238E27FC236}">
                <a16:creationId xmlns:a16="http://schemas.microsoft.com/office/drawing/2014/main" id="{56366E25-8565-EA4D-9409-248262E7D30B}"/>
              </a:ext>
            </a:extLst>
          </p:cNvPr>
          <p:cNvSpPr>
            <a:spLocks noGrp="1" noRot="1" noChangeAspect="1" noChangeArrowheads="1" noTextEdit="1"/>
          </p:cNvSpPr>
          <p:nvPr>
            <p:ph type="sldImg"/>
          </p:nvPr>
        </p:nvSpPr>
        <p:spPr>
          <a:ln/>
        </p:spPr>
      </p:sp>
      <p:sp>
        <p:nvSpPr>
          <p:cNvPr id="561155" name="Rectangle 3">
            <a:extLst>
              <a:ext uri="{FF2B5EF4-FFF2-40B4-BE49-F238E27FC236}">
                <a16:creationId xmlns:a16="http://schemas.microsoft.com/office/drawing/2014/main" id="{124F48DF-E1E0-994E-93DE-37175A42EAE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88413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6BE7DB-F111-FF44-BDE3-9BA66F39B9CC}"/>
              </a:ext>
            </a:extLst>
          </p:cNvPr>
          <p:cNvSpPr>
            <a:spLocks noGrp="1" noChangeArrowheads="1"/>
          </p:cNvSpPr>
          <p:nvPr>
            <p:ph type="sldNum" sz="quarter" idx="5"/>
          </p:nvPr>
        </p:nvSpPr>
        <p:spPr>
          <a:ln/>
        </p:spPr>
        <p:txBody>
          <a:bodyPr/>
          <a:lstStyle/>
          <a:p>
            <a:fld id="{3C264762-2647-0D42-BDA1-C35832549AB2}" type="slidenum">
              <a:rPr lang="en-US" altLang="en-US"/>
              <a:pPr/>
              <a:t>46</a:t>
            </a:fld>
            <a:endParaRPr lang="en-US" altLang="en-US"/>
          </a:p>
        </p:txBody>
      </p:sp>
      <p:sp>
        <p:nvSpPr>
          <p:cNvPr id="602114" name="Rectangle 2">
            <a:extLst>
              <a:ext uri="{FF2B5EF4-FFF2-40B4-BE49-F238E27FC236}">
                <a16:creationId xmlns:a16="http://schemas.microsoft.com/office/drawing/2014/main" id="{DF5A9EC8-F763-894B-8C12-16DCFF7EB04A}"/>
              </a:ext>
            </a:extLst>
          </p:cNvPr>
          <p:cNvSpPr>
            <a:spLocks noGrp="1" noRot="1" noChangeAspect="1" noChangeArrowheads="1" noTextEdit="1"/>
          </p:cNvSpPr>
          <p:nvPr>
            <p:ph type="sldImg"/>
          </p:nvPr>
        </p:nvSpPr>
        <p:spPr>
          <a:ln/>
        </p:spPr>
      </p:sp>
      <p:sp>
        <p:nvSpPr>
          <p:cNvPr id="602115" name="Rectangle 3">
            <a:extLst>
              <a:ext uri="{FF2B5EF4-FFF2-40B4-BE49-F238E27FC236}">
                <a16:creationId xmlns:a16="http://schemas.microsoft.com/office/drawing/2014/main" id="{F63C819A-CDC4-B840-ADB4-234F5DEF005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5439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9E987D-6461-2645-BA8B-05ED9DB204BB}"/>
              </a:ext>
            </a:extLst>
          </p:cNvPr>
          <p:cNvSpPr>
            <a:spLocks noGrp="1" noChangeArrowheads="1"/>
          </p:cNvSpPr>
          <p:nvPr>
            <p:ph type="sldNum" sz="quarter" idx="5"/>
          </p:nvPr>
        </p:nvSpPr>
        <p:spPr>
          <a:ln/>
        </p:spPr>
        <p:txBody>
          <a:bodyPr/>
          <a:lstStyle/>
          <a:p>
            <a:fld id="{6FB35DB1-ABF0-C748-89B0-D2498A6EA003}" type="slidenum">
              <a:rPr lang="en-US" altLang="en-US"/>
              <a:pPr/>
              <a:t>47</a:t>
            </a:fld>
            <a:endParaRPr lang="en-US" altLang="en-US"/>
          </a:p>
        </p:txBody>
      </p:sp>
      <p:sp>
        <p:nvSpPr>
          <p:cNvPr id="603138" name="Rectangle 2">
            <a:extLst>
              <a:ext uri="{FF2B5EF4-FFF2-40B4-BE49-F238E27FC236}">
                <a16:creationId xmlns:a16="http://schemas.microsoft.com/office/drawing/2014/main" id="{0000A73A-1006-5648-9AFD-F06085746B55}"/>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498B041E-5496-D845-A2B6-9DB7722ACF1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8444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837D7F-6251-8B46-AD5B-0715EBD50B9A}"/>
              </a:ext>
            </a:extLst>
          </p:cNvPr>
          <p:cNvSpPr>
            <a:spLocks noGrp="1" noChangeArrowheads="1"/>
          </p:cNvSpPr>
          <p:nvPr>
            <p:ph type="sldNum" sz="quarter" idx="5"/>
          </p:nvPr>
        </p:nvSpPr>
        <p:spPr>
          <a:ln/>
        </p:spPr>
        <p:txBody>
          <a:bodyPr/>
          <a:lstStyle/>
          <a:p>
            <a:fld id="{A6688205-4D6C-4F4F-BF04-3A602E7F9541}" type="slidenum">
              <a:rPr lang="en-US" altLang="en-US"/>
              <a:pPr/>
              <a:t>48</a:t>
            </a:fld>
            <a:endParaRPr lang="en-US" altLang="en-US"/>
          </a:p>
        </p:txBody>
      </p:sp>
      <p:sp>
        <p:nvSpPr>
          <p:cNvPr id="608258" name="Rectangle 2">
            <a:extLst>
              <a:ext uri="{FF2B5EF4-FFF2-40B4-BE49-F238E27FC236}">
                <a16:creationId xmlns:a16="http://schemas.microsoft.com/office/drawing/2014/main" id="{C9947961-E99A-2947-9080-95B09F16949F}"/>
              </a:ext>
            </a:extLst>
          </p:cNvPr>
          <p:cNvSpPr>
            <a:spLocks noGrp="1" noRot="1" noChangeAspect="1" noChangeArrowheads="1" noTextEdit="1"/>
          </p:cNvSpPr>
          <p:nvPr>
            <p:ph type="sldImg"/>
          </p:nvPr>
        </p:nvSpPr>
        <p:spPr>
          <a:ln/>
        </p:spPr>
      </p:sp>
      <p:sp>
        <p:nvSpPr>
          <p:cNvPr id="608259" name="Rectangle 3">
            <a:extLst>
              <a:ext uri="{FF2B5EF4-FFF2-40B4-BE49-F238E27FC236}">
                <a16:creationId xmlns:a16="http://schemas.microsoft.com/office/drawing/2014/main" id="{83AAA95F-3D80-2248-A2E2-76159A1E0E8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9684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AF67A5-3C87-2E42-BB2C-BCEA5AC5AA3F}"/>
              </a:ext>
            </a:extLst>
          </p:cNvPr>
          <p:cNvSpPr>
            <a:spLocks noGrp="1" noChangeArrowheads="1"/>
          </p:cNvSpPr>
          <p:nvPr>
            <p:ph type="sldNum" sz="quarter" idx="5"/>
          </p:nvPr>
        </p:nvSpPr>
        <p:spPr>
          <a:ln/>
        </p:spPr>
        <p:txBody>
          <a:bodyPr/>
          <a:lstStyle/>
          <a:p>
            <a:fld id="{62C32290-EFE4-F749-8D4B-22FC6428A880}" type="slidenum">
              <a:rPr lang="en-US" altLang="en-US"/>
              <a:pPr/>
              <a:t>63</a:t>
            </a:fld>
            <a:endParaRPr lang="en-US" altLang="en-US"/>
          </a:p>
        </p:txBody>
      </p:sp>
      <p:sp>
        <p:nvSpPr>
          <p:cNvPr id="614402" name="Rectangle 2">
            <a:extLst>
              <a:ext uri="{FF2B5EF4-FFF2-40B4-BE49-F238E27FC236}">
                <a16:creationId xmlns:a16="http://schemas.microsoft.com/office/drawing/2014/main" id="{D975C7F3-7412-754E-B85E-D94D4936DDC9}"/>
              </a:ext>
            </a:extLst>
          </p:cNvPr>
          <p:cNvSpPr>
            <a:spLocks noGrp="1" noRot="1" noChangeAspect="1" noChangeArrowheads="1" noTextEdit="1"/>
          </p:cNvSpPr>
          <p:nvPr>
            <p:ph type="sldImg"/>
          </p:nvPr>
        </p:nvSpPr>
        <p:spPr>
          <a:ln/>
        </p:spPr>
      </p:sp>
      <p:sp>
        <p:nvSpPr>
          <p:cNvPr id="614403" name="Rectangle 3">
            <a:extLst>
              <a:ext uri="{FF2B5EF4-FFF2-40B4-BE49-F238E27FC236}">
                <a16:creationId xmlns:a16="http://schemas.microsoft.com/office/drawing/2014/main" id="{7A90C4F7-4022-004C-A5B8-6C569074E0B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1710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B6766A-E050-294F-B44B-73F8698F9DDC}"/>
              </a:ext>
            </a:extLst>
          </p:cNvPr>
          <p:cNvSpPr>
            <a:spLocks noGrp="1" noChangeArrowheads="1"/>
          </p:cNvSpPr>
          <p:nvPr>
            <p:ph type="sldNum" sz="quarter" idx="5"/>
          </p:nvPr>
        </p:nvSpPr>
        <p:spPr>
          <a:ln/>
        </p:spPr>
        <p:txBody>
          <a:bodyPr/>
          <a:lstStyle/>
          <a:p>
            <a:fld id="{8657FA20-0FBC-624C-AE97-A0A21A81BC69}" type="slidenum">
              <a:rPr lang="en-US" altLang="en-US"/>
              <a:pPr/>
              <a:t>67</a:t>
            </a:fld>
            <a:endParaRPr lang="en-US" altLang="en-US"/>
          </a:p>
        </p:txBody>
      </p:sp>
      <p:sp>
        <p:nvSpPr>
          <p:cNvPr id="441346" name="Rectangle 2">
            <a:extLst>
              <a:ext uri="{FF2B5EF4-FFF2-40B4-BE49-F238E27FC236}">
                <a16:creationId xmlns:a16="http://schemas.microsoft.com/office/drawing/2014/main" id="{8DF668D6-FCFD-5D4A-879D-2C930D1F45AA}"/>
              </a:ext>
            </a:extLst>
          </p:cNvPr>
          <p:cNvSpPr>
            <a:spLocks noGrp="1" noRot="1" noChangeAspect="1" noChangeArrowheads="1" noTextEdit="1"/>
          </p:cNvSpPr>
          <p:nvPr>
            <p:ph type="sldImg"/>
          </p:nvPr>
        </p:nvSpPr>
        <p:spPr bwMode="auto">
          <a:xfrm>
            <a:off x="890588" y="728663"/>
            <a:ext cx="4965700" cy="3724275"/>
          </a:xfrm>
          <a:prstGeom prst="rect">
            <a:avLst/>
          </a:prstGeom>
          <a:solidFill>
            <a:srgbClr val="FFFFFF"/>
          </a:solidFill>
          <a:ln>
            <a:solidFill>
              <a:srgbClr val="000000"/>
            </a:solidFill>
            <a:miter lim="800000"/>
            <a:headEnd/>
            <a:tailEnd/>
          </a:ln>
        </p:spPr>
      </p:sp>
      <p:sp>
        <p:nvSpPr>
          <p:cNvPr id="441347" name="Rectangle 3">
            <a:extLst>
              <a:ext uri="{FF2B5EF4-FFF2-40B4-BE49-F238E27FC236}">
                <a16:creationId xmlns:a16="http://schemas.microsoft.com/office/drawing/2014/main" id="{8F232BE4-0E41-FA41-B063-2BDC12C6CDC4}"/>
              </a:ext>
            </a:extLst>
          </p:cNvPr>
          <p:cNvSpPr>
            <a:spLocks noGrp="1" noChangeArrowheads="1"/>
          </p:cNvSpPr>
          <p:nvPr>
            <p:ph type="body" idx="1"/>
          </p:nvPr>
        </p:nvSpPr>
        <p:spPr bwMode="auto">
          <a:xfrm>
            <a:off x="877888" y="4695825"/>
            <a:ext cx="4986337" cy="4456113"/>
          </a:xfrm>
          <a:prstGeom prst="rect">
            <a:avLst/>
          </a:prstGeom>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58874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9842A5-E34A-DC41-A5C2-0CD787401E81}"/>
              </a:ext>
            </a:extLst>
          </p:cNvPr>
          <p:cNvSpPr>
            <a:spLocks noGrp="1" noChangeArrowheads="1"/>
          </p:cNvSpPr>
          <p:nvPr>
            <p:ph type="sldNum" sz="quarter" idx="5"/>
          </p:nvPr>
        </p:nvSpPr>
        <p:spPr>
          <a:ln/>
        </p:spPr>
        <p:txBody>
          <a:bodyPr/>
          <a:lstStyle/>
          <a:p>
            <a:fld id="{965B3D39-84E5-9848-84C6-87E5AF07D435}" type="slidenum">
              <a:rPr lang="en-US" altLang="en-US"/>
              <a:pPr/>
              <a:t>10</a:t>
            </a:fld>
            <a:endParaRPr lang="en-US" altLang="en-US"/>
          </a:p>
        </p:txBody>
      </p:sp>
      <p:sp>
        <p:nvSpPr>
          <p:cNvPr id="562178" name="Rectangle 2">
            <a:extLst>
              <a:ext uri="{FF2B5EF4-FFF2-40B4-BE49-F238E27FC236}">
                <a16:creationId xmlns:a16="http://schemas.microsoft.com/office/drawing/2014/main" id="{5A8A2AF3-5C76-FE4B-9AC0-BC8FB15CCC0E}"/>
              </a:ext>
            </a:extLst>
          </p:cNvPr>
          <p:cNvSpPr>
            <a:spLocks noGrp="1" noRot="1" noChangeAspect="1" noChangeArrowheads="1" noTextEdit="1"/>
          </p:cNvSpPr>
          <p:nvPr>
            <p:ph type="sldImg"/>
          </p:nvPr>
        </p:nvSpPr>
        <p:spPr>
          <a:ln/>
        </p:spPr>
      </p:sp>
      <p:sp>
        <p:nvSpPr>
          <p:cNvPr id="562179" name="Rectangle 3">
            <a:extLst>
              <a:ext uri="{FF2B5EF4-FFF2-40B4-BE49-F238E27FC236}">
                <a16:creationId xmlns:a16="http://schemas.microsoft.com/office/drawing/2014/main" id="{8C8DB900-3F48-9148-92A0-06F5697A5B7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453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0B8DF8-21A7-7541-8C17-075312BA2397}"/>
              </a:ext>
            </a:extLst>
          </p:cNvPr>
          <p:cNvSpPr>
            <a:spLocks noGrp="1" noChangeArrowheads="1"/>
          </p:cNvSpPr>
          <p:nvPr>
            <p:ph type="sldNum" sz="quarter" idx="5"/>
          </p:nvPr>
        </p:nvSpPr>
        <p:spPr>
          <a:ln/>
        </p:spPr>
        <p:txBody>
          <a:bodyPr/>
          <a:lstStyle/>
          <a:p>
            <a:fld id="{3BD74669-EA4F-2347-AA80-408974FE9707}" type="slidenum">
              <a:rPr lang="en-US" altLang="en-US"/>
              <a:pPr/>
              <a:t>11</a:t>
            </a:fld>
            <a:endParaRPr lang="en-US" altLang="en-US"/>
          </a:p>
        </p:txBody>
      </p:sp>
      <p:sp>
        <p:nvSpPr>
          <p:cNvPr id="563202" name="Rectangle 2">
            <a:extLst>
              <a:ext uri="{FF2B5EF4-FFF2-40B4-BE49-F238E27FC236}">
                <a16:creationId xmlns:a16="http://schemas.microsoft.com/office/drawing/2014/main" id="{087CD768-FF04-7141-9B9E-696C586A4FF4}"/>
              </a:ext>
            </a:extLst>
          </p:cNvPr>
          <p:cNvSpPr>
            <a:spLocks noGrp="1" noRot="1" noChangeAspect="1" noChangeArrowheads="1" noTextEdit="1"/>
          </p:cNvSpPr>
          <p:nvPr>
            <p:ph type="sldImg"/>
          </p:nvPr>
        </p:nvSpPr>
        <p:spPr>
          <a:ln/>
        </p:spPr>
      </p:sp>
      <p:sp>
        <p:nvSpPr>
          <p:cNvPr id="563203" name="Rectangle 3">
            <a:extLst>
              <a:ext uri="{FF2B5EF4-FFF2-40B4-BE49-F238E27FC236}">
                <a16:creationId xmlns:a16="http://schemas.microsoft.com/office/drawing/2014/main" id="{EB5C2F9E-5E2E-7544-9996-87A33EC9341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9334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394A98-85C7-7E42-8A45-F1CC71E0F8AB}"/>
              </a:ext>
            </a:extLst>
          </p:cNvPr>
          <p:cNvSpPr>
            <a:spLocks noGrp="1" noChangeArrowheads="1"/>
          </p:cNvSpPr>
          <p:nvPr>
            <p:ph type="sldNum" sz="quarter" idx="5"/>
          </p:nvPr>
        </p:nvSpPr>
        <p:spPr>
          <a:ln/>
        </p:spPr>
        <p:txBody>
          <a:bodyPr/>
          <a:lstStyle/>
          <a:p>
            <a:fld id="{BD0BADAD-E09E-D141-8D1F-3C98F108C9D5}" type="slidenum">
              <a:rPr lang="en-US" altLang="en-US"/>
              <a:pPr/>
              <a:t>12</a:t>
            </a:fld>
            <a:endParaRPr lang="en-US" altLang="en-US"/>
          </a:p>
        </p:txBody>
      </p:sp>
      <p:sp>
        <p:nvSpPr>
          <p:cNvPr id="564226" name="Rectangle 2">
            <a:extLst>
              <a:ext uri="{FF2B5EF4-FFF2-40B4-BE49-F238E27FC236}">
                <a16:creationId xmlns:a16="http://schemas.microsoft.com/office/drawing/2014/main" id="{44697FC5-BF61-F84B-8B81-F0E5D94AD5A1}"/>
              </a:ext>
            </a:extLst>
          </p:cNvPr>
          <p:cNvSpPr>
            <a:spLocks noGrp="1" noRot="1" noChangeAspect="1" noChangeArrowheads="1" noTextEdit="1"/>
          </p:cNvSpPr>
          <p:nvPr>
            <p:ph type="sldImg"/>
          </p:nvPr>
        </p:nvSpPr>
        <p:spPr>
          <a:ln/>
        </p:spPr>
      </p:sp>
      <p:sp>
        <p:nvSpPr>
          <p:cNvPr id="564227" name="Rectangle 3">
            <a:extLst>
              <a:ext uri="{FF2B5EF4-FFF2-40B4-BE49-F238E27FC236}">
                <a16:creationId xmlns:a16="http://schemas.microsoft.com/office/drawing/2014/main" id="{8D6DB503-C3F6-0B4F-A67A-A14CED308F1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8622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706157-A859-9F46-A693-4AAB137060B2}"/>
              </a:ext>
            </a:extLst>
          </p:cNvPr>
          <p:cNvSpPr>
            <a:spLocks noGrp="1" noChangeArrowheads="1"/>
          </p:cNvSpPr>
          <p:nvPr>
            <p:ph type="sldNum" sz="quarter" idx="5"/>
          </p:nvPr>
        </p:nvSpPr>
        <p:spPr>
          <a:ln/>
        </p:spPr>
        <p:txBody>
          <a:bodyPr/>
          <a:lstStyle/>
          <a:p>
            <a:fld id="{E38A0CB8-3860-8F46-8DE1-1060109AF393}" type="slidenum">
              <a:rPr lang="en-US" altLang="en-US"/>
              <a:pPr/>
              <a:t>13</a:t>
            </a:fld>
            <a:endParaRPr lang="en-US" altLang="en-US"/>
          </a:p>
        </p:txBody>
      </p:sp>
      <p:sp>
        <p:nvSpPr>
          <p:cNvPr id="565250" name="Rectangle 2">
            <a:extLst>
              <a:ext uri="{FF2B5EF4-FFF2-40B4-BE49-F238E27FC236}">
                <a16:creationId xmlns:a16="http://schemas.microsoft.com/office/drawing/2014/main" id="{E74A39E8-1ADC-B04B-A399-345A9D143BD8}"/>
              </a:ext>
            </a:extLst>
          </p:cNvPr>
          <p:cNvSpPr>
            <a:spLocks noGrp="1" noRot="1" noChangeAspect="1" noChangeArrowheads="1" noTextEdit="1"/>
          </p:cNvSpPr>
          <p:nvPr>
            <p:ph type="sldImg"/>
          </p:nvPr>
        </p:nvSpPr>
        <p:spPr>
          <a:ln/>
        </p:spPr>
      </p:sp>
      <p:sp>
        <p:nvSpPr>
          <p:cNvPr id="565251" name="Rectangle 3">
            <a:extLst>
              <a:ext uri="{FF2B5EF4-FFF2-40B4-BE49-F238E27FC236}">
                <a16:creationId xmlns:a16="http://schemas.microsoft.com/office/drawing/2014/main" id="{183E5FDD-04CC-1A46-A757-46ECF3A331C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4943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7CCA53-4302-FA40-BF46-FEF514669E60}"/>
              </a:ext>
            </a:extLst>
          </p:cNvPr>
          <p:cNvSpPr>
            <a:spLocks noGrp="1" noChangeArrowheads="1"/>
          </p:cNvSpPr>
          <p:nvPr>
            <p:ph type="sldNum" sz="quarter" idx="5"/>
          </p:nvPr>
        </p:nvSpPr>
        <p:spPr>
          <a:ln/>
        </p:spPr>
        <p:txBody>
          <a:bodyPr/>
          <a:lstStyle/>
          <a:p>
            <a:fld id="{8E59EF39-732A-AA4D-A986-71CDE3EDE86E}" type="slidenum">
              <a:rPr lang="en-US" altLang="en-US"/>
              <a:pPr/>
              <a:t>14</a:t>
            </a:fld>
            <a:endParaRPr lang="en-US" altLang="en-US"/>
          </a:p>
        </p:txBody>
      </p:sp>
      <p:sp>
        <p:nvSpPr>
          <p:cNvPr id="653314" name="Rectangle 2">
            <a:extLst>
              <a:ext uri="{FF2B5EF4-FFF2-40B4-BE49-F238E27FC236}">
                <a16:creationId xmlns:a16="http://schemas.microsoft.com/office/drawing/2014/main" id="{084673CB-F560-1A4D-ACD7-7714C13A9E2B}"/>
              </a:ext>
            </a:extLst>
          </p:cNvPr>
          <p:cNvSpPr>
            <a:spLocks noGrp="1" noRot="1" noChangeAspect="1" noChangeArrowheads="1" noTextEdit="1"/>
          </p:cNvSpPr>
          <p:nvPr>
            <p:ph type="sldImg"/>
          </p:nvPr>
        </p:nvSpPr>
        <p:spPr>
          <a:ln/>
        </p:spPr>
      </p:sp>
      <p:sp>
        <p:nvSpPr>
          <p:cNvPr id="653315" name="Rectangle 3">
            <a:extLst>
              <a:ext uri="{FF2B5EF4-FFF2-40B4-BE49-F238E27FC236}">
                <a16:creationId xmlns:a16="http://schemas.microsoft.com/office/drawing/2014/main" id="{B5649EEC-7556-5F45-A3F8-2ACD0FE9A14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8778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82"/>
          <p:cNvSpPr>
            <a:spLocks noChangeArrowheads="1"/>
          </p:cNvSpPr>
          <p:nvPr userDrawn="1"/>
        </p:nvSpPr>
        <p:spPr bwMode="auto">
          <a:xfrm>
            <a:off x="4060825" y="301783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5" name="Rectangle 1083"/>
          <p:cNvSpPr>
            <a:spLocks noChangeArrowheads="1"/>
          </p:cNvSpPr>
          <p:nvPr userDrawn="1"/>
        </p:nvSpPr>
        <p:spPr bwMode="auto">
          <a:xfrm>
            <a:off x="3678238" y="263048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6" name="Rectangle 1087"/>
          <p:cNvSpPr>
            <a:spLocks noChangeArrowheads="1"/>
          </p:cNvSpPr>
          <p:nvPr userDrawn="1"/>
        </p:nvSpPr>
        <p:spPr bwMode="auto">
          <a:xfrm>
            <a:off x="0" y="685800"/>
            <a:ext cx="228600" cy="6172200"/>
          </a:xfrm>
          <a:prstGeom prst="rect">
            <a:avLst/>
          </a:prstGeom>
          <a:solidFill>
            <a:srgbClr val="DDDDDD"/>
          </a:solidFill>
          <a:ln w="9525">
            <a:noFill/>
            <a:miter lim="800000"/>
            <a:headEnd/>
            <a:tailEnd/>
          </a:ln>
          <a:effectLst/>
        </p:spPr>
        <p:txBody>
          <a:bodyPr wrap="none" anchor="ctr">
            <a:prstTxWarp prst="textNoShape">
              <a:avLst/>
            </a:prstTxWarp>
          </a:bodyPr>
          <a:lstStyle/>
          <a:p>
            <a:pPr>
              <a:defRPr/>
            </a:pPr>
            <a:endParaRPr lang="en-US"/>
          </a:p>
        </p:txBody>
      </p:sp>
      <p:sp>
        <p:nvSpPr>
          <p:cNvPr id="7" name="Rectangle 1088"/>
          <p:cNvSpPr>
            <a:spLocks noChangeArrowheads="1"/>
          </p:cNvSpPr>
          <p:nvPr userDrawn="1"/>
        </p:nvSpPr>
        <p:spPr bwMode="auto">
          <a:xfrm>
            <a:off x="0" y="0"/>
            <a:ext cx="9144000" cy="685800"/>
          </a:xfrm>
          <a:prstGeom prst="rect">
            <a:avLst/>
          </a:prstGeom>
          <a:gradFill rotWithShape="1">
            <a:gsLst>
              <a:gs pos="0">
                <a:srgbClr val="003368">
                  <a:alpha val="67999"/>
                </a:srgbClr>
              </a:gs>
              <a:gs pos="100000">
                <a:srgbClr val="003368">
                  <a:gamma/>
                  <a:tint val="15686"/>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algn="l">
              <a:spcBef>
                <a:spcPct val="0"/>
              </a:spcBef>
              <a:buClrTx/>
              <a:buSzTx/>
              <a:buFontTx/>
              <a:buNone/>
              <a:defRPr/>
            </a:pPr>
            <a:endParaRPr lang="en-GB">
              <a:solidFill>
                <a:schemeClr val="bg1"/>
              </a:solidFill>
            </a:endParaRPr>
          </a:p>
        </p:txBody>
      </p:sp>
      <p:pic>
        <p:nvPicPr>
          <p:cNvPr id="8" name="Picture 1091" descr="Logo CERN width=144,      height=144"/>
          <p:cNvPicPr>
            <a:picLocks noChangeAspect="1" noChangeArrowheads="1"/>
          </p:cNvPicPr>
          <p:nvPr userDrawn="1"/>
        </p:nvPicPr>
        <p:blipFill>
          <a:blip r:embed="rId2"/>
          <a:srcRect/>
          <a:stretch>
            <a:fillRect/>
          </a:stretch>
        </p:blipFill>
        <p:spPr bwMode="auto">
          <a:xfrm>
            <a:off x="7812088" y="0"/>
            <a:ext cx="1331912" cy="1331913"/>
          </a:xfrm>
          <a:prstGeom prst="rect">
            <a:avLst/>
          </a:prstGeom>
          <a:noFill/>
          <a:ln w="9525">
            <a:noFill/>
            <a:miter lim="800000"/>
            <a:headEnd/>
            <a:tailEnd/>
          </a:ln>
        </p:spPr>
      </p:pic>
      <p:sp>
        <p:nvSpPr>
          <p:cNvPr id="9" name="Rectangle 1092"/>
          <p:cNvSpPr>
            <a:spLocks noChangeArrowheads="1"/>
          </p:cNvSpPr>
          <p:nvPr userDrawn="1"/>
        </p:nvSpPr>
        <p:spPr bwMode="auto">
          <a:xfrm rot="16200000">
            <a:off x="-2831306" y="3593306"/>
            <a:ext cx="5943600" cy="280988"/>
          </a:xfrm>
          <a:prstGeom prst="rect">
            <a:avLst/>
          </a:prstGeom>
          <a:noFill/>
          <a:ln w="9525">
            <a:noFill/>
            <a:miter lim="800000"/>
            <a:headEnd/>
            <a:tailEnd/>
          </a:ln>
          <a:effectLst/>
        </p:spPr>
        <p:txBody>
          <a:bodyPr wrap="none" lIns="91435" tIns="45718" rIns="91435" bIns="45718" anchor="ctr">
            <a:prstTxWarp prst="textNoShape">
              <a:avLst/>
            </a:prstTxWarp>
          </a:bodyPr>
          <a:lstStyle/>
          <a:p>
            <a:pPr algn="l" eaLnBrk="0" hangingPunct="0">
              <a:spcBef>
                <a:spcPct val="0"/>
              </a:spcBef>
              <a:buClrTx/>
              <a:buSzTx/>
              <a:buFontTx/>
              <a:buNone/>
              <a:defRPr/>
            </a:pPr>
            <a:r>
              <a:rPr lang="el-GR" sz="1100" dirty="0">
                <a:solidFill>
                  <a:schemeClr val="bg2"/>
                </a:solidFill>
                <a:latin typeface="Arial" pitchFamily="-112" charset="0"/>
              </a:rPr>
              <a:t>Εισαγωγή στη Φυσική των Επιταχυντών</a:t>
            </a:r>
            <a:endParaRPr lang="en-US" sz="1200" dirty="0">
              <a:solidFill>
                <a:schemeClr val="bg2"/>
              </a:solidFill>
              <a:latin typeface="Arial" pitchFamily="-112" charset="0"/>
            </a:endParaRPr>
          </a:p>
        </p:txBody>
      </p:sp>
      <p:sp>
        <p:nvSpPr>
          <p:cNvPr id="10" name="Rectangle 1093"/>
          <p:cNvSpPr>
            <a:spLocks noChangeArrowheads="1"/>
          </p:cNvSpPr>
          <p:nvPr userDrawn="1"/>
        </p:nvSpPr>
        <p:spPr bwMode="auto">
          <a:xfrm>
            <a:off x="8116888" y="6477000"/>
            <a:ext cx="1020762" cy="265113"/>
          </a:xfrm>
          <a:prstGeom prst="rect">
            <a:avLst/>
          </a:prstGeom>
          <a:noFill/>
          <a:ln w="9525">
            <a:noFill/>
            <a:miter lim="800000"/>
            <a:headEnd/>
            <a:tailEnd/>
          </a:ln>
          <a:effectLst/>
        </p:spPr>
        <p:txBody>
          <a:bodyPr lIns="96223" tIns="48111" rIns="96223" bIns="48111">
            <a:prstTxWarp prst="textNoShape">
              <a:avLst/>
            </a:prstTxWarp>
          </a:bodyPr>
          <a:lstStyle/>
          <a:p>
            <a:pPr algn="r" defTabSz="962025" eaLnBrk="0" hangingPunct="0">
              <a:spcBef>
                <a:spcPct val="0"/>
              </a:spcBef>
              <a:buClrTx/>
              <a:buSzTx/>
              <a:buFontTx/>
              <a:buNone/>
              <a:defRPr/>
            </a:pPr>
            <a:fld id="{ECBF4954-44D7-594C-BBBD-133F896475B2}" type="slidenum">
              <a:rPr lang="de-DE" sz="1200">
                <a:solidFill>
                  <a:srgbClr val="808080"/>
                </a:solidFill>
                <a:latin typeface="Arial" pitchFamily="-112" charset="0"/>
              </a:rPr>
              <a:pPr algn="r" defTabSz="962025" eaLnBrk="0" hangingPunct="0">
                <a:spcBef>
                  <a:spcPct val="0"/>
                </a:spcBef>
                <a:buClrTx/>
                <a:buSzTx/>
                <a:buFontTx/>
                <a:buNone/>
                <a:defRPr/>
              </a:pPr>
              <a:t>‹#›</a:t>
            </a:fld>
            <a:endParaRPr lang="de-DE" sz="1200">
              <a:solidFill>
                <a:srgbClr val="808080"/>
              </a:solidFill>
              <a:latin typeface="Arial" pitchFamily="-112" charset="0"/>
            </a:endParaRPr>
          </a:p>
        </p:txBody>
      </p:sp>
      <p:sp>
        <p:nvSpPr>
          <p:cNvPr id="278593" name="Rectangle 1089"/>
          <p:cNvSpPr>
            <a:spLocks noGrp="1" noChangeArrowheads="1"/>
          </p:cNvSpPr>
          <p:nvPr>
            <p:ph type="ctrTitle"/>
          </p:nvPr>
        </p:nvSpPr>
        <p:spPr>
          <a:xfrm>
            <a:off x="725488" y="2286000"/>
            <a:ext cx="7772400" cy="1143000"/>
          </a:xfrm>
        </p:spPr>
        <p:txBody>
          <a:bodyPr/>
          <a:lstStyle>
            <a:lvl1pPr>
              <a:defRPr sz="4400">
                <a:solidFill>
                  <a:srgbClr val="FFFFFF"/>
                </a:solidFill>
              </a:defRPr>
            </a:lvl1pPr>
          </a:lstStyle>
          <a:p>
            <a:r>
              <a:rPr lang="en-GB"/>
              <a:t>Click to edit Master title style</a:t>
            </a:r>
          </a:p>
        </p:txBody>
      </p:sp>
      <p:sp>
        <p:nvSpPr>
          <p:cNvPr id="278594" name="Rectangle 1090"/>
          <p:cNvSpPr>
            <a:spLocks noGrp="1" noChangeArrowheads="1"/>
          </p:cNvSpPr>
          <p:nvPr>
            <p:ph type="subTitle" idx="1"/>
          </p:nvPr>
        </p:nvSpPr>
        <p:spPr>
          <a:xfrm>
            <a:off x="1411288" y="3886200"/>
            <a:ext cx="6400800" cy="1752600"/>
          </a:xfrm>
        </p:spPr>
        <p:txBody>
          <a:bodyPr/>
          <a:lstStyle>
            <a:lvl1pPr marL="0" indent="0" algn="ctr">
              <a:buFontTx/>
              <a:buNone/>
              <a:defRPr sz="20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0"/>
            <a:ext cx="2090738"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0"/>
            <a:ext cx="6124575" cy="627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Table Placeholder 2"/>
          <p:cNvSpPr>
            <a:spLocks noGrp="1"/>
          </p:cNvSpPr>
          <p:nvPr>
            <p:ph type="tbl" idx="1"/>
          </p:nvPr>
        </p:nvSpPr>
        <p:spPr>
          <a:xfrm>
            <a:off x="573088" y="1143000"/>
            <a:ext cx="8229600" cy="51355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Text Placeholder 2"/>
          <p:cNvSpPr>
            <a:spLocks noGrp="1"/>
          </p:cNvSpPr>
          <p:nvPr>
            <p:ph type="body" sz="half" idx="1"/>
          </p:nvPr>
        </p:nvSpPr>
        <p:spPr>
          <a:xfrm>
            <a:off x="573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4088" y="1143000"/>
            <a:ext cx="4038600" cy="249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4088" y="3786188"/>
            <a:ext cx="4038600" cy="249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Text Placeholder 2"/>
          <p:cNvSpPr>
            <a:spLocks noGrp="1"/>
          </p:cNvSpPr>
          <p:nvPr>
            <p:ph type="body" sz="half" idx="1"/>
          </p:nvPr>
        </p:nvSpPr>
        <p:spPr>
          <a:xfrm>
            <a:off x="573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Content Placeholder 2"/>
          <p:cNvSpPr>
            <a:spLocks noGrp="1"/>
          </p:cNvSpPr>
          <p:nvPr>
            <p:ph sz="half" idx="1"/>
          </p:nvPr>
        </p:nvSpPr>
        <p:spPr>
          <a:xfrm>
            <a:off x="573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4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D34A-FE75-074C-92F1-A122E9107527}"/>
              </a:ext>
            </a:extLst>
          </p:cNvPr>
          <p:cNvSpPr>
            <a:spLocks noGrp="1"/>
          </p:cNvSpPr>
          <p:nvPr>
            <p:ph type="title"/>
          </p:nvPr>
        </p:nvSpPr>
        <p:spPr>
          <a:xfrm>
            <a:off x="434975" y="0"/>
            <a:ext cx="6919913" cy="6858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A6174379-0E7D-9B4F-9721-32BFFECE3FB9}"/>
              </a:ext>
            </a:extLst>
          </p:cNvPr>
          <p:cNvSpPr>
            <a:spLocks noGrp="1"/>
          </p:cNvSpPr>
          <p:nvPr>
            <p:ph type="clipArt" sz="half" idx="1"/>
          </p:nvPr>
        </p:nvSpPr>
        <p:spPr>
          <a:xfrm>
            <a:off x="573088" y="1143000"/>
            <a:ext cx="4038600" cy="5135563"/>
          </a:xfrm>
        </p:spPr>
        <p:txBody>
          <a:bodyPr/>
          <a:lstStyle/>
          <a:p>
            <a:endParaRPr lang="en-US"/>
          </a:p>
        </p:txBody>
      </p:sp>
      <p:sp>
        <p:nvSpPr>
          <p:cNvPr id="4" name="Text Placeholder 3">
            <a:extLst>
              <a:ext uri="{FF2B5EF4-FFF2-40B4-BE49-F238E27FC236}">
                <a16:creationId xmlns:a16="http://schemas.microsoft.com/office/drawing/2014/main" id="{91902FF8-AAFF-9B46-B6C3-9B531C0BC429}"/>
              </a:ext>
            </a:extLst>
          </p:cNvPr>
          <p:cNvSpPr>
            <a:spLocks noGrp="1"/>
          </p:cNvSpPr>
          <p:nvPr>
            <p:ph type="body" sz="half" idx="2"/>
          </p:nvPr>
        </p:nvSpPr>
        <p:spPr>
          <a:xfrm>
            <a:off x="4764088" y="1143000"/>
            <a:ext cx="4038600" cy="5135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96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3088" y="11430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1430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58" name="Rectangle 54"/>
          <p:cNvSpPr>
            <a:spLocks noChangeArrowheads="1"/>
          </p:cNvSpPr>
          <p:nvPr userDrawn="1"/>
        </p:nvSpPr>
        <p:spPr bwMode="auto">
          <a:xfrm>
            <a:off x="4060825" y="301783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277559" name="Rectangle 55"/>
          <p:cNvSpPr>
            <a:spLocks noChangeArrowheads="1"/>
          </p:cNvSpPr>
          <p:nvPr userDrawn="1"/>
        </p:nvSpPr>
        <p:spPr bwMode="auto">
          <a:xfrm>
            <a:off x="3678238" y="263048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277564" name="Rectangle 60"/>
          <p:cNvSpPr>
            <a:spLocks noChangeArrowheads="1"/>
          </p:cNvSpPr>
          <p:nvPr userDrawn="1"/>
        </p:nvSpPr>
        <p:spPr bwMode="auto">
          <a:xfrm>
            <a:off x="0" y="685800"/>
            <a:ext cx="228600" cy="6172200"/>
          </a:xfrm>
          <a:prstGeom prst="rect">
            <a:avLst/>
          </a:prstGeom>
          <a:solidFill>
            <a:srgbClr val="DDDDDD"/>
          </a:solidFill>
          <a:ln w="9525">
            <a:noFill/>
            <a:miter lim="800000"/>
            <a:headEnd/>
            <a:tailEnd/>
          </a:ln>
          <a:effectLst/>
        </p:spPr>
        <p:txBody>
          <a:bodyPr wrap="none" anchor="ctr">
            <a:prstTxWarp prst="textNoShape">
              <a:avLst/>
            </a:prstTxWarp>
          </a:bodyPr>
          <a:lstStyle/>
          <a:p>
            <a:pPr>
              <a:defRPr/>
            </a:pPr>
            <a:endParaRPr lang="en-US"/>
          </a:p>
        </p:txBody>
      </p:sp>
      <p:sp>
        <p:nvSpPr>
          <p:cNvPr id="277565" name="Rectangle 61"/>
          <p:cNvSpPr>
            <a:spLocks noChangeArrowheads="1"/>
          </p:cNvSpPr>
          <p:nvPr userDrawn="1"/>
        </p:nvSpPr>
        <p:spPr bwMode="auto">
          <a:xfrm>
            <a:off x="0" y="0"/>
            <a:ext cx="9144000" cy="685800"/>
          </a:xfrm>
          <a:prstGeom prst="rect">
            <a:avLst/>
          </a:prstGeom>
          <a:gradFill rotWithShape="1">
            <a:gsLst>
              <a:gs pos="0">
                <a:srgbClr val="003368">
                  <a:alpha val="67999"/>
                </a:srgbClr>
              </a:gs>
              <a:gs pos="100000">
                <a:srgbClr val="003368">
                  <a:gamma/>
                  <a:tint val="15686"/>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algn="l">
              <a:spcBef>
                <a:spcPct val="0"/>
              </a:spcBef>
              <a:buClrTx/>
              <a:buSzTx/>
              <a:buFontTx/>
              <a:buNone/>
              <a:defRPr/>
            </a:pPr>
            <a:endParaRPr lang="en-GB">
              <a:solidFill>
                <a:schemeClr val="bg1"/>
              </a:solidFill>
            </a:endParaRPr>
          </a:p>
        </p:txBody>
      </p:sp>
      <p:sp>
        <p:nvSpPr>
          <p:cNvPr id="1030" name="Rectangle 62"/>
          <p:cNvSpPr>
            <a:spLocks noGrp="1" noChangeArrowheads="1"/>
          </p:cNvSpPr>
          <p:nvPr>
            <p:ph type="title"/>
          </p:nvPr>
        </p:nvSpPr>
        <p:spPr bwMode="auto">
          <a:xfrm>
            <a:off x="780591" y="-76200"/>
            <a:ext cx="7607833" cy="685800"/>
          </a:xfrm>
          <a:prstGeom prst="rect">
            <a:avLst/>
          </a:prstGeom>
          <a:noFill/>
          <a:ln w="9525">
            <a:noFill/>
            <a:miter lim="800000"/>
            <a:headEnd/>
            <a:tailEnd/>
          </a:ln>
        </p:spPr>
        <p:txBody>
          <a:bodyPr vert="horz" wrap="square" lIns="86360" tIns="43181" rIns="86360" bIns="43181" numCol="1" anchor="ctr" anchorCtr="0" compatLnSpc="1">
            <a:prstTxWarp prst="textNoShape">
              <a:avLst/>
            </a:prstTxWarp>
          </a:bodyPr>
          <a:lstStyle/>
          <a:p>
            <a:pPr lvl="0"/>
            <a:r>
              <a:rPr lang="en-US" dirty="0"/>
              <a:t>Click to edit Master title style</a:t>
            </a:r>
          </a:p>
        </p:txBody>
      </p:sp>
      <p:sp>
        <p:nvSpPr>
          <p:cNvPr id="1031" name="Rectangle 63"/>
          <p:cNvSpPr>
            <a:spLocks noGrp="1" noChangeArrowheads="1"/>
          </p:cNvSpPr>
          <p:nvPr>
            <p:ph type="body" idx="1"/>
          </p:nvPr>
        </p:nvSpPr>
        <p:spPr bwMode="auto">
          <a:xfrm>
            <a:off x="573088" y="11430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2" name="Picture 64" descr="Logo CERN width=144,      height=144"/>
          <p:cNvPicPr>
            <a:picLocks noChangeAspect="1" noChangeArrowheads="1"/>
          </p:cNvPicPr>
          <p:nvPr userDrawn="1"/>
        </p:nvPicPr>
        <p:blipFill>
          <a:blip r:embed="rId18"/>
          <a:srcRect/>
          <a:stretch>
            <a:fillRect/>
          </a:stretch>
        </p:blipFill>
        <p:spPr bwMode="auto">
          <a:xfrm>
            <a:off x="8458200" y="0"/>
            <a:ext cx="685800" cy="685800"/>
          </a:xfrm>
          <a:prstGeom prst="rect">
            <a:avLst/>
          </a:prstGeom>
          <a:noFill/>
          <a:ln w="9525">
            <a:noFill/>
            <a:miter lim="800000"/>
            <a:headEnd/>
            <a:tailEnd/>
          </a:ln>
        </p:spPr>
      </p:pic>
      <p:sp>
        <p:nvSpPr>
          <p:cNvPr id="277569" name="Rectangle 65"/>
          <p:cNvSpPr>
            <a:spLocks noChangeArrowheads="1"/>
          </p:cNvSpPr>
          <p:nvPr userDrawn="1"/>
        </p:nvSpPr>
        <p:spPr bwMode="auto">
          <a:xfrm rot="-5400000">
            <a:off x="-2831306" y="3593306"/>
            <a:ext cx="5943600" cy="280988"/>
          </a:xfrm>
          <a:prstGeom prst="rect">
            <a:avLst/>
          </a:prstGeom>
          <a:noFill/>
          <a:ln w="9525">
            <a:noFill/>
            <a:miter lim="800000"/>
            <a:headEnd/>
            <a:tailEnd/>
          </a:ln>
          <a:effectLst/>
        </p:spPr>
        <p:txBody>
          <a:bodyPr wrap="none" lIns="91435" tIns="45718" rIns="91435" bIns="45718" anchor="ctr">
            <a:prstTxWarp prst="textNoShape">
              <a:avLst/>
            </a:prstTxWarp>
          </a:bodyPr>
          <a:lstStyle/>
          <a:p>
            <a:pPr algn="l" eaLnBrk="0" hangingPunct="0">
              <a:spcBef>
                <a:spcPct val="0"/>
              </a:spcBef>
              <a:buClrTx/>
              <a:buSzTx/>
              <a:buFontTx/>
              <a:buNone/>
              <a:defRPr/>
            </a:pPr>
            <a:r>
              <a:rPr lang="el-GR" sz="1100" dirty="0">
                <a:solidFill>
                  <a:schemeClr val="bg2"/>
                </a:solidFill>
                <a:latin typeface="Arial" pitchFamily="-112" charset="0"/>
              </a:rPr>
              <a:t>Εισαγωγή στη Φυσική των Επιταχυντών</a:t>
            </a:r>
            <a:endParaRPr lang="en-US" sz="1200" dirty="0">
              <a:solidFill>
                <a:schemeClr val="bg2"/>
              </a:solidFill>
              <a:latin typeface="Arial" pitchFamily="-112" charset="0"/>
            </a:endParaRPr>
          </a:p>
        </p:txBody>
      </p:sp>
      <p:sp>
        <p:nvSpPr>
          <p:cNvPr id="277570" name="Rectangle 66"/>
          <p:cNvSpPr>
            <a:spLocks noChangeArrowheads="1"/>
          </p:cNvSpPr>
          <p:nvPr userDrawn="1"/>
        </p:nvSpPr>
        <p:spPr bwMode="auto">
          <a:xfrm>
            <a:off x="8116888" y="6477000"/>
            <a:ext cx="1020762" cy="265113"/>
          </a:xfrm>
          <a:prstGeom prst="rect">
            <a:avLst/>
          </a:prstGeom>
          <a:noFill/>
          <a:ln w="9525">
            <a:noFill/>
            <a:miter lim="800000"/>
            <a:headEnd/>
            <a:tailEnd/>
          </a:ln>
          <a:effectLst/>
        </p:spPr>
        <p:txBody>
          <a:bodyPr lIns="96223" tIns="48111" rIns="96223" bIns="48111">
            <a:prstTxWarp prst="textNoShape">
              <a:avLst/>
            </a:prstTxWarp>
          </a:bodyPr>
          <a:lstStyle/>
          <a:p>
            <a:pPr algn="r" defTabSz="962025" eaLnBrk="0" hangingPunct="0">
              <a:spcBef>
                <a:spcPct val="0"/>
              </a:spcBef>
              <a:buClrTx/>
              <a:buSzTx/>
              <a:buFontTx/>
              <a:buNone/>
              <a:defRPr/>
            </a:pPr>
            <a:fld id="{CAB2F459-1719-4044-9BC5-42246F68A645}" type="slidenum">
              <a:rPr lang="de-DE" sz="1200">
                <a:solidFill>
                  <a:srgbClr val="808080"/>
                </a:solidFill>
                <a:latin typeface="Arial" pitchFamily="-112" charset="0"/>
              </a:rPr>
              <a:pPr algn="r" defTabSz="962025" eaLnBrk="0" hangingPunct="0">
                <a:spcBef>
                  <a:spcPct val="0"/>
                </a:spcBef>
                <a:buClrTx/>
                <a:buSzTx/>
                <a:buFontTx/>
                <a:buNone/>
                <a:defRPr/>
              </a:pPr>
              <a:t>‹#›</a:t>
            </a:fld>
            <a:endParaRPr lang="de-DE" sz="1200">
              <a:solidFill>
                <a:srgbClr val="808080"/>
              </a:solidFill>
              <a:latin typeface="Arial" pitchFamily="-112" charset="0"/>
            </a:endParaRPr>
          </a:p>
        </p:txBody>
      </p:sp>
      <p:pic>
        <p:nvPicPr>
          <p:cNvPr id="14" name="Picture 704">
            <a:extLst>
              <a:ext uri="{FF2B5EF4-FFF2-40B4-BE49-F238E27FC236}">
                <a16:creationId xmlns:a16="http://schemas.microsoft.com/office/drawing/2014/main" id="{C6E80F89-0721-FE4D-AFC6-2E23A9CB6FF0}"/>
              </a:ext>
            </a:extLst>
          </p:cNvPr>
          <p:cNvPicPr>
            <a:picLocks noChangeAspect="1" noChangeArrowheads="1"/>
          </p:cNvPicPr>
          <p:nvPr userDrawn="1"/>
        </p:nvPicPr>
        <p:blipFill>
          <a:blip r:embed="rId19">
            <a:clrChange>
              <a:clrFrom>
                <a:srgbClr val="000000"/>
              </a:clrFrom>
              <a:clrTo>
                <a:srgbClr val="000000">
                  <a:alpha val="0"/>
                </a:srgbClr>
              </a:clrTo>
            </a:clrChange>
          </a:blip>
          <a:srcRect/>
          <a:stretch>
            <a:fillRect/>
          </a:stretch>
        </p:blipFill>
        <p:spPr bwMode="auto">
          <a:xfrm>
            <a:off x="-63772" y="-76199"/>
            <a:ext cx="844363" cy="838200"/>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98"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9" r:id="rId16"/>
  </p:sldLayoutIdLst>
  <p:txStyles>
    <p:titleStyle>
      <a:lvl1pPr algn="l" rtl="0" eaLnBrk="0" fontAlgn="base" hangingPunct="0">
        <a:spcBef>
          <a:spcPct val="0"/>
        </a:spcBef>
        <a:spcAft>
          <a:spcPct val="0"/>
        </a:spcAft>
        <a:defRPr sz="4400">
          <a:solidFill>
            <a:srgbClr val="000090"/>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5pPr>
      <a:lvl6pPr marL="457200" algn="l" rtl="0" fontAlgn="base">
        <a:spcBef>
          <a:spcPct val="0"/>
        </a:spcBef>
        <a:spcAft>
          <a:spcPct val="0"/>
        </a:spcAft>
        <a:defRPr sz="3200">
          <a:solidFill>
            <a:schemeClr val="bg1"/>
          </a:solidFill>
          <a:latin typeface="Times New Roman" pitchFamily="-112" charset="0"/>
        </a:defRPr>
      </a:lvl6pPr>
      <a:lvl7pPr marL="914400" algn="l" rtl="0" fontAlgn="base">
        <a:spcBef>
          <a:spcPct val="0"/>
        </a:spcBef>
        <a:spcAft>
          <a:spcPct val="0"/>
        </a:spcAft>
        <a:defRPr sz="3200">
          <a:solidFill>
            <a:schemeClr val="bg1"/>
          </a:solidFill>
          <a:latin typeface="Times New Roman" pitchFamily="-112" charset="0"/>
        </a:defRPr>
      </a:lvl7pPr>
      <a:lvl8pPr marL="1371600" algn="l" rtl="0" fontAlgn="base">
        <a:spcBef>
          <a:spcPct val="0"/>
        </a:spcBef>
        <a:spcAft>
          <a:spcPct val="0"/>
        </a:spcAft>
        <a:defRPr sz="3200">
          <a:solidFill>
            <a:schemeClr val="bg1"/>
          </a:solidFill>
          <a:latin typeface="Times New Roman" pitchFamily="-112" charset="0"/>
        </a:defRPr>
      </a:lvl8pPr>
      <a:lvl9pPr marL="1828800" algn="l" rtl="0" fontAlgn="base">
        <a:spcBef>
          <a:spcPct val="0"/>
        </a:spcBef>
        <a:spcAft>
          <a:spcPct val="0"/>
        </a:spcAft>
        <a:defRPr sz="3200">
          <a:solidFill>
            <a:schemeClr val="bg1"/>
          </a:solidFill>
          <a:latin typeface="Times New Roman" pitchFamily="-112" charset="0"/>
        </a:defRPr>
      </a:lvl9pPr>
    </p:titleStyle>
    <p:body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SzPct val="80000"/>
        <a:buChar char="o"/>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Char char="o"/>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1.xml"/><Relationship Id="rId7" Type="http://schemas.openxmlformats.org/officeDocument/2006/relationships/image" Target="../media/image3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5.xml"/><Relationship Id="rId5" Type="http://schemas.openxmlformats.org/officeDocument/2006/relationships/slideLayout" Target="../slideLayouts/slideLayout6.xml"/><Relationship Id="rId10" Type="http://schemas.openxmlformats.org/officeDocument/2006/relationships/image" Target="../media/image35.png"/><Relationship Id="rId4" Type="http://schemas.openxmlformats.org/officeDocument/2006/relationships/tags" Target="../tags/tag32.xml"/><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5.xml"/><Relationship Id="rId7" Type="http://schemas.openxmlformats.org/officeDocument/2006/relationships/image" Target="../media/image3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6.xml"/><Relationship Id="rId5" Type="http://schemas.openxmlformats.org/officeDocument/2006/relationships/slideLayout" Target="../slideLayouts/slideLayout6.xml"/><Relationship Id="rId10" Type="http://schemas.openxmlformats.org/officeDocument/2006/relationships/image" Target="../media/image39.png"/><Relationship Id="rId4" Type="http://schemas.openxmlformats.org/officeDocument/2006/relationships/tags" Target="../tags/tag36.xml"/><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9.xml"/><Relationship Id="rId7" Type="http://schemas.openxmlformats.org/officeDocument/2006/relationships/slideLayout" Target="../slideLayouts/slideLayout6.xml"/><Relationship Id="rId12" Type="http://schemas.openxmlformats.org/officeDocument/2006/relationships/image" Target="../media/image43.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42.png"/><Relationship Id="rId5" Type="http://schemas.openxmlformats.org/officeDocument/2006/relationships/tags" Target="../tags/tag41.xml"/><Relationship Id="rId10" Type="http://schemas.openxmlformats.org/officeDocument/2006/relationships/image" Target="../media/image41.png"/><Relationship Id="rId4" Type="http://schemas.openxmlformats.org/officeDocument/2006/relationships/tags" Target="../tags/tag40.xm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5.xml"/><Relationship Id="rId7" Type="http://schemas.openxmlformats.org/officeDocument/2006/relationships/image" Target="../media/image4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4.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8.xml"/><Relationship Id="rId7" Type="http://schemas.openxmlformats.org/officeDocument/2006/relationships/image" Target="../media/image48.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7.pn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51.xml"/><Relationship Id="rId7" Type="http://schemas.openxmlformats.org/officeDocument/2006/relationships/image" Target="../media/image51.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0.png"/><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54.xml"/><Relationship Id="rId7" Type="http://schemas.openxmlformats.org/officeDocument/2006/relationships/image" Target="../media/image2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3.pn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57.xml"/><Relationship Id="rId7" Type="http://schemas.openxmlformats.org/officeDocument/2006/relationships/image" Target="../media/image55.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2.xml"/><Relationship Id="rId5" Type="http://schemas.openxmlformats.org/officeDocument/2006/relationships/slideLayout" Target="../slideLayouts/slideLayout6.xml"/><Relationship Id="rId10" Type="http://schemas.openxmlformats.org/officeDocument/2006/relationships/image" Target="../media/image58.png"/><Relationship Id="rId4" Type="http://schemas.openxmlformats.org/officeDocument/2006/relationships/tags" Target="../tags/tag58.xml"/><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tags" Target="../tags/tag61.xml"/><Relationship Id="rId7" Type="http://schemas.openxmlformats.org/officeDocument/2006/relationships/notesSlide" Target="../notesSlides/notesSlide13.xml"/><Relationship Id="rId12" Type="http://schemas.openxmlformats.org/officeDocument/2006/relationships/image" Target="../media/image6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6.xml"/><Relationship Id="rId11" Type="http://schemas.openxmlformats.org/officeDocument/2006/relationships/image" Target="../media/image62.png"/><Relationship Id="rId5" Type="http://schemas.openxmlformats.org/officeDocument/2006/relationships/tags" Target="../tags/tag63.xml"/><Relationship Id="rId10" Type="http://schemas.openxmlformats.org/officeDocument/2006/relationships/image" Target="../media/image61.png"/><Relationship Id="rId4" Type="http://schemas.openxmlformats.org/officeDocument/2006/relationships/tags" Target="../tags/tag62.xml"/><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69.png"/><Relationship Id="rId3" Type="http://schemas.openxmlformats.org/officeDocument/2006/relationships/tags" Target="../tags/tag66.xml"/><Relationship Id="rId7" Type="http://schemas.openxmlformats.org/officeDocument/2006/relationships/slideLayout" Target="../slideLayouts/slideLayout6.xml"/><Relationship Id="rId12" Type="http://schemas.openxmlformats.org/officeDocument/2006/relationships/image" Target="../media/image68.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67.png"/><Relationship Id="rId5" Type="http://schemas.openxmlformats.org/officeDocument/2006/relationships/tags" Target="../tags/tag68.xm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tags" Target="../tags/tag67.xml"/><Relationship Id="rId9" Type="http://schemas.openxmlformats.org/officeDocument/2006/relationships/image" Target="../media/image65.png"/><Relationship Id="rId14"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72.xml"/><Relationship Id="rId7" Type="http://schemas.openxmlformats.org/officeDocument/2006/relationships/image" Target="../media/image73.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75.xml"/><Relationship Id="rId7" Type="http://schemas.openxmlformats.org/officeDocument/2006/relationships/image" Target="../media/image7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75.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80.png"/><Relationship Id="rId3" Type="http://schemas.openxmlformats.org/officeDocument/2006/relationships/tags" Target="../tags/tag78.xml"/><Relationship Id="rId7" Type="http://schemas.openxmlformats.org/officeDocument/2006/relationships/slideLayout" Target="../slideLayouts/slideLayout2.xml"/><Relationship Id="rId12" Type="http://schemas.openxmlformats.org/officeDocument/2006/relationships/image" Target="../media/image79.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78.png"/><Relationship Id="rId5" Type="http://schemas.openxmlformats.org/officeDocument/2006/relationships/tags" Target="../tags/tag80.xml"/><Relationship Id="rId10" Type="http://schemas.openxmlformats.org/officeDocument/2006/relationships/image" Target="../media/image31.png"/><Relationship Id="rId4" Type="http://schemas.openxmlformats.org/officeDocument/2006/relationships/tags" Target="../tags/tag79.xml"/><Relationship Id="rId9" Type="http://schemas.openxmlformats.org/officeDocument/2006/relationships/image" Target="../media/image30.png"/><Relationship Id="rId14"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tags" Target="../tags/tag84.xml"/><Relationship Id="rId7" Type="http://schemas.openxmlformats.org/officeDocument/2006/relationships/image" Target="../media/image82.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image" Target="../media/image85.png"/><Relationship Id="rId4" Type="http://schemas.openxmlformats.org/officeDocument/2006/relationships/tags" Target="../tags/tag85.xml"/><Relationship Id="rId9" Type="http://schemas.openxmlformats.org/officeDocument/2006/relationships/image" Target="../media/image84.png"/></Relationships>
</file>

<file path=ppt/slides/_rels/slide2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tags" Target="../tags/tag87.xml"/><Relationship Id="rId16" Type="http://schemas.openxmlformats.org/officeDocument/2006/relationships/image" Target="../media/image91.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86.png"/><Relationship Id="rId5" Type="http://schemas.openxmlformats.org/officeDocument/2006/relationships/tags" Target="../tags/tag90.xml"/><Relationship Id="rId15" Type="http://schemas.openxmlformats.org/officeDocument/2006/relationships/image" Target="../media/image90.png"/><Relationship Id="rId10" Type="http://schemas.openxmlformats.org/officeDocument/2006/relationships/notesSlide" Target="../notesSlides/notesSlide20.xml"/><Relationship Id="rId4" Type="http://schemas.openxmlformats.org/officeDocument/2006/relationships/tags" Target="../tags/tag89.xml"/><Relationship Id="rId9" Type="http://schemas.openxmlformats.org/officeDocument/2006/relationships/slideLayout" Target="../slideLayouts/slideLayout2.xml"/><Relationship Id="rId14" Type="http://schemas.openxmlformats.org/officeDocument/2006/relationships/image" Target="../media/image89.png"/></Relationships>
</file>

<file path=ppt/slides/_rels/slide26.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tags" Target="../tags/tag96.xml"/><Relationship Id="rId21" Type="http://schemas.openxmlformats.org/officeDocument/2006/relationships/image" Target="../media/image98.png"/><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image" Target="../media/image94.png"/><Relationship Id="rId25" Type="http://schemas.openxmlformats.org/officeDocument/2006/relationships/image" Target="../media/image102.png"/><Relationship Id="rId2" Type="http://schemas.openxmlformats.org/officeDocument/2006/relationships/tags" Target="../tags/tag95.xml"/><Relationship Id="rId16" Type="http://schemas.openxmlformats.org/officeDocument/2006/relationships/image" Target="../media/image86.png"/><Relationship Id="rId20" Type="http://schemas.openxmlformats.org/officeDocument/2006/relationships/image" Target="../media/image97.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101.png"/><Relationship Id="rId5" Type="http://schemas.openxmlformats.org/officeDocument/2006/relationships/tags" Target="../tags/tag98.xml"/><Relationship Id="rId15" Type="http://schemas.openxmlformats.org/officeDocument/2006/relationships/notesSlide" Target="../notesSlides/notesSlide21.xml"/><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tags" Target="../tags/tag103.xml"/><Relationship Id="rId19" Type="http://schemas.openxmlformats.org/officeDocument/2006/relationships/image" Target="../media/image96.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slideLayout" Target="../slideLayouts/slideLayout2.xml"/><Relationship Id="rId22" Type="http://schemas.openxmlformats.org/officeDocument/2006/relationships/image" Target="../media/image99.png"/><Relationship Id="rId27" Type="http://schemas.openxmlformats.org/officeDocument/2006/relationships/image" Target="../media/image104.png"/></Relationships>
</file>

<file path=ppt/slides/_rels/slide2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109.xml"/><Relationship Id="rId7" Type="http://schemas.openxmlformats.org/officeDocument/2006/relationships/image" Target="../media/image106.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2.xml"/><Relationship Id="rId5" Type="http://schemas.openxmlformats.org/officeDocument/2006/relationships/slideLayout" Target="../slideLayouts/slideLayout2.xml"/><Relationship Id="rId10" Type="http://schemas.openxmlformats.org/officeDocument/2006/relationships/image" Target="../media/image109.png"/><Relationship Id="rId4" Type="http://schemas.openxmlformats.org/officeDocument/2006/relationships/tags" Target="../tags/tag110.xml"/><Relationship Id="rId9" Type="http://schemas.openxmlformats.org/officeDocument/2006/relationships/image" Target="../media/image108.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image" Target="../media/image114.png"/><Relationship Id="rId3" Type="http://schemas.openxmlformats.org/officeDocument/2006/relationships/tags" Target="../tags/tag113.xml"/><Relationship Id="rId7" Type="http://schemas.openxmlformats.org/officeDocument/2006/relationships/slideLayout" Target="../slideLayouts/slideLayout2.xml"/><Relationship Id="rId12" Type="http://schemas.openxmlformats.org/officeDocument/2006/relationships/image" Target="../media/image113.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112.png"/><Relationship Id="rId5" Type="http://schemas.openxmlformats.org/officeDocument/2006/relationships/tags" Target="../tags/tag115.xml"/><Relationship Id="rId10" Type="http://schemas.openxmlformats.org/officeDocument/2006/relationships/image" Target="../media/image111.png"/><Relationship Id="rId4" Type="http://schemas.openxmlformats.org/officeDocument/2006/relationships/tags" Target="../tags/tag114.xml"/><Relationship Id="rId9" Type="http://schemas.openxmlformats.org/officeDocument/2006/relationships/image" Target="../media/image110.png"/><Relationship Id="rId14" Type="http://schemas.openxmlformats.org/officeDocument/2006/relationships/image" Target="../media/image115.png"/></Relationships>
</file>

<file path=ppt/slides/_rels/slide2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tags" Target="../tags/tag119.xml"/><Relationship Id="rId7" Type="http://schemas.openxmlformats.org/officeDocument/2006/relationships/notesSlide" Target="../notesSlides/notesSlide24.xml"/><Relationship Id="rId12" Type="http://schemas.openxmlformats.org/officeDocument/2006/relationships/image" Target="../media/image120.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119.png"/><Relationship Id="rId5" Type="http://schemas.openxmlformats.org/officeDocument/2006/relationships/tags" Target="../tags/tag121.xml"/><Relationship Id="rId10" Type="http://schemas.openxmlformats.org/officeDocument/2006/relationships/image" Target="../media/image118.png"/><Relationship Id="rId4" Type="http://schemas.openxmlformats.org/officeDocument/2006/relationships/tags" Target="../tags/tag120.xml"/><Relationship Id="rId9" Type="http://schemas.openxmlformats.org/officeDocument/2006/relationships/image" Target="../media/image1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tags" Target="../tags/tag124.xml"/><Relationship Id="rId7" Type="http://schemas.openxmlformats.org/officeDocument/2006/relationships/image" Target="../media/image121.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25.xml"/><Relationship Id="rId5" Type="http://schemas.openxmlformats.org/officeDocument/2006/relationships/slideLayout" Target="../slideLayouts/slideLayout2.xml"/><Relationship Id="rId10" Type="http://schemas.openxmlformats.org/officeDocument/2006/relationships/image" Target="../media/image124.png"/><Relationship Id="rId4" Type="http://schemas.openxmlformats.org/officeDocument/2006/relationships/tags" Target="../tags/tag125.xml"/><Relationship Id="rId9" Type="http://schemas.openxmlformats.org/officeDocument/2006/relationships/image" Target="../media/image123.png"/></Relationships>
</file>

<file path=ppt/slides/_rels/slide31.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tags" Target="../tags/tag128.xml"/><Relationship Id="rId7" Type="http://schemas.openxmlformats.org/officeDocument/2006/relationships/image" Target="../media/image126.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25.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7.xml"/><Relationship Id="rId13" Type="http://schemas.openxmlformats.org/officeDocument/2006/relationships/image" Target="../media/image132.png"/><Relationship Id="rId3" Type="http://schemas.openxmlformats.org/officeDocument/2006/relationships/tags" Target="../tags/tag131.xml"/><Relationship Id="rId7" Type="http://schemas.openxmlformats.org/officeDocument/2006/relationships/slideLayout" Target="../slideLayouts/slideLayout2.xml"/><Relationship Id="rId12" Type="http://schemas.openxmlformats.org/officeDocument/2006/relationships/image" Target="../media/image131.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130.png"/><Relationship Id="rId5" Type="http://schemas.openxmlformats.org/officeDocument/2006/relationships/tags" Target="../tags/tag133.xml"/><Relationship Id="rId10" Type="http://schemas.openxmlformats.org/officeDocument/2006/relationships/image" Target="../media/image129.png"/><Relationship Id="rId4" Type="http://schemas.openxmlformats.org/officeDocument/2006/relationships/tags" Target="../tags/tag132.xml"/><Relationship Id="rId9" Type="http://schemas.openxmlformats.org/officeDocument/2006/relationships/image" Target="../media/image128.png"/><Relationship Id="rId14" Type="http://schemas.openxmlformats.org/officeDocument/2006/relationships/image" Target="../media/image133.png"/></Relationships>
</file>

<file path=ppt/slides/_rels/slide33.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emf"/><Relationship Id="rId3" Type="http://schemas.openxmlformats.org/officeDocument/2006/relationships/tags" Target="../tags/tag137.xml"/><Relationship Id="rId7" Type="http://schemas.openxmlformats.org/officeDocument/2006/relationships/notesSlide" Target="../notesSlides/notesSlide28.xml"/><Relationship Id="rId12" Type="http://schemas.openxmlformats.org/officeDocument/2006/relationships/image" Target="../media/image138.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11" Type="http://schemas.openxmlformats.org/officeDocument/2006/relationships/image" Target="../media/image137.png"/><Relationship Id="rId5" Type="http://schemas.openxmlformats.org/officeDocument/2006/relationships/tags" Target="../tags/tag139.xml"/><Relationship Id="rId10" Type="http://schemas.openxmlformats.org/officeDocument/2006/relationships/image" Target="../media/image136.png"/><Relationship Id="rId4" Type="http://schemas.openxmlformats.org/officeDocument/2006/relationships/tags" Target="../tags/tag138.xml"/><Relationship Id="rId9" Type="http://schemas.openxmlformats.org/officeDocument/2006/relationships/image" Target="../media/image135.png"/></Relationships>
</file>

<file path=ppt/slides/_rels/slide34.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tags" Target="../tags/tag142.xml"/><Relationship Id="rId7" Type="http://schemas.openxmlformats.org/officeDocument/2006/relationships/image" Target="../media/image140.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29.xml"/><Relationship Id="rId5" Type="http://schemas.openxmlformats.org/officeDocument/2006/relationships/slideLayout" Target="../slideLayouts/slideLayout2.xml"/><Relationship Id="rId10" Type="http://schemas.openxmlformats.org/officeDocument/2006/relationships/image" Target="../media/image143.png"/><Relationship Id="rId4" Type="http://schemas.openxmlformats.org/officeDocument/2006/relationships/tags" Target="../tags/tag143.xml"/><Relationship Id="rId9" Type="http://schemas.openxmlformats.org/officeDocument/2006/relationships/image" Target="../media/image142.png"/></Relationships>
</file>

<file path=ppt/slides/_rels/slide35.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tags" Target="../tags/tag146.xml"/><Relationship Id="rId7" Type="http://schemas.openxmlformats.org/officeDocument/2006/relationships/image" Target="../media/image145.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4.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tags" Target="../tags/tag149.xml"/><Relationship Id="rId7" Type="http://schemas.openxmlformats.org/officeDocument/2006/relationships/notesSlide" Target="../notesSlides/notesSlide31.xml"/><Relationship Id="rId12" Type="http://schemas.openxmlformats.org/officeDocument/2006/relationships/image" Target="../media/image151.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11" Type="http://schemas.openxmlformats.org/officeDocument/2006/relationships/image" Target="../media/image150.png"/><Relationship Id="rId5" Type="http://schemas.openxmlformats.org/officeDocument/2006/relationships/tags" Target="../tags/tag151.xml"/><Relationship Id="rId10" Type="http://schemas.openxmlformats.org/officeDocument/2006/relationships/image" Target="../media/image149.png"/><Relationship Id="rId4" Type="http://schemas.openxmlformats.org/officeDocument/2006/relationships/tags" Target="../tags/tag150.xml"/><Relationship Id="rId9" Type="http://schemas.openxmlformats.org/officeDocument/2006/relationships/image" Target="../media/image148.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154.xml"/><Relationship Id="rId7" Type="http://schemas.openxmlformats.org/officeDocument/2006/relationships/slideLayout" Target="../slideLayouts/slideLayout2.xml"/><Relationship Id="rId12" Type="http://schemas.openxmlformats.org/officeDocument/2006/relationships/image" Target="../media/image155.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154.png"/><Relationship Id="rId5" Type="http://schemas.openxmlformats.org/officeDocument/2006/relationships/tags" Target="../tags/tag156.xml"/><Relationship Id="rId10" Type="http://schemas.openxmlformats.org/officeDocument/2006/relationships/image" Target="../media/image153.png"/><Relationship Id="rId4" Type="http://schemas.openxmlformats.org/officeDocument/2006/relationships/tags" Target="../tags/tag155.xml"/><Relationship Id="rId9" Type="http://schemas.openxmlformats.org/officeDocument/2006/relationships/image" Target="../media/image152.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3.xml"/><Relationship Id="rId13" Type="http://schemas.openxmlformats.org/officeDocument/2006/relationships/image" Target="../media/image160.png"/><Relationship Id="rId3" Type="http://schemas.openxmlformats.org/officeDocument/2006/relationships/tags" Target="../tags/tag160.xml"/><Relationship Id="rId7" Type="http://schemas.openxmlformats.org/officeDocument/2006/relationships/slideLayout" Target="../slideLayouts/slideLayout2.xml"/><Relationship Id="rId12" Type="http://schemas.openxmlformats.org/officeDocument/2006/relationships/image" Target="../media/image159.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58.png"/><Relationship Id="rId5" Type="http://schemas.openxmlformats.org/officeDocument/2006/relationships/tags" Target="../tags/tag162.xml"/><Relationship Id="rId10" Type="http://schemas.openxmlformats.org/officeDocument/2006/relationships/image" Target="../media/image157.png"/><Relationship Id="rId4" Type="http://schemas.openxmlformats.org/officeDocument/2006/relationships/tags" Target="../tags/tag161.xml"/><Relationship Id="rId9" Type="http://schemas.openxmlformats.org/officeDocument/2006/relationships/image" Target="../media/image156.png"/><Relationship Id="rId14" Type="http://schemas.openxmlformats.org/officeDocument/2006/relationships/image" Target="../media/image161.png"/></Relationships>
</file>

<file path=ppt/slides/_rels/slide39.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tags" Target="../tags/tag166.xml"/><Relationship Id="rId7" Type="http://schemas.openxmlformats.org/officeDocument/2006/relationships/image" Target="../media/image163.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62.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tags" Target="../tags/tag169.xml"/><Relationship Id="rId7" Type="http://schemas.openxmlformats.org/officeDocument/2006/relationships/image" Target="../media/image165.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35.xml"/><Relationship Id="rId5" Type="http://schemas.openxmlformats.org/officeDocument/2006/relationships/slideLayout" Target="../slideLayouts/slideLayout2.xml"/><Relationship Id="rId10" Type="http://schemas.openxmlformats.org/officeDocument/2006/relationships/image" Target="../media/image168.png"/><Relationship Id="rId4" Type="http://schemas.openxmlformats.org/officeDocument/2006/relationships/tags" Target="../tags/tag170.xml"/><Relationship Id="rId9" Type="http://schemas.openxmlformats.org/officeDocument/2006/relationships/image" Target="../media/image167.png"/></Relationships>
</file>

<file path=ppt/slides/_rels/slide41.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tags" Target="../tags/tag173.xml"/><Relationship Id="rId7" Type="http://schemas.openxmlformats.org/officeDocument/2006/relationships/image" Target="../media/image170.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169.pn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1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29.png"/><Relationship Id="rId3" Type="http://schemas.openxmlformats.org/officeDocument/2006/relationships/tags" Target="../tags/tag177.xml"/><Relationship Id="rId7" Type="http://schemas.openxmlformats.org/officeDocument/2006/relationships/tags" Target="../tags/tag181.xml"/><Relationship Id="rId12" Type="http://schemas.openxmlformats.org/officeDocument/2006/relationships/image" Target="../media/image175.png"/><Relationship Id="rId2" Type="http://schemas.openxmlformats.org/officeDocument/2006/relationships/tags" Target="../tags/tag176.xml"/><Relationship Id="rId16" Type="http://schemas.openxmlformats.org/officeDocument/2006/relationships/image" Target="../media/image178.png"/><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image" Target="../media/image174.png"/><Relationship Id="rId5" Type="http://schemas.openxmlformats.org/officeDocument/2006/relationships/tags" Target="../tags/tag179.xml"/><Relationship Id="rId15" Type="http://schemas.openxmlformats.org/officeDocument/2006/relationships/image" Target="../media/image177.png"/><Relationship Id="rId10" Type="http://schemas.openxmlformats.org/officeDocument/2006/relationships/image" Target="../media/image173.png"/><Relationship Id="rId4" Type="http://schemas.openxmlformats.org/officeDocument/2006/relationships/tags" Target="../tags/tag178.xml"/><Relationship Id="rId9" Type="http://schemas.openxmlformats.org/officeDocument/2006/relationships/notesSlide" Target="../notesSlides/notesSlide38.xml"/><Relationship Id="rId14" Type="http://schemas.openxmlformats.org/officeDocument/2006/relationships/image" Target="../media/image176.png"/></Relationships>
</file>

<file path=ppt/slides/_rels/slide4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tags" Target="../tags/tag184.xml"/><Relationship Id="rId7" Type="http://schemas.openxmlformats.org/officeDocument/2006/relationships/image" Target="../media/image180.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79.pn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5.png"/><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184.png"/><Relationship Id="rId2" Type="http://schemas.openxmlformats.org/officeDocument/2006/relationships/tags" Target="../tags/tag186.xml"/><Relationship Id="rId16" Type="http://schemas.openxmlformats.org/officeDocument/2006/relationships/image" Target="../media/image188.png"/><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183.png"/><Relationship Id="rId5" Type="http://schemas.openxmlformats.org/officeDocument/2006/relationships/tags" Target="../tags/tag189.xml"/><Relationship Id="rId15" Type="http://schemas.openxmlformats.org/officeDocument/2006/relationships/image" Target="../media/image187.png"/><Relationship Id="rId10" Type="http://schemas.openxmlformats.org/officeDocument/2006/relationships/image" Target="../media/image182.png"/><Relationship Id="rId4" Type="http://schemas.openxmlformats.org/officeDocument/2006/relationships/tags" Target="../tags/tag188.xml"/><Relationship Id="rId9" Type="http://schemas.openxmlformats.org/officeDocument/2006/relationships/notesSlide" Target="../notesSlides/notesSlide40.xml"/><Relationship Id="rId14" Type="http://schemas.openxmlformats.org/officeDocument/2006/relationships/image" Target="../media/image18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192.png"/><Relationship Id="rId18" Type="http://schemas.openxmlformats.org/officeDocument/2006/relationships/image" Target="../media/image197.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191.png"/><Relationship Id="rId17" Type="http://schemas.openxmlformats.org/officeDocument/2006/relationships/image" Target="../media/image196.png"/><Relationship Id="rId2" Type="http://schemas.openxmlformats.org/officeDocument/2006/relationships/tags" Target="../tags/tag194.xml"/><Relationship Id="rId16" Type="http://schemas.openxmlformats.org/officeDocument/2006/relationships/image" Target="../media/image195.png"/><Relationship Id="rId1" Type="http://schemas.openxmlformats.org/officeDocument/2006/relationships/vmlDrawing" Target="../drawings/vmlDrawing1.vml"/><Relationship Id="rId6" Type="http://schemas.openxmlformats.org/officeDocument/2006/relationships/tags" Target="../tags/tag198.xml"/><Relationship Id="rId11" Type="http://schemas.openxmlformats.org/officeDocument/2006/relationships/oleObject" Target="../embeddings/oleObject1.bin"/><Relationship Id="rId5" Type="http://schemas.openxmlformats.org/officeDocument/2006/relationships/tags" Target="../tags/tag197.xml"/><Relationship Id="rId15" Type="http://schemas.openxmlformats.org/officeDocument/2006/relationships/image" Target="../media/image194.png"/><Relationship Id="rId10" Type="http://schemas.openxmlformats.org/officeDocument/2006/relationships/notesSlide" Target="../notesSlides/notesSlide42.xml"/><Relationship Id="rId19" Type="http://schemas.openxmlformats.org/officeDocument/2006/relationships/image" Target="../media/image198.png"/><Relationship Id="rId4" Type="http://schemas.openxmlformats.org/officeDocument/2006/relationships/tags" Target="../tags/tag196.xml"/><Relationship Id="rId9" Type="http://schemas.openxmlformats.org/officeDocument/2006/relationships/slideLayout" Target="../slideLayouts/slideLayout2.xml"/><Relationship Id="rId14" Type="http://schemas.openxmlformats.org/officeDocument/2006/relationships/image" Target="../media/image193.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9.em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6.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10.png"/><Relationship Id="rId4" Type="http://schemas.openxmlformats.org/officeDocument/2006/relationships/tags" Target="../tags/tag9.xml"/><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2.png"/><Relationship Id="rId3" Type="http://schemas.openxmlformats.org/officeDocument/2006/relationships/tags" Target="../tags/tag202.xml"/><Relationship Id="rId7" Type="http://schemas.openxmlformats.org/officeDocument/2006/relationships/slideLayout" Target="../slideLayouts/slideLayout2.xml"/><Relationship Id="rId12" Type="http://schemas.openxmlformats.org/officeDocument/2006/relationships/image" Target="../media/image201.png"/><Relationship Id="rId2" Type="http://schemas.openxmlformats.org/officeDocument/2006/relationships/tags" Target="../tags/tag201.xml"/><Relationship Id="rId1" Type="http://schemas.openxmlformats.org/officeDocument/2006/relationships/vmlDrawing" Target="../drawings/vmlDrawing3.vml"/><Relationship Id="rId6" Type="http://schemas.openxmlformats.org/officeDocument/2006/relationships/tags" Target="../tags/tag205.xml"/><Relationship Id="rId11" Type="http://schemas.openxmlformats.org/officeDocument/2006/relationships/image" Target="../media/image200.png"/><Relationship Id="rId5" Type="http://schemas.openxmlformats.org/officeDocument/2006/relationships/tags" Target="../tags/tag204.xml"/><Relationship Id="rId10" Type="http://schemas.openxmlformats.org/officeDocument/2006/relationships/image" Target="../media/image75.png"/><Relationship Id="rId4" Type="http://schemas.openxmlformats.org/officeDocument/2006/relationships/tags" Target="../tags/tag203.xml"/><Relationship Id="rId9" Type="http://schemas.openxmlformats.org/officeDocument/2006/relationships/image" Target="../media/image199.emf"/><Relationship Id="rId14" Type="http://schemas.openxmlformats.org/officeDocument/2006/relationships/image" Target="../media/image202.png"/></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6.png"/><Relationship Id="rId3" Type="http://schemas.openxmlformats.org/officeDocument/2006/relationships/tags" Target="../tags/tag207.xml"/><Relationship Id="rId7" Type="http://schemas.openxmlformats.org/officeDocument/2006/relationships/slideLayout" Target="../slideLayouts/slideLayout2.xml"/><Relationship Id="rId12" Type="http://schemas.openxmlformats.org/officeDocument/2006/relationships/image" Target="../media/image205.png"/><Relationship Id="rId2" Type="http://schemas.openxmlformats.org/officeDocument/2006/relationships/tags" Target="../tags/tag206.xml"/><Relationship Id="rId1" Type="http://schemas.openxmlformats.org/officeDocument/2006/relationships/vmlDrawing" Target="../drawings/vmlDrawing4.vml"/><Relationship Id="rId6" Type="http://schemas.openxmlformats.org/officeDocument/2006/relationships/tags" Target="../tags/tag210.xml"/><Relationship Id="rId11" Type="http://schemas.openxmlformats.org/officeDocument/2006/relationships/image" Target="../media/image204.png"/><Relationship Id="rId5" Type="http://schemas.openxmlformats.org/officeDocument/2006/relationships/tags" Target="../tags/tag209.xml"/><Relationship Id="rId10" Type="http://schemas.openxmlformats.org/officeDocument/2006/relationships/image" Target="../media/image203.png"/><Relationship Id="rId4" Type="http://schemas.openxmlformats.org/officeDocument/2006/relationships/tags" Target="../tags/tag208.xml"/><Relationship Id="rId9" Type="http://schemas.openxmlformats.org/officeDocument/2006/relationships/image" Target="../media/image199.emf"/><Relationship Id="rId14" Type="http://schemas.openxmlformats.org/officeDocument/2006/relationships/image" Target="../media/image207.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8.png"/><Relationship Id="rId4" Type="http://schemas.openxmlformats.org/officeDocument/2006/relationships/image" Target="../media/image199.emf"/></Relationships>
</file>

<file path=ppt/slides/_rels/slide53.xml.rels><?xml version="1.0" encoding="UTF-8" standalone="yes"?>
<Relationships xmlns="http://schemas.openxmlformats.org/package/2006/relationships"><Relationship Id="rId8" Type="http://schemas.openxmlformats.org/officeDocument/2006/relationships/image" Target="../media/image199.emf"/><Relationship Id="rId3" Type="http://schemas.openxmlformats.org/officeDocument/2006/relationships/tags" Target="../tags/tag212.xml"/><Relationship Id="rId7" Type="http://schemas.openxmlformats.org/officeDocument/2006/relationships/oleObject" Target="../embeddings/oleObject6.bin"/><Relationship Id="rId12" Type="http://schemas.openxmlformats.org/officeDocument/2006/relationships/image" Target="../media/image212.png"/><Relationship Id="rId2" Type="http://schemas.openxmlformats.org/officeDocument/2006/relationships/tags" Target="../tags/tag211.xml"/><Relationship Id="rId1" Type="http://schemas.openxmlformats.org/officeDocument/2006/relationships/vmlDrawing" Target="../drawings/vmlDrawing6.vml"/><Relationship Id="rId6" Type="http://schemas.openxmlformats.org/officeDocument/2006/relationships/slideLayout" Target="../slideLayouts/slideLayout2.xml"/><Relationship Id="rId11" Type="http://schemas.openxmlformats.org/officeDocument/2006/relationships/image" Target="../media/image211.png"/><Relationship Id="rId5" Type="http://schemas.openxmlformats.org/officeDocument/2006/relationships/tags" Target="../tags/tag214.xml"/><Relationship Id="rId10" Type="http://schemas.openxmlformats.org/officeDocument/2006/relationships/image" Target="../media/image210.png"/><Relationship Id="rId4" Type="http://schemas.openxmlformats.org/officeDocument/2006/relationships/tags" Target="../tags/tag213.xml"/><Relationship Id="rId9" Type="http://schemas.openxmlformats.org/officeDocument/2006/relationships/image" Target="../media/image209.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16.png"/><Relationship Id="rId3" Type="http://schemas.openxmlformats.org/officeDocument/2006/relationships/tags" Target="../tags/tag216.xml"/><Relationship Id="rId7" Type="http://schemas.openxmlformats.org/officeDocument/2006/relationships/slideLayout" Target="../slideLayouts/slideLayout2.xml"/><Relationship Id="rId12" Type="http://schemas.openxmlformats.org/officeDocument/2006/relationships/image" Target="../media/image215.png"/><Relationship Id="rId2" Type="http://schemas.openxmlformats.org/officeDocument/2006/relationships/tags" Target="../tags/tag215.xml"/><Relationship Id="rId1" Type="http://schemas.openxmlformats.org/officeDocument/2006/relationships/vmlDrawing" Target="../drawings/vmlDrawing7.vml"/><Relationship Id="rId6" Type="http://schemas.openxmlformats.org/officeDocument/2006/relationships/tags" Target="../tags/tag219.xml"/><Relationship Id="rId11" Type="http://schemas.openxmlformats.org/officeDocument/2006/relationships/image" Target="../media/image214.png"/><Relationship Id="rId5" Type="http://schemas.openxmlformats.org/officeDocument/2006/relationships/tags" Target="../tags/tag218.xml"/><Relationship Id="rId10" Type="http://schemas.openxmlformats.org/officeDocument/2006/relationships/image" Target="../media/image213.png"/><Relationship Id="rId4" Type="http://schemas.openxmlformats.org/officeDocument/2006/relationships/tags" Target="../tags/tag217.xml"/><Relationship Id="rId9" Type="http://schemas.openxmlformats.org/officeDocument/2006/relationships/image" Target="../media/image199.emf"/><Relationship Id="rId14" Type="http://schemas.openxmlformats.org/officeDocument/2006/relationships/image" Target="../media/image217.png"/></Relationships>
</file>

<file path=ppt/slides/_rels/slide55.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image" Target="../media/image218.png"/><Relationship Id="rId18" Type="http://schemas.openxmlformats.org/officeDocument/2006/relationships/image" Target="../media/image223.png"/><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image" Target="../media/image199.emf"/><Relationship Id="rId17" Type="http://schemas.openxmlformats.org/officeDocument/2006/relationships/image" Target="../media/image222.png"/><Relationship Id="rId2" Type="http://schemas.openxmlformats.org/officeDocument/2006/relationships/tags" Target="../tags/tag220.xml"/><Relationship Id="rId16" Type="http://schemas.openxmlformats.org/officeDocument/2006/relationships/image" Target="../media/image221.png"/><Relationship Id="rId20" Type="http://schemas.openxmlformats.org/officeDocument/2006/relationships/image" Target="../media/image225.png"/><Relationship Id="rId1" Type="http://schemas.openxmlformats.org/officeDocument/2006/relationships/vmlDrawing" Target="../drawings/vmlDrawing8.vml"/><Relationship Id="rId6" Type="http://schemas.openxmlformats.org/officeDocument/2006/relationships/tags" Target="../tags/tag224.xml"/><Relationship Id="rId11" Type="http://schemas.openxmlformats.org/officeDocument/2006/relationships/oleObject" Target="../embeddings/oleObject8.bin"/><Relationship Id="rId5" Type="http://schemas.openxmlformats.org/officeDocument/2006/relationships/tags" Target="../tags/tag223.xml"/><Relationship Id="rId15" Type="http://schemas.openxmlformats.org/officeDocument/2006/relationships/image" Target="../media/image220.png"/><Relationship Id="rId10" Type="http://schemas.openxmlformats.org/officeDocument/2006/relationships/slideLayout" Target="../slideLayouts/slideLayout2.xml"/><Relationship Id="rId19" Type="http://schemas.openxmlformats.org/officeDocument/2006/relationships/image" Target="../media/image224.png"/><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image" Target="../media/image219.png"/></Relationships>
</file>

<file path=ppt/slides/_rels/slide56.xml.rels><?xml version="1.0" encoding="UTF-8" standalone="yes"?>
<Relationships xmlns="http://schemas.openxmlformats.org/package/2006/relationships"><Relationship Id="rId8" Type="http://schemas.openxmlformats.org/officeDocument/2006/relationships/image" Target="../media/image227.emf"/><Relationship Id="rId3" Type="http://schemas.openxmlformats.org/officeDocument/2006/relationships/tags" Target="../tags/tag229.xml"/><Relationship Id="rId7" Type="http://schemas.openxmlformats.org/officeDocument/2006/relationships/image" Target="../media/image226.png"/><Relationship Id="rId2" Type="http://schemas.openxmlformats.org/officeDocument/2006/relationships/tags" Target="../tags/tag228.xml"/><Relationship Id="rId1" Type="http://schemas.openxmlformats.org/officeDocument/2006/relationships/vmlDrawing" Target="../drawings/vmlDrawing9.vml"/><Relationship Id="rId6" Type="http://schemas.openxmlformats.org/officeDocument/2006/relationships/image" Target="../media/image199.emf"/><Relationship Id="rId5" Type="http://schemas.openxmlformats.org/officeDocument/2006/relationships/oleObject" Target="../embeddings/oleObject9.bin"/><Relationship Id="rId4" Type="http://schemas.openxmlformats.org/officeDocument/2006/relationships/slideLayout" Target="../slideLayouts/slideLayout2.xml"/><Relationship Id="rId9" Type="http://schemas.openxmlformats.org/officeDocument/2006/relationships/image" Target="../media/image228.png"/></Relationships>
</file>

<file path=ppt/slides/_rels/slide57.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image" Target="../media/image193.png"/><Relationship Id="rId18" Type="http://schemas.openxmlformats.org/officeDocument/2006/relationships/image" Target="../media/image230.png"/><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image" Target="../media/image192.png"/><Relationship Id="rId17" Type="http://schemas.openxmlformats.org/officeDocument/2006/relationships/image" Target="../media/image197.png"/><Relationship Id="rId2" Type="http://schemas.openxmlformats.org/officeDocument/2006/relationships/tags" Target="../tags/tag230.xml"/><Relationship Id="rId16" Type="http://schemas.openxmlformats.org/officeDocument/2006/relationships/image" Target="../media/image229.png"/><Relationship Id="rId1" Type="http://schemas.openxmlformats.org/officeDocument/2006/relationships/vmlDrawing" Target="../drawings/vmlDrawing10.vml"/><Relationship Id="rId6" Type="http://schemas.openxmlformats.org/officeDocument/2006/relationships/tags" Target="../tags/tag234.xml"/><Relationship Id="rId11" Type="http://schemas.openxmlformats.org/officeDocument/2006/relationships/image" Target="../media/image199.emf"/><Relationship Id="rId5" Type="http://schemas.openxmlformats.org/officeDocument/2006/relationships/tags" Target="../tags/tag233.xml"/><Relationship Id="rId15" Type="http://schemas.openxmlformats.org/officeDocument/2006/relationships/image" Target="../media/image195.png"/><Relationship Id="rId10" Type="http://schemas.openxmlformats.org/officeDocument/2006/relationships/oleObject" Target="../embeddings/oleObject10.bin"/><Relationship Id="rId4" Type="http://schemas.openxmlformats.org/officeDocument/2006/relationships/tags" Target="../tags/tag232.xml"/><Relationship Id="rId9" Type="http://schemas.openxmlformats.org/officeDocument/2006/relationships/slideLayout" Target="../slideLayouts/slideLayout2.xml"/><Relationship Id="rId14" Type="http://schemas.openxmlformats.org/officeDocument/2006/relationships/image" Target="../media/image194.png"/></Relationships>
</file>

<file path=ppt/slides/_rels/slide58.xml.rels><?xml version="1.0" encoding="UTF-8" standalone="yes"?>
<Relationships xmlns="http://schemas.openxmlformats.org/package/2006/relationships"><Relationship Id="rId8" Type="http://schemas.openxmlformats.org/officeDocument/2006/relationships/image" Target="../media/image199.emf"/><Relationship Id="rId3" Type="http://schemas.openxmlformats.org/officeDocument/2006/relationships/tags" Target="../tags/tag238.xml"/><Relationship Id="rId7" Type="http://schemas.openxmlformats.org/officeDocument/2006/relationships/oleObject" Target="../embeddings/oleObject11.bin"/><Relationship Id="rId12" Type="http://schemas.openxmlformats.org/officeDocument/2006/relationships/image" Target="../media/image233.png"/><Relationship Id="rId2" Type="http://schemas.openxmlformats.org/officeDocument/2006/relationships/tags" Target="../tags/tag237.xml"/><Relationship Id="rId1" Type="http://schemas.openxmlformats.org/officeDocument/2006/relationships/vmlDrawing" Target="../drawings/vmlDrawing11.vml"/><Relationship Id="rId6" Type="http://schemas.openxmlformats.org/officeDocument/2006/relationships/slideLayout" Target="../slideLayouts/slideLayout2.xml"/><Relationship Id="rId11" Type="http://schemas.openxmlformats.org/officeDocument/2006/relationships/image" Target="../media/image232.png"/><Relationship Id="rId5" Type="http://schemas.openxmlformats.org/officeDocument/2006/relationships/tags" Target="../tags/tag240.xml"/><Relationship Id="rId10" Type="http://schemas.openxmlformats.org/officeDocument/2006/relationships/image" Target="../media/image231.png"/><Relationship Id="rId4" Type="http://schemas.openxmlformats.org/officeDocument/2006/relationships/tags" Target="../tags/tag239.xml"/><Relationship Id="rId9" Type="http://schemas.openxmlformats.org/officeDocument/2006/relationships/image" Target="../media/image73.png"/></Relationships>
</file>

<file path=ppt/slides/_rels/slide59.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image" Target="../media/image199.emf"/><Relationship Id="rId18" Type="http://schemas.openxmlformats.org/officeDocument/2006/relationships/image" Target="../media/image238.png"/><Relationship Id="rId3" Type="http://schemas.openxmlformats.org/officeDocument/2006/relationships/tags" Target="../tags/tag242.xml"/><Relationship Id="rId21" Type="http://schemas.openxmlformats.org/officeDocument/2006/relationships/image" Target="../media/image241.png"/><Relationship Id="rId7" Type="http://schemas.openxmlformats.org/officeDocument/2006/relationships/tags" Target="../tags/tag246.xml"/><Relationship Id="rId12" Type="http://schemas.openxmlformats.org/officeDocument/2006/relationships/oleObject" Target="../embeddings/oleObject12.bin"/><Relationship Id="rId17" Type="http://schemas.openxmlformats.org/officeDocument/2006/relationships/image" Target="../media/image237.png"/><Relationship Id="rId2" Type="http://schemas.openxmlformats.org/officeDocument/2006/relationships/tags" Target="../tags/tag241.xml"/><Relationship Id="rId16" Type="http://schemas.openxmlformats.org/officeDocument/2006/relationships/image" Target="../media/image236.png"/><Relationship Id="rId20" Type="http://schemas.openxmlformats.org/officeDocument/2006/relationships/image" Target="../media/image240.png"/><Relationship Id="rId1" Type="http://schemas.openxmlformats.org/officeDocument/2006/relationships/vmlDrawing" Target="../drawings/vmlDrawing12.vml"/><Relationship Id="rId6" Type="http://schemas.openxmlformats.org/officeDocument/2006/relationships/tags" Target="../tags/tag245.xml"/><Relationship Id="rId11" Type="http://schemas.openxmlformats.org/officeDocument/2006/relationships/slideLayout" Target="../slideLayouts/slideLayout2.xml"/><Relationship Id="rId5" Type="http://schemas.openxmlformats.org/officeDocument/2006/relationships/tags" Target="../tags/tag244.xml"/><Relationship Id="rId15" Type="http://schemas.openxmlformats.org/officeDocument/2006/relationships/image" Target="../media/image235.png"/><Relationship Id="rId23" Type="http://schemas.openxmlformats.org/officeDocument/2006/relationships/image" Target="../media/image243.png"/><Relationship Id="rId10" Type="http://schemas.openxmlformats.org/officeDocument/2006/relationships/tags" Target="../tags/tag249.xml"/><Relationship Id="rId19" Type="http://schemas.openxmlformats.org/officeDocument/2006/relationships/image" Target="../media/image239.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image" Target="../media/image234.emf"/><Relationship Id="rId22" Type="http://schemas.openxmlformats.org/officeDocument/2006/relationships/image" Target="../media/image24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xml"/><Relationship Id="rId7" Type="http://schemas.openxmlformats.org/officeDocument/2006/relationships/image" Target="../media/image12.png"/><Relationship Id="rId12" Type="http://schemas.openxmlformats.org/officeDocument/2006/relationships/image" Target="../media/image17.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6.xml"/><Relationship Id="rId11" Type="http://schemas.openxmlformats.org/officeDocument/2006/relationships/image" Target="../media/image16.png"/><Relationship Id="rId5" Type="http://schemas.openxmlformats.org/officeDocument/2006/relationships/tags" Target="../tags/tag15.xml"/><Relationship Id="rId10" Type="http://schemas.openxmlformats.org/officeDocument/2006/relationships/image" Target="../media/image15.png"/><Relationship Id="rId4" Type="http://schemas.openxmlformats.org/officeDocument/2006/relationships/tags" Target="../tags/tag14.xml"/><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tags" Target="../tags/tag251.xml"/><Relationship Id="rId7" Type="http://schemas.openxmlformats.org/officeDocument/2006/relationships/image" Target="../media/image199.emf"/><Relationship Id="rId2" Type="http://schemas.openxmlformats.org/officeDocument/2006/relationships/tags" Target="../tags/tag250.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Layout" Target="../slideLayouts/slideLayout2.xml"/><Relationship Id="rId10" Type="http://schemas.openxmlformats.org/officeDocument/2006/relationships/image" Target="../media/image246.png"/><Relationship Id="rId4" Type="http://schemas.openxmlformats.org/officeDocument/2006/relationships/tags" Target="../tags/tag252.xml"/><Relationship Id="rId9" Type="http://schemas.openxmlformats.org/officeDocument/2006/relationships/image" Target="../media/image245.pn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49.png"/><Relationship Id="rId3" Type="http://schemas.openxmlformats.org/officeDocument/2006/relationships/tags" Target="../tags/tag254.xml"/><Relationship Id="rId7" Type="http://schemas.openxmlformats.org/officeDocument/2006/relationships/slideLayout" Target="../slideLayouts/slideLayout2.xml"/><Relationship Id="rId12" Type="http://schemas.openxmlformats.org/officeDocument/2006/relationships/image" Target="../media/image221.png"/><Relationship Id="rId2" Type="http://schemas.openxmlformats.org/officeDocument/2006/relationships/tags" Target="../tags/tag253.xml"/><Relationship Id="rId1" Type="http://schemas.openxmlformats.org/officeDocument/2006/relationships/vmlDrawing" Target="../drawings/vmlDrawing14.vml"/><Relationship Id="rId6" Type="http://schemas.openxmlformats.org/officeDocument/2006/relationships/tags" Target="../tags/tag257.xml"/><Relationship Id="rId11" Type="http://schemas.openxmlformats.org/officeDocument/2006/relationships/image" Target="../media/image248.png"/><Relationship Id="rId5" Type="http://schemas.openxmlformats.org/officeDocument/2006/relationships/tags" Target="../tags/tag256.xml"/><Relationship Id="rId10" Type="http://schemas.openxmlformats.org/officeDocument/2006/relationships/image" Target="../media/image247.png"/><Relationship Id="rId4" Type="http://schemas.openxmlformats.org/officeDocument/2006/relationships/tags" Target="../tags/tag255.xml"/><Relationship Id="rId9" Type="http://schemas.openxmlformats.org/officeDocument/2006/relationships/image" Target="../media/image199.emf"/><Relationship Id="rId14" Type="http://schemas.openxmlformats.org/officeDocument/2006/relationships/image" Target="../media/image250.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8.xml"/><Relationship Id="rId1" Type="http://schemas.openxmlformats.org/officeDocument/2006/relationships/vmlDrawing" Target="../drawings/vmlDrawing15.vml"/><Relationship Id="rId6" Type="http://schemas.openxmlformats.org/officeDocument/2006/relationships/image" Target="../media/image252.png"/><Relationship Id="rId5" Type="http://schemas.openxmlformats.org/officeDocument/2006/relationships/image" Target="../media/image251.png"/><Relationship Id="rId4"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image" Target="../media/image253.png"/><Relationship Id="rId18" Type="http://schemas.openxmlformats.org/officeDocument/2006/relationships/image" Target="../media/image258.png"/><Relationship Id="rId3" Type="http://schemas.openxmlformats.org/officeDocument/2006/relationships/tags" Target="../tags/tag261.xml"/><Relationship Id="rId21" Type="http://schemas.openxmlformats.org/officeDocument/2006/relationships/image" Target="../media/image261.png"/><Relationship Id="rId7" Type="http://schemas.openxmlformats.org/officeDocument/2006/relationships/tags" Target="../tags/tag265.xml"/><Relationship Id="rId12" Type="http://schemas.openxmlformats.org/officeDocument/2006/relationships/notesSlide" Target="../notesSlides/notesSlide43.xml"/><Relationship Id="rId17" Type="http://schemas.openxmlformats.org/officeDocument/2006/relationships/image" Target="../media/image257.png"/><Relationship Id="rId2" Type="http://schemas.openxmlformats.org/officeDocument/2006/relationships/tags" Target="../tags/tag260.xml"/><Relationship Id="rId16" Type="http://schemas.openxmlformats.org/officeDocument/2006/relationships/image" Target="../media/image256.png"/><Relationship Id="rId20" Type="http://schemas.openxmlformats.org/officeDocument/2006/relationships/image" Target="../media/image260.png"/><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slideLayout" Target="../slideLayouts/slideLayout2.xml"/><Relationship Id="rId5" Type="http://schemas.openxmlformats.org/officeDocument/2006/relationships/tags" Target="../tags/tag263.xml"/><Relationship Id="rId15" Type="http://schemas.openxmlformats.org/officeDocument/2006/relationships/image" Target="../media/image255.png"/><Relationship Id="rId10" Type="http://schemas.openxmlformats.org/officeDocument/2006/relationships/tags" Target="../tags/tag268.xml"/><Relationship Id="rId19" Type="http://schemas.openxmlformats.org/officeDocument/2006/relationships/image" Target="../media/image259.png"/><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image" Target="../media/image254.png"/><Relationship Id="rId22" Type="http://schemas.openxmlformats.org/officeDocument/2006/relationships/image" Target="../media/image262.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image" Target="../media/image264.png"/><Relationship Id="rId4" Type="http://schemas.openxmlformats.org/officeDocument/2006/relationships/image" Target="../media/image263.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265.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image" Target="../media/image267.png"/><Relationship Id="rId4" Type="http://schemas.openxmlformats.org/officeDocument/2006/relationships/image" Target="../media/image266.png"/></Relationships>
</file>

<file path=ppt/slides/_rels/slide67.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tags" Target="../tags/tag275.xml"/><Relationship Id="rId7" Type="http://schemas.openxmlformats.org/officeDocument/2006/relationships/image" Target="../media/image269.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slideLayout" Target="../slideLayouts/slideLayout12.xml"/><Relationship Id="rId11" Type="http://schemas.openxmlformats.org/officeDocument/2006/relationships/image" Target="../media/image273.png"/><Relationship Id="rId5" Type="http://schemas.openxmlformats.org/officeDocument/2006/relationships/tags" Target="../tags/tag277.xml"/><Relationship Id="rId10" Type="http://schemas.openxmlformats.org/officeDocument/2006/relationships/image" Target="../media/image272.png"/><Relationship Id="rId4" Type="http://schemas.openxmlformats.org/officeDocument/2006/relationships/tags" Target="../tags/tag276.xml"/><Relationship Id="rId9" Type="http://schemas.openxmlformats.org/officeDocument/2006/relationships/image" Target="../media/image271.png"/></Relationships>
</file>

<file path=ppt/slides/_rels/slide69.xml.rels><?xml version="1.0" encoding="UTF-8" standalone="yes"?>
<Relationships xmlns="http://schemas.openxmlformats.org/package/2006/relationships"><Relationship Id="rId3" Type="http://schemas.openxmlformats.org/officeDocument/2006/relationships/image" Target="../media/image275.emf"/><Relationship Id="rId2" Type="http://schemas.openxmlformats.org/officeDocument/2006/relationships/image" Target="../media/image27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8.xml"/><Relationship Id="rId7" Type="http://schemas.openxmlformats.org/officeDocument/2006/relationships/image" Target="../media/image1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6.xml"/><Relationship Id="rId11" Type="http://schemas.openxmlformats.org/officeDocument/2006/relationships/image" Target="../media/image22.png"/><Relationship Id="rId5" Type="http://schemas.openxmlformats.org/officeDocument/2006/relationships/tags" Target="../tags/tag20.xml"/><Relationship Id="rId10" Type="http://schemas.openxmlformats.org/officeDocument/2006/relationships/image" Target="../media/image21.png"/><Relationship Id="rId4" Type="http://schemas.openxmlformats.org/officeDocument/2006/relationships/tags" Target="../tags/tag19.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xml"/><Relationship Id="rId7" Type="http://schemas.openxmlformats.org/officeDocument/2006/relationships/notesSlide" Target="../notesSlides/notesSlide3.xml"/><Relationship Id="rId12"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6.xml"/><Relationship Id="rId11" Type="http://schemas.openxmlformats.org/officeDocument/2006/relationships/image" Target="../media/image26.png"/><Relationship Id="rId5" Type="http://schemas.openxmlformats.org/officeDocument/2006/relationships/tags" Target="../tags/tag25.xml"/><Relationship Id="rId10" Type="http://schemas.openxmlformats.org/officeDocument/2006/relationships/image" Target="../media/image25.png"/><Relationship Id="rId4" Type="http://schemas.openxmlformats.org/officeDocument/2006/relationships/tags" Target="../tags/tag24.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8.xml"/><Relationship Id="rId7" Type="http://schemas.openxmlformats.org/officeDocument/2006/relationships/image" Target="../media/image2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8.jpe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p:nvPr>
        </p:nvSpPr>
        <p:spPr>
          <a:xfrm>
            <a:off x="457200" y="1981200"/>
            <a:ext cx="8458200" cy="2133600"/>
          </a:xfrm>
        </p:spPr>
        <p:txBody>
          <a:bodyPr/>
          <a:lstStyle/>
          <a:p>
            <a:pPr algn="ctr" eaLnBrk="1" hangingPunct="1"/>
            <a:r>
              <a:rPr lang="el-GR" b="1" dirty="0">
                <a:solidFill>
                  <a:schemeClr val="bg2"/>
                </a:solidFill>
              </a:rPr>
              <a:t>Εισαγωγή στη Φυσική των Επιταχυντών</a:t>
            </a:r>
            <a:br>
              <a:rPr lang="en-US" b="1" dirty="0">
                <a:solidFill>
                  <a:schemeClr val="bg2"/>
                </a:solidFill>
              </a:rPr>
            </a:br>
            <a:r>
              <a:rPr lang="el-GR" sz="2800" b="1" dirty="0">
                <a:solidFill>
                  <a:schemeClr val="tx2"/>
                </a:solidFill>
              </a:rPr>
              <a:t>Δρ. Γιάννης ΠΑΠΑΦΙΛΙΠΠΟΥ</a:t>
            </a:r>
            <a:br>
              <a:rPr lang="el-GR" sz="2800" b="1" dirty="0">
                <a:solidFill>
                  <a:schemeClr val="tx2"/>
                </a:solidFill>
              </a:rPr>
            </a:br>
            <a:r>
              <a:rPr lang="el-GR" sz="2800" b="1" dirty="0">
                <a:solidFill>
                  <a:schemeClr val="tx2"/>
                </a:solidFill>
              </a:rPr>
              <a:t>Τμήμα Δεσμών – Ομάδα Φυσικής Επιταχυντών </a:t>
            </a:r>
            <a:r>
              <a:rPr lang="en-US" sz="2800" b="1" dirty="0">
                <a:solidFill>
                  <a:schemeClr val="tx2"/>
                </a:solidFill>
              </a:rPr>
              <a:t>CERN</a:t>
            </a:r>
          </a:p>
        </p:txBody>
      </p:sp>
      <p:sp>
        <p:nvSpPr>
          <p:cNvPr id="19459" name="Rectangle 4"/>
          <p:cNvSpPr>
            <a:spLocks noGrp="1" noChangeArrowheads="1"/>
          </p:cNvSpPr>
          <p:nvPr>
            <p:ph type="subTitle" idx="1"/>
          </p:nvPr>
        </p:nvSpPr>
        <p:spPr>
          <a:xfrm>
            <a:off x="323528" y="4495800"/>
            <a:ext cx="8668072" cy="1597496"/>
          </a:xfrm>
        </p:spPr>
        <p:txBody>
          <a:bodyPr/>
          <a:lstStyle/>
          <a:p>
            <a:pPr eaLnBrk="1" hangingPunct="1"/>
            <a:r>
              <a:rPr lang="el-GR" dirty="0"/>
              <a:t>Μάθημα «Επιταχυντές και Ανιχνευτές»</a:t>
            </a:r>
          </a:p>
          <a:p>
            <a:pPr eaLnBrk="1" hangingPunct="1"/>
            <a:r>
              <a:rPr lang="el-GR" dirty="0"/>
              <a:t>Τμήμα Φυσικής </a:t>
            </a:r>
          </a:p>
          <a:p>
            <a:pPr eaLnBrk="1" hangingPunct="1"/>
            <a:r>
              <a:rPr lang="el-GR" dirty="0"/>
              <a:t>Αριστοτέλειο Πανεπιστήμιο Θεσσαλονίκης</a:t>
            </a:r>
          </a:p>
          <a:p>
            <a:pPr eaLnBrk="1" hangingPunct="1"/>
            <a:r>
              <a:rPr lang="el-GR" dirty="0"/>
              <a:t>Εαρινό εξάμηνο 2018</a:t>
            </a:r>
            <a:endParaRPr lang="en-US" dirty="0"/>
          </a:p>
        </p:txBody>
      </p:sp>
      <p:sp>
        <p:nvSpPr>
          <p:cNvPr id="6" name="Rectangle 13">
            <a:extLst>
              <a:ext uri="{FF2B5EF4-FFF2-40B4-BE49-F238E27FC236}">
                <a16:creationId xmlns:a16="http://schemas.microsoft.com/office/drawing/2014/main" id="{8733AFC8-D4B1-834F-B047-DD16D55F9A34}"/>
              </a:ext>
            </a:extLst>
          </p:cNvPr>
          <p:cNvSpPr>
            <a:spLocks noChangeArrowheads="1"/>
          </p:cNvSpPr>
          <p:nvPr/>
        </p:nvSpPr>
        <p:spPr bwMode="auto">
          <a:xfrm>
            <a:off x="1331640" y="95579"/>
            <a:ext cx="3491880" cy="615553"/>
          </a:xfrm>
          <a:prstGeom prst="rect">
            <a:avLst/>
          </a:prstGeom>
          <a:noFill/>
          <a:ln w="9525">
            <a:noFill/>
            <a:miter lim="800000"/>
            <a:headEnd/>
            <a:tailEnd/>
          </a:ln>
        </p:spPr>
        <p:txBody>
          <a:bodyPr wrap="square" lIns="0" tIns="0" rIns="0" bIns="0">
            <a:spAutoFit/>
          </a:bodyPr>
          <a:lstStyle/>
          <a:p>
            <a:pPr defTabSz="1474177">
              <a:spcBef>
                <a:spcPct val="0"/>
              </a:spcBef>
              <a:buClrTx/>
              <a:buSzTx/>
              <a:buFontTx/>
              <a:buNone/>
              <a:defRPr/>
            </a:pPr>
            <a:r>
              <a:rPr lang="el-GR" sz="2000" b="1" dirty="0">
                <a:ln w="1905"/>
                <a:solidFill>
                  <a:srgbClr val="FF0000"/>
                </a:solidFill>
                <a:effectLst>
                  <a:innerShdw blurRad="69850" dist="43180" dir="5400000">
                    <a:srgbClr val="000000">
                      <a:alpha val="65000"/>
                    </a:srgbClr>
                  </a:innerShdw>
                </a:effectLst>
                <a:latin typeface="Calibri" pitchFamily="34" charset="0"/>
                <a:cs typeface="Arial" panose="020B0604020202020204" pitchFamily="34" charset="0"/>
              </a:rPr>
              <a:t>ΑΡΙΣΤΟΤΕΛΕΙΟ ΠΑΝΕΠΙΣΤΗΜΙΟ ΘΕΣΣΑΛΟΝΙΚΗΣ</a:t>
            </a:r>
          </a:p>
        </p:txBody>
      </p:sp>
      <p:pic>
        <p:nvPicPr>
          <p:cNvPr id="7" name="Picture 704">
            <a:extLst>
              <a:ext uri="{FF2B5EF4-FFF2-40B4-BE49-F238E27FC236}">
                <a16:creationId xmlns:a16="http://schemas.microsoft.com/office/drawing/2014/main" id="{E24745E5-857B-E743-9583-E475B7DB8D73}"/>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0" y="-99392"/>
            <a:ext cx="1440160" cy="14296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C9B893B6-39CA-2F4B-AE20-32DFD04933B5}"/>
              </a:ext>
            </a:extLst>
          </p:cNvPr>
          <p:cNvSpPr>
            <a:spLocks noGrp="1" noChangeArrowheads="1"/>
          </p:cNvSpPr>
          <p:nvPr>
            <p:ph type="title"/>
          </p:nvPr>
        </p:nvSpPr>
        <p:spPr>
          <a:xfrm>
            <a:off x="685800" y="76200"/>
            <a:ext cx="7467600" cy="533400"/>
          </a:xfrm>
        </p:spPr>
        <p:txBody>
          <a:bodyPr/>
          <a:lstStyle/>
          <a:p>
            <a:r>
              <a:rPr lang="en-US" altLang="en-US" sz="4400"/>
              <a:t>Harmonic oscillator – spring</a:t>
            </a:r>
            <a:endParaRPr lang="en-GB" altLang="en-US"/>
          </a:p>
        </p:txBody>
      </p:sp>
      <p:grpSp>
        <p:nvGrpSpPr>
          <p:cNvPr id="487427" name="Group 3">
            <a:extLst>
              <a:ext uri="{FF2B5EF4-FFF2-40B4-BE49-F238E27FC236}">
                <a16:creationId xmlns:a16="http://schemas.microsoft.com/office/drawing/2014/main" id="{346158DA-C163-8F4C-8292-3156BDF05DC4}"/>
              </a:ext>
            </a:extLst>
          </p:cNvPr>
          <p:cNvGrpSpPr>
            <a:grpSpLocks/>
          </p:cNvGrpSpPr>
          <p:nvPr/>
        </p:nvGrpSpPr>
        <p:grpSpPr bwMode="auto">
          <a:xfrm>
            <a:off x="152400" y="990600"/>
            <a:ext cx="4738688" cy="2447925"/>
            <a:chOff x="951" y="672"/>
            <a:chExt cx="2985" cy="1542"/>
          </a:xfrm>
        </p:grpSpPr>
        <p:grpSp>
          <p:nvGrpSpPr>
            <p:cNvPr id="487428" name="Group 4">
              <a:extLst>
                <a:ext uri="{FF2B5EF4-FFF2-40B4-BE49-F238E27FC236}">
                  <a16:creationId xmlns:a16="http://schemas.microsoft.com/office/drawing/2014/main" id="{B0ADB82A-45F2-1C44-B38B-641B83780E5F}"/>
                </a:ext>
              </a:extLst>
            </p:cNvPr>
            <p:cNvGrpSpPr>
              <a:grpSpLocks/>
            </p:cNvGrpSpPr>
            <p:nvPr/>
          </p:nvGrpSpPr>
          <p:grpSpPr bwMode="auto">
            <a:xfrm>
              <a:off x="999" y="678"/>
              <a:ext cx="456" cy="1101"/>
              <a:chOff x="2235" y="6870"/>
              <a:chExt cx="1140" cy="2753"/>
            </a:xfrm>
          </p:grpSpPr>
          <p:sp>
            <p:nvSpPr>
              <p:cNvPr id="487429" name="Line 5">
                <a:extLst>
                  <a:ext uri="{FF2B5EF4-FFF2-40B4-BE49-F238E27FC236}">
                    <a16:creationId xmlns:a16="http://schemas.microsoft.com/office/drawing/2014/main" id="{1793BD02-CC0F-F245-BC1E-125327218BC8}"/>
                  </a:ext>
                </a:extLst>
              </p:cNvPr>
              <p:cNvSpPr>
                <a:spLocks noChangeShapeType="1"/>
              </p:cNvSpPr>
              <p:nvPr/>
            </p:nvSpPr>
            <p:spPr bwMode="auto">
              <a:xfrm>
                <a:off x="2235" y="6870"/>
                <a:ext cx="11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0" name="Line 6">
                <a:extLst>
                  <a:ext uri="{FF2B5EF4-FFF2-40B4-BE49-F238E27FC236}">
                    <a16:creationId xmlns:a16="http://schemas.microsoft.com/office/drawing/2014/main" id="{C834656F-6CF6-9649-A851-8EBC499CD2CD}"/>
                  </a:ext>
                </a:extLst>
              </p:cNvPr>
              <p:cNvSpPr>
                <a:spLocks noChangeShapeType="1"/>
              </p:cNvSpPr>
              <p:nvPr/>
            </p:nvSpPr>
            <p:spPr bwMode="auto">
              <a:xfrm flipH="1">
                <a:off x="2565" y="687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1" name="Line 7">
                <a:extLst>
                  <a:ext uri="{FF2B5EF4-FFF2-40B4-BE49-F238E27FC236}">
                    <a16:creationId xmlns:a16="http://schemas.microsoft.com/office/drawing/2014/main" id="{49138991-57C4-5946-A408-5F9285CBFFEF}"/>
                  </a:ext>
                </a:extLst>
              </p:cNvPr>
              <p:cNvSpPr>
                <a:spLocks noChangeShapeType="1"/>
              </p:cNvSpPr>
              <p:nvPr/>
            </p:nvSpPr>
            <p:spPr bwMode="auto">
              <a:xfrm flipH="1" flipV="1">
                <a:off x="2565" y="703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2" name="Line 8">
                <a:extLst>
                  <a:ext uri="{FF2B5EF4-FFF2-40B4-BE49-F238E27FC236}">
                    <a16:creationId xmlns:a16="http://schemas.microsoft.com/office/drawing/2014/main" id="{FD7596F0-F02E-A845-8D91-CB00AA1DFA41}"/>
                  </a:ext>
                </a:extLst>
              </p:cNvPr>
              <p:cNvSpPr>
                <a:spLocks noChangeShapeType="1"/>
              </p:cNvSpPr>
              <p:nvPr/>
            </p:nvSpPr>
            <p:spPr bwMode="auto">
              <a:xfrm flipH="1">
                <a:off x="2565" y="720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3" name="Line 9">
                <a:extLst>
                  <a:ext uri="{FF2B5EF4-FFF2-40B4-BE49-F238E27FC236}">
                    <a16:creationId xmlns:a16="http://schemas.microsoft.com/office/drawing/2014/main" id="{A6A82612-C2DF-9444-9645-0965B8BF1513}"/>
                  </a:ext>
                </a:extLst>
              </p:cNvPr>
              <p:cNvSpPr>
                <a:spLocks noChangeShapeType="1"/>
              </p:cNvSpPr>
              <p:nvPr/>
            </p:nvSpPr>
            <p:spPr bwMode="auto">
              <a:xfrm flipH="1" flipV="1">
                <a:off x="2565" y="736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4" name="Line 10">
                <a:extLst>
                  <a:ext uri="{FF2B5EF4-FFF2-40B4-BE49-F238E27FC236}">
                    <a16:creationId xmlns:a16="http://schemas.microsoft.com/office/drawing/2014/main" id="{20A8F12F-CF8E-0D4A-828C-2D1AAF77D026}"/>
                  </a:ext>
                </a:extLst>
              </p:cNvPr>
              <p:cNvSpPr>
                <a:spLocks noChangeShapeType="1"/>
              </p:cNvSpPr>
              <p:nvPr/>
            </p:nvSpPr>
            <p:spPr bwMode="auto">
              <a:xfrm flipH="1">
                <a:off x="2565" y="753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5" name="Line 11">
                <a:extLst>
                  <a:ext uri="{FF2B5EF4-FFF2-40B4-BE49-F238E27FC236}">
                    <a16:creationId xmlns:a16="http://schemas.microsoft.com/office/drawing/2014/main" id="{D46BE838-240F-C64E-955D-13C8632995F5}"/>
                  </a:ext>
                </a:extLst>
              </p:cNvPr>
              <p:cNvSpPr>
                <a:spLocks noChangeShapeType="1"/>
              </p:cNvSpPr>
              <p:nvPr/>
            </p:nvSpPr>
            <p:spPr bwMode="auto">
              <a:xfrm flipH="1" flipV="1">
                <a:off x="2565" y="769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6" name="Line 12">
                <a:extLst>
                  <a:ext uri="{FF2B5EF4-FFF2-40B4-BE49-F238E27FC236}">
                    <a16:creationId xmlns:a16="http://schemas.microsoft.com/office/drawing/2014/main" id="{C188198A-86AA-7246-AC2D-47C8F960646C}"/>
                  </a:ext>
                </a:extLst>
              </p:cNvPr>
              <p:cNvSpPr>
                <a:spLocks noChangeShapeType="1"/>
              </p:cNvSpPr>
              <p:nvPr/>
            </p:nvSpPr>
            <p:spPr bwMode="auto">
              <a:xfrm flipH="1">
                <a:off x="2565" y="786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7" name="Line 13">
                <a:extLst>
                  <a:ext uri="{FF2B5EF4-FFF2-40B4-BE49-F238E27FC236}">
                    <a16:creationId xmlns:a16="http://schemas.microsoft.com/office/drawing/2014/main" id="{C5C3141B-D1F4-C344-9EB5-5835C047CD72}"/>
                  </a:ext>
                </a:extLst>
              </p:cNvPr>
              <p:cNvSpPr>
                <a:spLocks noChangeShapeType="1"/>
              </p:cNvSpPr>
              <p:nvPr/>
            </p:nvSpPr>
            <p:spPr bwMode="auto">
              <a:xfrm flipH="1" flipV="1">
                <a:off x="2565" y="802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8" name="Line 14">
                <a:extLst>
                  <a:ext uri="{FF2B5EF4-FFF2-40B4-BE49-F238E27FC236}">
                    <a16:creationId xmlns:a16="http://schemas.microsoft.com/office/drawing/2014/main" id="{B09C1502-BC4B-6D43-A69D-2CA1A95B4AC1}"/>
                  </a:ext>
                </a:extLst>
              </p:cNvPr>
              <p:cNvSpPr>
                <a:spLocks noChangeShapeType="1"/>
              </p:cNvSpPr>
              <p:nvPr/>
            </p:nvSpPr>
            <p:spPr bwMode="auto">
              <a:xfrm flipH="1">
                <a:off x="2565" y="820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39" name="Line 15">
                <a:extLst>
                  <a:ext uri="{FF2B5EF4-FFF2-40B4-BE49-F238E27FC236}">
                    <a16:creationId xmlns:a16="http://schemas.microsoft.com/office/drawing/2014/main" id="{100486DD-A9CA-BF46-8BD9-5F4C5B016276}"/>
                  </a:ext>
                </a:extLst>
              </p:cNvPr>
              <p:cNvSpPr>
                <a:spLocks noChangeShapeType="1"/>
              </p:cNvSpPr>
              <p:nvPr/>
            </p:nvSpPr>
            <p:spPr bwMode="auto">
              <a:xfrm flipH="1" flipV="1">
                <a:off x="2565" y="837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0" name="Line 16">
                <a:extLst>
                  <a:ext uri="{FF2B5EF4-FFF2-40B4-BE49-F238E27FC236}">
                    <a16:creationId xmlns:a16="http://schemas.microsoft.com/office/drawing/2014/main" id="{327933FD-E99E-7E4E-BA59-4F4856D2DD76}"/>
                  </a:ext>
                </a:extLst>
              </p:cNvPr>
              <p:cNvSpPr>
                <a:spLocks noChangeShapeType="1"/>
              </p:cNvSpPr>
              <p:nvPr/>
            </p:nvSpPr>
            <p:spPr bwMode="auto">
              <a:xfrm flipH="1">
                <a:off x="2565" y="853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1" name="Line 17">
                <a:extLst>
                  <a:ext uri="{FF2B5EF4-FFF2-40B4-BE49-F238E27FC236}">
                    <a16:creationId xmlns:a16="http://schemas.microsoft.com/office/drawing/2014/main" id="{28A7D3AD-4EE3-B942-9F7E-D650CE677222}"/>
                  </a:ext>
                </a:extLst>
              </p:cNvPr>
              <p:cNvSpPr>
                <a:spLocks noChangeShapeType="1"/>
              </p:cNvSpPr>
              <p:nvPr/>
            </p:nvSpPr>
            <p:spPr bwMode="auto">
              <a:xfrm flipH="1" flipV="1">
                <a:off x="2565" y="870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2" name="Line 18">
                <a:extLst>
                  <a:ext uri="{FF2B5EF4-FFF2-40B4-BE49-F238E27FC236}">
                    <a16:creationId xmlns:a16="http://schemas.microsoft.com/office/drawing/2014/main" id="{33EA2E7D-33CC-8E49-A5A6-B4805D29B050}"/>
                  </a:ext>
                </a:extLst>
              </p:cNvPr>
              <p:cNvSpPr>
                <a:spLocks noChangeShapeType="1"/>
              </p:cNvSpPr>
              <p:nvPr/>
            </p:nvSpPr>
            <p:spPr bwMode="auto">
              <a:xfrm flipH="1">
                <a:off x="2565" y="886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3" name="Line 19">
                <a:extLst>
                  <a:ext uri="{FF2B5EF4-FFF2-40B4-BE49-F238E27FC236}">
                    <a16:creationId xmlns:a16="http://schemas.microsoft.com/office/drawing/2014/main" id="{7EF945A0-13B9-2F46-8ADC-B9A60EB265EE}"/>
                  </a:ext>
                </a:extLst>
              </p:cNvPr>
              <p:cNvSpPr>
                <a:spLocks noChangeShapeType="1"/>
              </p:cNvSpPr>
              <p:nvPr/>
            </p:nvSpPr>
            <p:spPr bwMode="auto">
              <a:xfrm flipH="1" flipV="1">
                <a:off x="2565" y="903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4" name="Line 20">
                <a:extLst>
                  <a:ext uri="{FF2B5EF4-FFF2-40B4-BE49-F238E27FC236}">
                    <a16:creationId xmlns:a16="http://schemas.microsoft.com/office/drawing/2014/main" id="{C384BFBC-4605-F747-886E-8F06AB60CA58}"/>
                  </a:ext>
                </a:extLst>
              </p:cNvPr>
              <p:cNvSpPr>
                <a:spLocks noChangeShapeType="1"/>
              </p:cNvSpPr>
              <p:nvPr/>
            </p:nvSpPr>
            <p:spPr bwMode="auto">
              <a:xfrm flipH="1">
                <a:off x="2565" y="919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5" name="Line 21">
                <a:extLst>
                  <a:ext uri="{FF2B5EF4-FFF2-40B4-BE49-F238E27FC236}">
                    <a16:creationId xmlns:a16="http://schemas.microsoft.com/office/drawing/2014/main" id="{1AC0224D-24D7-8D44-AB60-435A0889B058}"/>
                  </a:ext>
                </a:extLst>
              </p:cNvPr>
              <p:cNvSpPr>
                <a:spLocks noChangeShapeType="1"/>
              </p:cNvSpPr>
              <p:nvPr/>
            </p:nvSpPr>
            <p:spPr bwMode="auto">
              <a:xfrm flipH="1" flipV="1">
                <a:off x="2565" y="936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6" name="Line 22">
                <a:extLst>
                  <a:ext uri="{FF2B5EF4-FFF2-40B4-BE49-F238E27FC236}">
                    <a16:creationId xmlns:a16="http://schemas.microsoft.com/office/drawing/2014/main" id="{B1D020CE-E674-044E-8E87-8BB1E0AA6550}"/>
                  </a:ext>
                </a:extLst>
              </p:cNvPr>
              <p:cNvSpPr>
                <a:spLocks noChangeShapeType="1"/>
              </p:cNvSpPr>
              <p:nvPr/>
            </p:nvSpPr>
            <p:spPr bwMode="auto">
              <a:xfrm flipH="1">
                <a:off x="2820" y="9540"/>
                <a:ext cx="255" cy="8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7447" name="Line 23">
              <a:extLst>
                <a:ext uri="{FF2B5EF4-FFF2-40B4-BE49-F238E27FC236}">
                  <a16:creationId xmlns:a16="http://schemas.microsoft.com/office/drawing/2014/main" id="{48F25E71-8E68-C145-ACD7-D866B4D8CBB8}"/>
                </a:ext>
              </a:extLst>
            </p:cNvPr>
            <p:cNvSpPr>
              <a:spLocks noChangeShapeType="1"/>
            </p:cNvSpPr>
            <p:nvPr/>
          </p:nvSpPr>
          <p:spPr bwMode="auto">
            <a:xfrm flipH="1" flipV="1">
              <a:off x="1227" y="1782"/>
              <a:ext cx="0" cy="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48" name="Rectangle 24">
              <a:extLst>
                <a:ext uri="{FF2B5EF4-FFF2-40B4-BE49-F238E27FC236}">
                  <a16:creationId xmlns:a16="http://schemas.microsoft.com/office/drawing/2014/main" id="{C255FC33-0435-ED4F-BC1A-799455BA1395}"/>
                </a:ext>
              </a:extLst>
            </p:cNvPr>
            <p:cNvSpPr>
              <a:spLocks noChangeArrowheads="1"/>
            </p:cNvSpPr>
            <p:nvPr/>
          </p:nvSpPr>
          <p:spPr bwMode="auto">
            <a:xfrm>
              <a:off x="1113" y="1866"/>
              <a:ext cx="246" cy="150"/>
            </a:xfrm>
            <a:prstGeom prst="rect">
              <a:avLst/>
            </a:prstGeom>
            <a:solidFill>
              <a:srgbClr val="FFFFFF"/>
            </a:solidFill>
            <a:ln w="25400">
              <a:solidFill>
                <a:srgbClr val="000000"/>
              </a:solidFill>
              <a:miter lim="800000"/>
              <a:headEnd/>
              <a:tailEnd/>
            </a:ln>
          </p:spPr>
          <p:txBody>
            <a:bodyPr/>
            <a:lstStyle/>
            <a:p>
              <a:endParaRPr lang="en-US"/>
            </a:p>
          </p:txBody>
        </p:sp>
        <p:grpSp>
          <p:nvGrpSpPr>
            <p:cNvPr id="487449" name="Group 25">
              <a:extLst>
                <a:ext uri="{FF2B5EF4-FFF2-40B4-BE49-F238E27FC236}">
                  <a16:creationId xmlns:a16="http://schemas.microsoft.com/office/drawing/2014/main" id="{CEB50D5B-ABE7-1E41-9142-F601002F636F}"/>
                </a:ext>
              </a:extLst>
            </p:cNvPr>
            <p:cNvGrpSpPr>
              <a:grpSpLocks/>
            </p:cNvGrpSpPr>
            <p:nvPr/>
          </p:nvGrpSpPr>
          <p:grpSpPr bwMode="auto">
            <a:xfrm>
              <a:off x="2055" y="678"/>
              <a:ext cx="456" cy="1293"/>
              <a:chOff x="2235" y="6870"/>
              <a:chExt cx="1140" cy="2753"/>
            </a:xfrm>
          </p:grpSpPr>
          <p:sp>
            <p:nvSpPr>
              <p:cNvPr id="487450" name="Line 26">
                <a:extLst>
                  <a:ext uri="{FF2B5EF4-FFF2-40B4-BE49-F238E27FC236}">
                    <a16:creationId xmlns:a16="http://schemas.microsoft.com/office/drawing/2014/main" id="{AC9FF841-8E7F-B840-9933-684FDA76A3B6}"/>
                  </a:ext>
                </a:extLst>
              </p:cNvPr>
              <p:cNvSpPr>
                <a:spLocks noChangeShapeType="1"/>
              </p:cNvSpPr>
              <p:nvPr/>
            </p:nvSpPr>
            <p:spPr bwMode="auto">
              <a:xfrm>
                <a:off x="2235" y="6870"/>
                <a:ext cx="11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1" name="Line 27">
                <a:extLst>
                  <a:ext uri="{FF2B5EF4-FFF2-40B4-BE49-F238E27FC236}">
                    <a16:creationId xmlns:a16="http://schemas.microsoft.com/office/drawing/2014/main" id="{DF0B18E4-CBCD-BD49-AF08-7C5153E5A43F}"/>
                  </a:ext>
                </a:extLst>
              </p:cNvPr>
              <p:cNvSpPr>
                <a:spLocks noChangeShapeType="1"/>
              </p:cNvSpPr>
              <p:nvPr/>
            </p:nvSpPr>
            <p:spPr bwMode="auto">
              <a:xfrm flipH="1">
                <a:off x="2565" y="687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2" name="Line 28">
                <a:extLst>
                  <a:ext uri="{FF2B5EF4-FFF2-40B4-BE49-F238E27FC236}">
                    <a16:creationId xmlns:a16="http://schemas.microsoft.com/office/drawing/2014/main" id="{2C16C83F-1FAB-9249-A69B-5F5699F12080}"/>
                  </a:ext>
                </a:extLst>
              </p:cNvPr>
              <p:cNvSpPr>
                <a:spLocks noChangeShapeType="1"/>
              </p:cNvSpPr>
              <p:nvPr/>
            </p:nvSpPr>
            <p:spPr bwMode="auto">
              <a:xfrm flipH="1" flipV="1">
                <a:off x="2565" y="703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3" name="Line 29">
                <a:extLst>
                  <a:ext uri="{FF2B5EF4-FFF2-40B4-BE49-F238E27FC236}">
                    <a16:creationId xmlns:a16="http://schemas.microsoft.com/office/drawing/2014/main" id="{8BA9A4A1-32C4-544B-9540-A796DFF3637F}"/>
                  </a:ext>
                </a:extLst>
              </p:cNvPr>
              <p:cNvSpPr>
                <a:spLocks noChangeShapeType="1"/>
              </p:cNvSpPr>
              <p:nvPr/>
            </p:nvSpPr>
            <p:spPr bwMode="auto">
              <a:xfrm flipH="1">
                <a:off x="2565" y="720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4" name="Line 30">
                <a:extLst>
                  <a:ext uri="{FF2B5EF4-FFF2-40B4-BE49-F238E27FC236}">
                    <a16:creationId xmlns:a16="http://schemas.microsoft.com/office/drawing/2014/main" id="{DBE5F936-61BB-F446-884D-565DC0E38DAE}"/>
                  </a:ext>
                </a:extLst>
              </p:cNvPr>
              <p:cNvSpPr>
                <a:spLocks noChangeShapeType="1"/>
              </p:cNvSpPr>
              <p:nvPr/>
            </p:nvSpPr>
            <p:spPr bwMode="auto">
              <a:xfrm flipH="1" flipV="1">
                <a:off x="2565" y="736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5" name="Line 31">
                <a:extLst>
                  <a:ext uri="{FF2B5EF4-FFF2-40B4-BE49-F238E27FC236}">
                    <a16:creationId xmlns:a16="http://schemas.microsoft.com/office/drawing/2014/main" id="{F389BF64-643C-5547-92E7-C8F6994562B7}"/>
                  </a:ext>
                </a:extLst>
              </p:cNvPr>
              <p:cNvSpPr>
                <a:spLocks noChangeShapeType="1"/>
              </p:cNvSpPr>
              <p:nvPr/>
            </p:nvSpPr>
            <p:spPr bwMode="auto">
              <a:xfrm flipH="1">
                <a:off x="2565" y="753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6" name="Line 32">
                <a:extLst>
                  <a:ext uri="{FF2B5EF4-FFF2-40B4-BE49-F238E27FC236}">
                    <a16:creationId xmlns:a16="http://schemas.microsoft.com/office/drawing/2014/main" id="{A2F3CA29-5898-C545-AE22-F59A73BB2381}"/>
                  </a:ext>
                </a:extLst>
              </p:cNvPr>
              <p:cNvSpPr>
                <a:spLocks noChangeShapeType="1"/>
              </p:cNvSpPr>
              <p:nvPr/>
            </p:nvSpPr>
            <p:spPr bwMode="auto">
              <a:xfrm flipH="1" flipV="1">
                <a:off x="2565" y="769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7" name="Line 33">
                <a:extLst>
                  <a:ext uri="{FF2B5EF4-FFF2-40B4-BE49-F238E27FC236}">
                    <a16:creationId xmlns:a16="http://schemas.microsoft.com/office/drawing/2014/main" id="{B5BD8F94-6932-D041-92C7-AFA297770C6A}"/>
                  </a:ext>
                </a:extLst>
              </p:cNvPr>
              <p:cNvSpPr>
                <a:spLocks noChangeShapeType="1"/>
              </p:cNvSpPr>
              <p:nvPr/>
            </p:nvSpPr>
            <p:spPr bwMode="auto">
              <a:xfrm flipH="1">
                <a:off x="2565" y="786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8" name="Line 34">
                <a:extLst>
                  <a:ext uri="{FF2B5EF4-FFF2-40B4-BE49-F238E27FC236}">
                    <a16:creationId xmlns:a16="http://schemas.microsoft.com/office/drawing/2014/main" id="{30630339-37D3-DF42-A48F-E401051B537B}"/>
                  </a:ext>
                </a:extLst>
              </p:cNvPr>
              <p:cNvSpPr>
                <a:spLocks noChangeShapeType="1"/>
              </p:cNvSpPr>
              <p:nvPr/>
            </p:nvSpPr>
            <p:spPr bwMode="auto">
              <a:xfrm flipH="1" flipV="1">
                <a:off x="2565" y="802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59" name="Line 35">
                <a:extLst>
                  <a:ext uri="{FF2B5EF4-FFF2-40B4-BE49-F238E27FC236}">
                    <a16:creationId xmlns:a16="http://schemas.microsoft.com/office/drawing/2014/main" id="{89080A7D-2D2F-8F4E-A622-D3C6213B2A3E}"/>
                  </a:ext>
                </a:extLst>
              </p:cNvPr>
              <p:cNvSpPr>
                <a:spLocks noChangeShapeType="1"/>
              </p:cNvSpPr>
              <p:nvPr/>
            </p:nvSpPr>
            <p:spPr bwMode="auto">
              <a:xfrm flipH="1">
                <a:off x="2565" y="820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0" name="Line 36">
                <a:extLst>
                  <a:ext uri="{FF2B5EF4-FFF2-40B4-BE49-F238E27FC236}">
                    <a16:creationId xmlns:a16="http://schemas.microsoft.com/office/drawing/2014/main" id="{E5A58CA6-1E55-9249-BBAD-E8EA29A79494}"/>
                  </a:ext>
                </a:extLst>
              </p:cNvPr>
              <p:cNvSpPr>
                <a:spLocks noChangeShapeType="1"/>
              </p:cNvSpPr>
              <p:nvPr/>
            </p:nvSpPr>
            <p:spPr bwMode="auto">
              <a:xfrm flipH="1" flipV="1">
                <a:off x="2565" y="837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1" name="Line 37">
                <a:extLst>
                  <a:ext uri="{FF2B5EF4-FFF2-40B4-BE49-F238E27FC236}">
                    <a16:creationId xmlns:a16="http://schemas.microsoft.com/office/drawing/2014/main" id="{59C6E02E-4A74-0847-B8DC-0B89848DB6C0}"/>
                  </a:ext>
                </a:extLst>
              </p:cNvPr>
              <p:cNvSpPr>
                <a:spLocks noChangeShapeType="1"/>
              </p:cNvSpPr>
              <p:nvPr/>
            </p:nvSpPr>
            <p:spPr bwMode="auto">
              <a:xfrm flipH="1">
                <a:off x="2565" y="853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2" name="Line 38">
                <a:extLst>
                  <a:ext uri="{FF2B5EF4-FFF2-40B4-BE49-F238E27FC236}">
                    <a16:creationId xmlns:a16="http://schemas.microsoft.com/office/drawing/2014/main" id="{1C257BFD-1334-6E43-9FA0-12E457BEA647}"/>
                  </a:ext>
                </a:extLst>
              </p:cNvPr>
              <p:cNvSpPr>
                <a:spLocks noChangeShapeType="1"/>
              </p:cNvSpPr>
              <p:nvPr/>
            </p:nvSpPr>
            <p:spPr bwMode="auto">
              <a:xfrm flipH="1" flipV="1">
                <a:off x="2565" y="870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3" name="Line 39">
                <a:extLst>
                  <a:ext uri="{FF2B5EF4-FFF2-40B4-BE49-F238E27FC236}">
                    <a16:creationId xmlns:a16="http://schemas.microsoft.com/office/drawing/2014/main" id="{0EC8B8D5-CD01-5F48-AF12-CE51446AE5BF}"/>
                  </a:ext>
                </a:extLst>
              </p:cNvPr>
              <p:cNvSpPr>
                <a:spLocks noChangeShapeType="1"/>
              </p:cNvSpPr>
              <p:nvPr/>
            </p:nvSpPr>
            <p:spPr bwMode="auto">
              <a:xfrm flipH="1">
                <a:off x="2565" y="886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4" name="Line 40">
                <a:extLst>
                  <a:ext uri="{FF2B5EF4-FFF2-40B4-BE49-F238E27FC236}">
                    <a16:creationId xmlns:a16="http://schemas.microsoft.com/office/drawing/2014/main" id="{CFB24E0D-DF97-F148-A973-3D7BADD391FC}"/>
                  </a:ext>
                </a:extLst>
              </p:cNvPr>
              <p:cNvSpPr>
                <a:spLocks noChangeShapeType="1"/>
              </p:cNvSpPr>
              <p:nvPr/>
            </p:nvSpPr>
            <p:spPr bwMode="auto">
              <a:xfrm flipH="1" flipV="1">
                <a:off x="2565" y="903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5" name="Line 41">
                <a:extLst>
                  <a:ext uri="{FF2B5EF4-FFF2-40B4-BE49-F238E27FC236}">
                    <a16:creationId xmlns:a16="http://schemas.microsoft.com/office/drawing/2014/main" id="{A842011F-1DCF-B24E-9E49-6882897F00AC}"/>
                  </a:ext>
                </a:extLst>
              </p:cNvPr>
              <p:cNvSpPr>
                <a:spLocks noChangeShapeType="1"/>
              </p:cNvSpPr>
              <p:nvPr/>
            </p:nvSpPr>
            <p:spPr bwMode="auto">
              <a:xfrm flipH="1">
                <a:off x="2565" y="919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6" name="Line 42">
                <a:extLst>
                  <a:ext uri="{FF2B5EF4-FFF2-40B4-BE49-F238E27FC236}">
                    <a16:creationId xmlns:a16="http://schemas.microsoft.com/office/drawing/2014/main" id="{424F1A5D-F3EC-3146-902F-954241C7B9D6}"/>
                  </a:ext>
                </a:extLst>
              </p:cNvPr>
              <p:cNvSpPr>
                <a:spLocks noChangeShapeType="1"/>
              </p:cNvSpPr>
              <p:nvPr/>
            </p:nvSpPr>
            <p:spPr bwMode="auto">
              <a:xfrm flipH="1" flipV="1">
                <a:off x="2565" y="936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7" name="Line 43">
                <a:extLst>
                  <a:ext uri="{FF2B5EF4-FFF2-40B4-BE49-F238E27FC236}">
                    <a16:creationId xmlns:a16="http://schemas.microsoft.com/office/drawing/2014/main" id="{3BF482BD-FF0D-184B-9C48-330764901FAC}"/>
                  </a:ext>
                </a:extLst>
              </p:cNvPr>
              <p:cNvSpPr>
                <a:spLocks noChangeShapeType="1"/>
              </p:cNvSpPr>
              <p:nvPr/>
            </p:nvSpPr>
            <p:spPr bwMode="auto">
              <a:xfrm flipH="1">
                <a:off x="2820" y="9540"/>
                <a:ext cx="255" cy="8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7468" name="Line 44">
              <a:extLst>
                <a:ext uri="{FF2B5EF4-FFF2-40B4-BE49-F238E27FC236}">
                  <a16:creationId xmlns:a16="http://schemas.microsoft.com/office/drawing/2014/main" id="{E9DEE84A-7665-C648-B980-7D911131F3A3}"/>
                </a:ext>
              </a:extLst>
            </p:cNvPr>
            <p:cNvSpPr>
              <a:spLocks noChangeShapeType="1"/>
            </p:cNvSpPr>
            <p:nvPr/>
          </p:nvSpPr>
          <p:spPr bwMode="auto">
            <a:xfrm flipH="1" flipV="1">
              <a:off x="2289" y="1980"/>
              <a:ext cx="0" cy="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69" name="Rectangle 45">
              <a:extLst>
                <a:ext uri="{FF2B5EF4-FFF2-40B4-BE49-F238E27FC236}">
                  <a16:creationId xmlns:a16="http://schemas.microsoft.com/office/drawing/2014/main" id="{59486F89-4746-1641-87FF-775C72EE62E5}"/>
                </a:ext>
              </a:extLst>
            </p:cNvPr>
            <p:cNvSpPr>
              <a:spLocks noChangeArrowheads="1"/>
            </p:cNvSpPr>
            <p:nvPr/>
          </p:nvSpPr>
          <p:spPr bwMode="auto">
            <a:xfrm>
              <a:off x="2175" y="2064"/>
              <a:ext cx="246" cy="150"/>
            </a:xfrm>
            <a:prstGeom prst="rect">
              <a:avLst/>
            </a:prstGeom>
            <a:solidFill>
              <a:srgbClr val="FFFFFF"/>
            </a:solidFill>
            <a:ln w="25400">
              <a:solidFill>
                <a:srgbClr val="000000"/>
              </a:solidFill>
              <a:miter lim="800000"/>
              <a:headEnd/>
              <a:tailEnd/>
            </a:ln>
          </p:spPr>
          <p:txBody>
            <a:bodyPr/>
            <a:lstStyle/>
            <a:p>
              <a:endParaRPr lang="en-US"/>
            </a:p>
          </p:txBody>
        </p:sp>
        <p:grpSp>
          <p:nvGrpSpPr>
            <p:cNvPr id="487470" name="Group 46">
              <a:extLst>
                <a:ext uri="{FF2B5EF4-FFF2-40B4-BE49-F238E27FC236}">
                  <a16:creationId xmlns:a16="http://schemas.microsoft.com/office/drawing/2014/main" id="{2362D856-C7FE-C348-B18F-173AF23039C5}"/>
                </a:ext>
              </a:extLst>
            </p:cNvPr>
            <p:cNvGrpSpPr>
              <a:grpSpLocks/>
            </p:cNvGrpSpPr>
            <p:nvPr/>
          </p:nvGrpSpPr>
          <p:grpSpPr bwMode="auto">
            <a:xfrm>
              <a:off x="3081" y="678"/>
              <a:ext cx="456" cy="873"/>
              <a:chOff x="2235" y="6870"/>
              <a:chExt cx="1140" cy="2753"/>
            </a:xfrm>
          </p:grpSpPr>
          <p:sp>
            <p:nvSpPr>
              <p:cNvPr id="487471" name="Line 47">
                <a:extLst>
                  <a:ext uri="{FF2B5EF4-FFF2-40B4-BE49-F238E27FC236}">
                    <a16:creationId xmlns:a16="http://schemas.microsoft.com/office/drawing/2014/main" id="{AB2A6C32-7BF9-6249-A37D-F49CE31F5FD7}"/>
                  </a:ext>
                </a:extLst>
              </p:cNvPr>
              <p:cNvSpPr>
                <a:spLocks noChangeShapeType="1"/>
              </p:cNvSpPr>
              <p:nvPr/>
            </p:nvSpPr>
            <p:spPr bwMode="auto">
              <a:xfrm>
                <a:off x="2235" y="6870"/>
                <a:ext cx="11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2" name="Line 48">
                <a:extLst>
                  <a:ext uri="{FF2B5EF4-FFF2-40B4-BE49-F238E27FC236}">
                    <a16:creationId xmlns:a16="http://schemas.microsoft.com/office/drawing/2014/main" id="{724D4836-8AA9-5D4F-85E6-D4A6FB65672F}"/>
                  </a:ext>
                </a:extLst>
              </p:cNvPr>
              <p:cNvSpPr>
                <a:spLocks noChangeShapeType="1"/>
              </p:cNvSpPr>
              <p:nvPr/>
            </p:nvSpPr>
            <p:spPr bwMode="auto">
              <a:xfrm flipH="1">
                <a:off x="2565" y="687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3" name="Line 49">
                <a:extLst>
                  <a:ext uri="{FF2B5EF4-FFF2-40B4-BE49-F238E27FC236}">
                    <a16:creationId xmlns:a16="http://schemas.microsoft.com/office/drawing/2014/main" id="{F2ADDF02-4818-814E-9362-C70BCC5481AD}"/>
                  </a:ext>
                </a:extLst>
              </p:cNvPr>
              <p:cNvSpPr>
                <a:spLocks noChangeShapeType="1"/>
              </p:cNvSpPr>
              <p:nvPr/>
            </p:nvSpPr>
            <p:spPr bwMode="auto">
              <a:xfrm flipH="1" flipV="1">
                <a:off x="2565" y="703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4" name="Line 50">
                <a:extLst>
                  <a:ext uri="{FF2B5EF4-FFF2-40B4-BE49-F238E27FC236}">
                    <a16:creationId xmlns:a16="http://schemas.microsoft.com/office/drawing/2014/main" id="{83C006DA-5008-6F40-8753-D45686C04155}"/>
                  </a:ext>
                </a:extLst>
              </p:cNvPr>
              <p:cNvSpPr>
                <a:spLocks noChangeShapeType="1"/>
              </p:cNvSpPr>
              <p:nvPr/>
            </p:nvSpPr>
            <p:spPr bwMode="auto">
              <a:xfrm flipH="1">
                <a:off x="2565" y="720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5" name="Line 51">
                <a:extLst>
                  <a:ext uri="{FF2B5EF4-FFF2-40B4-BE49-F238E27FC236}">
                    <a16:creationId xmlns:a16="http://schemas.microsoft.com/office/drawing/2014/main" id="{F65BAC10-15E9-E042-8DA5-DF4D8082DF32}"/>
                  </a:ext>
                </a:extLst>
              </p:cNvPr>
              <p:cNvSpPr>
                <a:spLocks noChangeShapeType="1"/>
              </p:cNvSpPr>
              <p:nvPr/>
            </p:nvSpPr>
            <p:spPr bwMode="auto">
              <a:xfrm flipH="1" flipV="1">
                <a:off x="2565" y="736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6" name="Line 52">
                <a:extLst>
                  <a:ext uri="{FF2B5EF4-FFF2-40B4-BE49-F238E27FC236}">
                    <a16:creationId xmlns:a16="http://schemas.microsoft.com/office/drawing/2014/main" id="{D05A9A01-3DB4-8542-B352-AD5CF5E30EFA}"/>
                  </a:ext>
                </a:extLst>
              </p:cNvPr>
              <p:cNvSpPr>
                <a:spLocks noChangeShapeType="1"/>
              </p:cNvSpPr>
              <p:nvPr/>
            </p:nvSpPr>
            <p:spPr bwMode="auto">
              <a:xfrm flipH="1">
                <a:off x="2565" y="753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7" name="Line 53">
                <a:extLst>
                  <a:ext uri="{FF2B5EF4-FFF2-40B4-BE49-F238E27FC236}">
                    <a16:creationId xmlns:a16="http://schemas.microsoft.com/office/drawing/2014/main" id="{2CACA4E3-B98A-074E-A68C-ACC0D34A33B2}"/>
                  </a:ext>
                </a:extLst>
              </p:cNvPr>
              <p:cNvSpPr>
                <a:spLocks noChangeShapeType="1"/>
              </p:cNvSpPr>
              <p:nvPr/>
            </p:nvSpPr>
            <p:spPr bwMode="auto">
              <a:xfrm flipH="1" flipV="1">
                <a:off x="2565" y="769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8" name="Line 54">
                <a:extLst>
                  <a:ext uri="{FF2B5EF4-FFF2-40B4-BE49-F238E27FC236}">
                    <a16:creationId xmlns:a16="http://schemas.microsoft.com/office/drawing/2014/main" id="{9E81984B-7E22-7D40-A772-73A8083EF8E8}"/>
                  </a:ext>
                </a:extLst>
              </p:cNvPr>
              <p:cNvSpPr>
                <a:spLocks noChangeShapeType="1"/>
              </p:cNvSpPr>
              <p:nvPr/>
            </p:nvSpPr>
            <p:spPr bwMode="auto">
              <a:xfrm flipH="1">
                <a:off x="2565" y="786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79" name="Line 55">
                <a:extLst>
                  <a:ext uri="{FF2B5EF4-FFF2-40B4-BE49-F238E27FC236}">
                    <a16:creationId xmlns:a16="http://schemas.microsoft.com/office/drawing/2014/main" id="{E3009BDB-EA13-7C47-B5AF-4EE2C351D796}"/>
                  </a:ext>
                </a:extLst>
              </p:cNvPr>
              <p:cNvSpPr>
                <a:spLocks noChangeShapeType="1"/>
              </p:cNvSpPr>
              <p:nvPr/>
            </p:nvSpPr>
            <p:spPr bwMode="auto">
              <a:xfrm flipH="1" flipV="1">
                <a:off x="2565" y="802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0" name="Line 56">
                <a:extLst>
                  <a:ext uri="{FF2B5EF4-FFF2-40B4-BE49-F238E27FC236}">
                    <a16:creationId xmlns:a16="http://schemas.microsoft.com/office/drawing/2014/main" id="{E9FFA2A9-F879-A348-AAA3-9B51B71E6BD0}"/>
                  </a:ext>
                </a:extLst>
              </p:cNvPr>
              <p:cNvSpPr>
                <a:spLocks noChangeShapeType="1"/>
              </p:cNvSpPr>
              <p:nvPr/>
            </p:nvSpPr>
            <p:spPr bwMode="auto">
              <a:xfrm flipH="1">
                <a:off x="2565" y="820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1" name="Line 57">
                <a:extLst>
                  <a:ext uri="{FF2B5EF4-FFF2-40B4-BE49-F238E27FC236}">
                    <a16:creationId xmlns:a16="http://schemas.microsoft.com/office/drawing/2014/main" id="{BE409292-5E17-B94B-AC10-076E37EBF938}"/>
                  </a:ext>
                </a:extLst>
              </p:cNvPr>
              <p:cNvSpPr>
                <a:spLocks noChangeShapeType="1"/>
              </p:cNvSpPr>
              <p:nvPr/>
            </p:nvSpPr>
            <p:spPr bwMode="auto">
              <a:xfrm flipH="1" flipV="1">
                <a:off x="2565" y="837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2" name="Line 58">
                <a:extLst>
                  <a:ext uri="{FF2B5EF4-FFF2-40B4-BE49-F238E27FC236}">
                    <a16:creationId xmlns:a16="http://schemas.microsoft.com/office/drawing/2014/main" id="{8B7F3D7B-195C-304D-9698-6F0D6EDE3B2F}"/>
                  </a:ext>
                </a:extLst>
              </p:cNvPr>
              <p:cNvSpPr>
                <a:spLocks noChangeShapeType="1"/>
              </p:cNvSpPr>
              <p:nvPr/>
            </p:nvSpPr>
            <p:spPr bwMode="auto">
              <a:xfrm flipH="1">
                <a:off x="2565" y="853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3" name="Line 59">
                <a:extLst>
                  <a:ext uri="{FF2B5EF4-FFF2-40B4-BE49-F238E27FC236}">
                    <a16:creationId xmlns:a16="http://schemas.microsoft.com/office/drawing/2014/main" id="{2234F87C-01AA-304E-A7BB-A8B5E59367BF}"/>
                  </a:ext>
                </a:extLst>
              </p:cNvPr>
              <p:cNvSpPr>
                <a:spLocks noChangeShapeType="1"/>
              </p:cNvSpPr>
              <p:nvPr/>
            </p:nvSpPr>
            <p:spPr bwMode="auto">
              <a:xfrm flipH="1" flipV="1">
                <a:off x="2565" y="870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4" name="Line 60">
                <a:extLst>
                  <a:ext uri="{FF2B5EF4-FFF2-40B4-BE49-F238E27FC236}">
                    <a16:creationId xmlns:a16="http://schemas.microsoft.com/office/drawing/2014/main" id="{6913FFBE-6CFC-D04C-8E89-06CF0413662D}"/>
                  </a:ext>
                </a:extLst>
              </p:cNvPr>
              <p:cNvSpPr>
                <a:spLocks noChangeShapeType="1"/>
              </p:cNvSpPr>
              <p:nvPr/>
            </p:nvSpPr>
            <p:spPr bwMode="auto">
              <a:xfrm flipH="1">
                <a:off x="2565" y="886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5" name="Line 61">
                <a:extLst>
                  <a:ext uri="{FF2B5EF4-FFF2-40B4-BE49-F238E27FC236}">
                    <a16:creationId xmlns:a16="http://schemas.microsoft.com/office/drawing/2014/main" id="{44A34DA8-AFB6-3849-91B6-7C51D6DE5BC1}"/>
                  </a:ext>
                </a:extLst>
              </p:cNvPr>
              <p:cNvSpPr>
                <a:spLocks noChangeShapeType="1"/>
              </p:cNvSpPr>
              <p:nvPr/>
            </p:nvSpPr>
            <p:spPr bwMode="auto">
              <a:xfrm flipH="1" flipV="1">
                <a:off x="2565" y="903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6" name="Line 62">
                <a:extLst>
                  <a:ext uri="{FF2B5EF4-FFF2-40B4-BE49-F238E27FC236}">
                    <a16:creationId xmlns:a16="http://schemas.microsoft.com/office/drawing/2014/main" id="{6BF73839-C21D-A448-8184-C06CFC47B0DC}"/>
                  </a:ext>
                </a:extLst>
              </p:cNvPr>
              <p:cNvSpPr>
                <a:spLocks noChangeShapeType="1"/>
              </p:cNvSpPr>
              <p:nvPr/>
            </p:nvSpPr>
            <p:spPr bwMode="auto">
              <a:xfrm flipH="1">
                <a:off x="2565" y="9195"/>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7" name="Line 63">
                <a:extLst>
                  <a:ext uri="{FF2B5EF4-FFF2-40B4-BE49-F238E27FC236}">
                    <a16:creationId xmlns:a16="http://schemas.microsoft.com/office/drawing/2014/main" id="{F38E0650-52A1-CF46-AD3A-3F451E0D7A6D}"/>
                  </a:ext>
                </a:extLst>
              </p:cNvPr>
              <p:cNvSpPr>
                <a:spLocks noChangeShapeType="1"/>
              </p:cNvSpPr>
              <p:nvPr/>
            </p:nvSpPr>
            <p:spPr bwMode="auto">
              <a:xfrm flipH="1" flipV="1">
                <a:off x="2565" y="9360"/>
                <a:ext cx="510" cy="16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88" name="Line 64">
                <a:extLst>
                  <a:ext uri="{FF2B5EF4-FFF2-40B4-BE49-F238E27FC236}">
                    <a16:creationId xmlns:a16="http://schemas.microsoft.com/office/drawing/2014/main" id="{569DC85C-1501-1047-82AB-BBD7EB36D072}"/>
                  </a:ext>
                </a:extLst>
              </p:cNvPr>
              <p:cNvSpPr>
                <a:spLocks noChangeShapeType="1"/>
              </p:cNvSpPr>
              <p:nvPr/>
            </p:nvSpPr>
            <p:spPr bwMode="auto">
              <a:xfrm flipH="1">
                <a:off x="2820" y="9540"/>
                <a:ext cx="255" cy="8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7489" name="Line 65">
              <a:extLst>
                <a:ext uri="{FF2B5EF4-FFF2-40B4-BE49-F238E27FC236}">
                  <a16:creationId xmlns:a16="http://schemas.microsoft.com/office/drawing/2014/main" id="{E67123F6-7A53-2C43-A95A-D86083C42307}"/>
                </a:ext>
              </a:extLst>
            </p:cNvPr>
            <p:cNvSpPr>
              <a:spLocks noChangeShapeType="1"/>
            </p:cNvSpPr>
            <p:nvPr/>
          </p:nvSpPr>
          <p:spPr bwMode="auto">
            <a:xfrm flipH="1" flipV="1">
              <a:off x="3315" y="1560"/>
              <a:ext cx="0" cy="8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490" name="Rectangle 66">
              <a:extLst>
                <a:ext uri="{FF2B5EF4-FFF2-40B4-BE49-F238E27FC236}">
                  <a16:creationId xmlns:a16="http://schemas.microsoft.com/office/drawing/2014/main" id="{811613C4-625C-E243-A918-0BEE95A54395}"/>
                </a:ext>
              </a:extLst>
            </p:cNvPr>
            <p:cNvSpPr>
              <a:spLocks noChangeArrowheads="1"/>
            </p:cNvSpPr>
            <p:nvPr/>
          </p:nvSpPr>
          <p:spPr bwMode="auto">
            <a:xfrm>
              <a:off x="3201" y="1644"/>
              <a:ext cx="246" cy="150"/>
            </a:xfrm>
            <a:prstGeom prst="rect">
              <a:avLst/>
            </a:prstGeom>
            <a:solidFill>
              <a:srgbClr val="FFFFFF"/>
            </a:solidFill>
            <a:ln w="25400">
              <a:solidFill>
                <a:srgbClr val="000000"/>
              </a:solidFill>
              <a:miter lim="800000"/>
              <a:headEnd/>
              <a:tailEnd/>
            </a:ln>
          </p:spPr>
          <p:txBody>
            <a:bodyPr/>
            <a:lstStyle/>
            <a:p>
              <a:endParaRPr lang="en-US"/>
            </a:p>
          </p:txBody>
        </p:sp>
        <p:sp>
          <p:nvSpPr>
            <p:cNvPr id="487491" name="Line 67">
              <a:extLst>
                <a:ext uri="{FF2B5EF4-FFF2-40B4-BE49-F238E27FC236}">
                  <a16:creationId xmlns:a16="http://schemas.microsoft.com/office/drawing/2014/main" id="{A1AE22FD-BA02-5B48-81F2-0E1CBD6C5CD8}"/>
                </a:ext>
              </a:extLst>
            </p:cNvPr>
            <p:cNvSpPr>
              <a:spLocks noChangeShapeType="1"/>
            </p:cNvSpPr>
            <p:nvPr/>
          </p:nvSpPr>
          <p:spPr bwMode="auto">
            <a:xfrm>
              <a:off x="1599" y="672"/>
              <a:ext cx="0" cy="1200"/>
            </a:xfrm>
            <a:prstGeom prst="line">
              <a:avLst/>
            </a:prstGeom>
            <a:noFill/>
            <a:ln w="254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7492" name="Line 68">
              <a:extLst>
                <a:ext uri="{FF2B5EF4-FFF2-40B4-BE49-F238E27FC236}">
                  <a16:creationId xmlns:a16="http://schemas.microsoft.com/office/drawing/2014/main" id="{4F7342D2-5A39-F64D-8E25-1D470DFD59E4}"/>
                </a:ext>
              </a:extLst>
            </p:cNvPr>
            <p:cNvSpPr>
              <a:spLocks noChangeShapeType="1"/>
            </p:cNvSpPr>
            <p:nvPr/>
          </p:nvSpPr>
          <p:spPr bwMode="auto">
            <a:xfrm>
              <a:off x="2589" y="672"/>
              <a:ext cx="0" cy="1200"/>
            </a:xfrm>
            <a:prstGeom prst="line">
              <a:avLst/>
            </a:prstGeom>
            <a:noFill/>
            <a:ln w="254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7493" name="Line 69">
              <a:extLst>
                <a:ext uri="{FF2B5EF4-FFF2-40B4-BE49-F238E27FC236}">
                  <a16:creationId xmlns:a16="http://schemas.microsoft.com/office/drawing/2014/main" id="{4C89B406-6051-314F-A6CE-4C551B2D8EE9}"/>
                </a:ext>
              </a:extLst>
            </p:cNvPr>
            <p:cNvSpPr>
              <a:spLocks noChangeShapeType="1"/>
            </p:cNvSpPr>
            <p:nvPr/>
          </p:nvSpPr>
          <p:spPr bwMode="auto">
            <a:xfrm>
              <a:off x="2589" y="1878"/>
              <a:ext cx="0" cy="204"/>
            </a:xfrm>
            <a:prstGeom prst="line">
              <a:avLst/>
            </a:prstGeom>
            <a:noFill/>
            <a:ln w="254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7494" name="Line 70">
              <a:extLst>
                <a:ext uri="{FF2B5EF4-FFF2-40B4-BE49-F238E27FC236}">
                  <a16:creationId xmlns:a16="http://schemas.microsoft.com/office/drawing/2014/main" id="{A6246D67-416D-7545-BE41-49D666288AD6}"/>
                </a:ext>
              </a:extLst>
            </p:cNvPr>
            <p:cNvSpPr>
              <a:spLocks noChangeShapeType="1"/>
            </p:cNvSpPr>
            <p:nvPr/>
          </p:nvSpPr>
          <p:spPr bwMode="auto">
            <a:xfrm>
              <a:off x="3633" y="672"/>
              <a:ext cx="0" cy="1200"/>
            </a:xfrm>
            <a:prstGeom prst="line">
              <a:avLst/>
            </a:prstGeom>
            <a:noFill/>
            <a:ln w="254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7495" name="Line 71">
              <a:extLst>
                <a:ext uri="{FF2B5EF4-FFF2-40B4-BE49-F238E27FC236}">
                  <a16:creationId xmlns:a16="http://schemas.microsoft.com/office/drawing/2014/main" id="{3D596E71-B68C-7A42-AAA2-AA528DACD096}"/>
                </a:ext>
              </a:extLst>
            </p:cNvPr>
            <p:cNvSpPr>
              <a:spLocks noChangeShapeType="1"/>
            </p:cNvSpPr>
            <p:nvPr/>
          </p:nvSpPr>
          <p:spPr bwMode="auto">
            <a:xfrm>
              <a:off x="3633" y="1644"/>
              <a:ext cx="0" cy="228"/>
            </a:xfrm>
            <a:prstGeom prst="line">
              <a:avLst/>
            </a:prstGeom>
            <a:noFill/>
            <a:ln w="254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87496" name="Text Box 72">
              <a:extLst>
                <a:ext uri="{FF2B5EF4-FFF2-40B4-BE49-F238E27FC236}">
                  <a16:creationId xmlns:a16="http://schemas.microsoft.com/office/drawing/2014/main" id="{2F724F39-56DC-4247-8D4C-8E53100D26A3}"/>
                </a:ext>
              </a:extLst>
            </p:cNvPr>
            <p:cNvSpPr txBox="1">
              <a:spLocks noChangeArrowheads="1"/>
            </p:cNvSpPr>
            <p:nvPr/>
          </p:nvSpPr>
          <p:spPr bwMode="auto">
            <a:xfrm>
              <a:off x="3672" y="1656"/>
              <a:ext cx="26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spcBef>
                  <a:spcPct val="0"/>
                </a:spcBef>
                <a:buClrTx/>
                <a:buSzTx/>
                <a:buFontTx/>
                <a:buNone/>
              </a:pPr>
              <a:r>
                <a:rPr lang="fr-FR" altLang="en-US" sz="1400" b="1" i="1">
                  <a:latin typeface="Times New Roman" pitchFamily="2" charset="0"/>
                </a:rPr>
                <a:t>u</a:t>
              </a:r>
              <a:endParaRPr lang="fr-FR" altLang="en-US" sz="1400" b="1">
                <a:latin typeface="Times New Roman" pitchFamily="2" charset="0"/>
              </a:endParaRPr>
            </a:p>
          </p:txBody>
        </p:sp>
        <p:sp>
          <p:nvSpPr>
            <p:cNvPr id="487497" name="Line 73">
              <a:extLst>
                <a:ext uri="{FF2B5EF4-FFF2-40B4-BE49-F238E27FC236}">
                  <a16:creationId xmlns:a16="http://schemas.microsoft.com/office/drawing/2014/main" id="{A27B048D-5A72-104A-9952-CA52DE5FE1A6}"/>
                </a:ext>
              </a:extLst>
            </p:cNvPr>
            <p:cNvSpPr>
              <a:spLocks noChangeShapeType="1"/>
            </p:cNvSpPr>
            <p:nvPr/>
          </p:nvSpPr>
          <p:spPr bwMode="auto">
            <a:xfrm>
              <a:off x="951" y="1872"/>
              <a:ext cx="291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7498" name="Text Box 74">
              <a:extLst>
                <a:ext uri="{FF2B5EF4-FFF2-40B4-BE49-F238E27FC236}">
                  <a16:creationId xmlns:a16="http://schemas.microsoft.com/office/drawing/2014/main" id="{5460DE79-9E85-5A4C-8CAF-6310B2713F7D}"/>
                </a:ext>
              </a:extLst>
            </p:cNvPr>
            <p:cNvSpPr txBox="1">
              <a:spLocks noChangeArrowheads="1"/>
            </p:cNvSpPr>
            <p:nvPr/>
          </p:nvSpPr>
          <p:spPr bwMode="auto">
            <a:xfrm>
              <a:off x="2640" y="1872"/>
              <a:ext cx="26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spcBef>
                  <a:spcPct val="0"/>
                </a:spcBef>
                <a:buClrTx/>
                <a:buSzTx/>
                <a:buFontTx/>
                <a:buNone/>
              </a:pPr>
              <a:r>
                <a:rPr lang="fr-FR" altLang="en-US" sz="1400" b="1" i="1">
                  <a:latin typeface="Times New Roman" pitchFamily="2" charset="0"/>
                </a:rPr>
                <a:t>u</a:t>
              </a:r>
              <a:endParaRPr lang="fr-FR" altLang="en-US" sz="1400" b="1">
                <a:latin typeface="Times New Roman" pitchFamily="2" charset="0"/>
              </a:endParaRPr>
            </a:p>
          </p:txBody>
        </p:sp>
      </p:grpSp>
      <p:sp>
        <p:nvSpPr>
          <p:cNvPr id="487499" name="Rectangle 75">
            <a:extLst>
              <a:ext uri="{FF2B5EF4-FFF2-40B4-BE49-F238E27FC236}">
                <a16:creationId xmlns:a16="http://schemas.microsoft.com/office/drawing/2014/main" id="{A4FC5A92-C261-3944-A973-9274A91E945F}"/>
              </a:ext>
            </a:extLst>
          </p:cNvPr>
          <p:cNvSpPr>
            <a:spLocks noChangeArrowheads="1"/>
          </p:cNvSpPr>
          <p:nvPr/>
        </p:nvSpPr>
        <p:spPr bwMode="auto">
          <a:xfrm>
            <a:off x="4648200" y="1066800"/>
            <a:ext cx="4343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a:ea typeface="Times New Roman" pitchFamily="2" charset="0"/>
                <a:cs typeface="Times New Roman" pitchFamily="2" charset="0"/>
              </a:rPr>
              <a:t>Consider </a:t>
            </a:r>
            <a:r>
              <a:rPr lang="en-US" altLang="en-US" sz="2000" i="1">
                <a:ea typeface="Times New Roman" pitchFamily="2" charset="0"/>
                <a:cs typeface="Times New Roman" pitchFamily="2" charset="0"/>
              </a:rPr>
              <a:t>K</a:t>
            </a:r>
            <a:r>
              <a:rPr lang="en-US" altLang="en-US" sz="2000">
                <a:ea typeface="Times New Roman" pitchFamily="2" charset="0"/>
                <a:cs typeface="Times New Roman" pitchFamily="2" charset="0"/>
              </a:rPr>
              <a:t>(</a:t>
            </a:r>
            <a:r>
              <a:rPr lang="en-US" altLang="en-US" sz="2000" i="1">
                <a:ea typeface="Times New Roman" pitchFamily="2" charset="0"/>
                <a:cs typeface="Times New Roman" pitchFamily="2" charset="0"/>
              </a:rPr>
              <a:t>s</a:t>
            </a:r>
            <a:r>
              <a:rPr lang="en-US" altLang="en-US" sz="2000">
                <a:ea typeface="Times New Roman" pitchFamily="2" charset="0"/>
                <a:cs typeface="Times New Roman" pitchFamily="2" charset="0"/>
              </a:rPr>
              <a:t>) = </a:t>
            </a:r>
            <a:r>
              <a:rPr lang="en-US" altLang="en-US" sz="2000" i="1">
                <a:ea typeface="Times New Roman" pitchFamily="2" charset="0"/>
                <a:cs typeface="Times New Roman" pitchFamily="2" charset="0"/>
              </a:rPr>
              <a:t>k</a:t>
            </a:r>
            <a:r>
              <a:rPr lang="en-US" altLang="en-US" sz="2000" baseline="-25000">
                <a:ea typeface="Times New Roman" pitchFamily="2" charset="0"/>
                <a:cs typeface="Times New Roman" pitchFamily="2" charset="0"/>
              </a:rPr>
              <a:t>0</a:t>
            </a:r>
            <a:r>
              <a:rPr lang="en-US" altLang="en-US" sz="2000">
                <a:ea typeface="Times New Roman" pitchFamily="2" charset="0"/>
                <a:cs typeface="Times New Roman" pitchFamily="2" charset="0"/>
              </a:rPr>
              <a:t> = constant</a:t>
            </a: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r>
              <a:rPr lang="en-US" altLang="en-US" sz="2000">
                <a:ea typeface="Times New Roman" pitchFamily="2" charset="0"/>
                <a:cs typeface="Times New Roman" pitchFamily="2" charset="0"/>
              </a:rPr>
              <a:t>Equations of harmonic oscillator with solution</a:t>
            </a:r>
          </a:p>
          <a:p>
            <a:pPr>
              <a:lnSpc>
                <a:spcPct val="90000"/>
              </a:lnSpc>
              <a:spcBef>
                <a:spcPct val="50000"/>
              </a:spcBef>
              <a:buSzTx/>
              <a:buFont typeface="Wingdings" pitchFamily="2" charset="2"/>
              <a:buNone/>
            </a:pPr>
            <a:r>
              <a:rPr lang="en-US" altLang="en-US" sz="2000">
                <a:ea typeface="Times New Roman" pitchFamily="2" charset="0"/>
                <a:cs typeface="Times New Roman" pitchFamily="2" charset="0"/>
              </a:rPr>
              <a:t>	</a:t>
            </a:r>
          </a:p>
          <a:p>
            <a:pPr>
              <a:lnSpc>
                <a:spcPct val="90000"/>
              </a:lnSpc>
              <a:spcBef>
                <a:spcPct val="50000"/>
              </a:spcBef>
              <a:buSzTx/>
              <a:buFont typeface="Wingdings" pitchFamily="2" charset="2"/>
              <a:buNone/>
            </a:pPr>
            <a:r>
              <a:rPr lang="en-US" altLang="en-US" sz="2000">
                <a:ea typeface="Times New Roman" pitchFamily="2" charset="0"/>
                <a:cs typeface="Times New Roman" pitchFamily="2" charset="0"/>
              </a:rPr>
              <a:t>	</a:t>
            </a:r>
          </a:p>
          <a:p>
            <a:pPr>
              <a:lnSpc>
                <a:spcPct val="90000"/>
              </a:lnSpc>
              <a:spcBef>
                <a:spcPct val="50000"/>
              </a:spcBef>
              <a:buSzTx/>
              <a:buFont typeface="Wingdings" pitchFamily="2" charset="2"/>
              <a:buNone/>
            </a:pPr>
            <a:r>
              <a:rPr lang="en-US" altLang="en-US" sz="2000">
                <a:ea typeface="Times New Roman" pitchFamily="2" charset="0"/>
                <a:cs typeface="Times New Roman" pitchFamily="2" charset="0"/>
              </a:rPr>
              <a:t>with</a:t>
            </a:r>
          </a:p>
          <a:p>
            <a:pPr>
              <a:lnSpc>
                <a:spcPct val="90000"/>
              </a:lnSpc>
              <a:spcBef>
                <a:spcPct val="50000"/>
              </a:spcBef>
              <a:buSzTx/>
              <a:buFont typeface="Wingdings" pitchFamily="2" charset="2"/>
              <a:buNone/>
            </a:pPr>
            <a:r>
              <a:rPr lang="en-US" altLang="en-US" sz="2000">
                <a:ea typeface="Times New Roman" pitchFamily="2" charset="0"/>
                <a:cs typeface="Times New Roman" pitchFamily="2" charset="0"/>
              </a:rPr>
              <a:t>				for </a:t>
            </a:r>
            <a:r>
              <a:rPr lang="en-US" altLang="en-US" sz="2000" i="1">
                <a:ea typeface="Times New Roman" pitchFamily="2" charset="0"/>
                <a:cs typeface="Times New Roman" pitchFamily="2" charset="0"/>
              </a:rPr>
              <a:t>k</a:t>
            </a:r>
            <a:r>
              <a:rPr lang="en-US" altLang="en-US" sz="2000" baseline="-25000">
                <a:ea typeface="Times New Roman" pitchFamily="2" charset="0"/>
                <a:cs typeface="Times New Roman" pitchFamily="2" charset="0"/>
              </a:rPr>
              <a:t>0</a:t>
            </a:r>
            <a:r>
              <a:rPr lang="en-US" altLang="en-US" sz="2000">
                <a:ea typeface="Times New Roman" pitchFamily="2" charset="0"/>
                <a:cs typeface="Times New Roman" pitchFamily="2" charset="0"/>
              </a:rPr>
              <a:t> &gt; 0</a:t>
            </a:r>
          </a:p>
          <a:p>
            <a:pPr>
              <a:lnSpc>
                <a:spcPct val="90000"/>
              </a:lnSpc>
              <a:spcBef>
                <a:spcPct val="50000"/>
              </a:spcBef>
              <a:buSzTx/>
              <a:buFont typeface="Wingdings" pitchFamily="2" charset="2"/>
              <a:buNone/>
            </a:pPr>
            <a:endParaRPr lang="en-US" altLang="en-US" sz="2000">
              <a:ea typeface="Times New Roman" pitchFamily="2" charset="0"/>
              <a:cs typeface="Times New Roman" pitchFamily="2" charset="0"/>
            </a:endParaRPr>
          </a:p>
          <a:p>
            <a:pPr>
              <a:lnSpc>
                <a:spcPct val="90000"/>
              </a:lnSpc>
              <a:spcBef>
                <a:spcPct val="50000"/>
              </a:spcBef>
              <a:buSzTx/>
              <a:buFont typeface="Wingdings" pitchFamily="2" charset="2"/>
              <a:buNone/>
            </a:pPr>
            <a:r>
              <a:rPr lang="en-US" altLang="en-US" sz="2000">
                <a:ea typeface="Times New Roman" pitchFamily="2" charset="0"/>
                <a:cs typeface="Times New Roman" pitchFamily="2" charset="0"/>
              </a:rPr>
              <a:t>				for </a:t>
            </a:r>
            <a:r>
              <a:rPr lang="en-US" altLang="en-US" sz="2000" i="1">
                <a:ea typeface="Times New Roman" pitchFamily="2" charset="0"/>
                <a:cs typeface="Times New Roman" pitchFamily="2" charset="0"/>
              </a:rPr>
              <a:t>k</a:t>
            </a:r>
            <a:r>
              <a:rPr lang="en-US" altLang="en-US" sz="2000" baseline="-25000">
                <a:ea typeface="Times New Roman" pitchFamily="2" charset="0"/>
                <a:cs typeface="Times New Roman" pitchFamily="2" charset="0"/>
              </a:rPr>
              <a:t>0</a:t>
            </a:r>
            <a:r>
              <a:rPr lang="en-US" altLang="en-US" sz="2000">
                <a:ea typeface="Times New Roman" pitchFamily="2" charset="0"/>
                <a:cs typeface="Times New Roman" pitchFamily="2" charset="0"/>
              </a:rPr>
              <a:t> &lt; 0</a:t>
            </a:r>
          </a:p>
        </p:txBody>
      </p:sp>
      <p:pic>
        <p:nvPicPr>
          <p:cNvPr id="487500" name="Picture 76" descr="txp_fig">
            <a:extLst>
              <a:ext uri="{FF2B5EF4-FFF2-40B4-BE49-F238E27FC236}">
                <a16:creationId xmlns:a16="http://schemas.microsoft.com/office/drawing/2014/main" id="{BE92D566-89C3-804A-8F58-7883A7520D9A}"/>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715000" y="1447800"/>
            <a:ext cx="2219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7501" name="Rectangle 77">
            <a:extLst>
              <a:ext uri="{FF2B5EF4-FFF2-40B4-BE49-F238E27FC236}">
                <a16:creationId xmlns:a16="http://schemas.microsoft.com/office/drawing/2014/main" id="{430E7537-2E50-B74E-B51B-521A597D9335}"/>
              </a:ext>
            </a:extLst>
          </p:cNvPr>
          <p:cNvSpPr>
            <a:spLocks noChangeArrowheads="1"/>
          </p:cNvSpPr>
          <p:nvPr/>
        </p:nvSpPr>
        <p:spPr bwMode="auto">
          <a:xfrm>
            <a:off x="2971800" y="3352800"/>
            <a:ext cx="24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2000">
                <a:latin typeface="Times New Roman" pitchFamily="2" charset="0"/>
                <a:ea typeface="Times New Roman" pitchFamily="2" charset="0"/>
                <a:cs typeface="Times New Roman" pitchFamily="2" charset="0"/>
              </a:rPr>
              <a:t> </a:t>
            </a:r>
            <a:endParaRPr lang="en-GB" altLang="en-US" sz="2000">
              <a:latin typeface="Times New Roman" pitchFamily="2" charset="0"/>
              <a:ea typeface="Times New Roman" pitchFamily="2" charset="0"/>
              <a:cs typeface="Times New Roman" pitchFamily="2" charset="0"/>
            </a:endParaRPr>
          </a:p>
        </p:txBody>
      </p:sp>
      <p:pic>
        <p:nvPicPr>
          <p:cNvPr id="487502" name="Picture 78" descr="txp_fig">
            <a:extLst>
              <a:ext uri="{FF2B5EF4-FFF2-40B4-BE49-F238E27FC236}">
                <a16:creationId xmlns:a16="http://schemas.microsoft.com/office/drawing/2014/main" id="{6008F741-7756-634D-A954-96B835818D91}"/>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752975" y="2566988"/>
            <a:ext cx="42386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503" name="Picture 79" descr="txp_fig">
            <a:extLst>
              <a:ext uri="{FF2B5EF4-FFF2-40B4-BE49-F238E27FC236}">
                <a16:creationId xmlns:a16="http://schemas.microsoft.com/office/drawing/2014/main" id="{149C8C17-00E4-134E-966F-30A02A36721D}"/>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33400" y="3810000"/>
            <a:ext cx="6792913"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504" name="Picture 80" descr="txp_fig">
            <a:extLst>
              <a:ext uri="{FF2B5EF4-FFF2-40B4-BE49-F238E27FC236}">
                <a16:creationId xmlns:a16="http://schemas.microsoft.com/office/drawing/2014/main" id="{88357B8D-AF28-3B47-8DE7-771D68AAB129}"/>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828800" y="5867400"/>
            <a:ext cx="444182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7505" name="Rectangle 81">
            <a:extLst>
              <a:ext uri="{FF2B5EF4-FFF2-40B4-BE49-F238E27FC236}">
                <a16:creationId xmlns:a16="http://schemas.microsoft.com/office/drawing/2014/main" id="{4540D649-7D34-CA48-BB6B-C9EC5C89623C}"/>
              </a:ext>
            </a:extLst>
          </p:cNvPr>
          <p:cNvSpPr>
            <a:spLocks noChangeArrowheads="1"/>
          </p:cNvSpPr>
          <p:nvPr/>
        </p:nvSpPr>
        <p:spPr bwMode="auto">
          <a:xfrm>
            <a:off x="387350" y="5424488"/>
            <a:ext cx="5702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50000"/>
              </a:spcBef>
            </a:pPr>
            <a:r>
              <a:rPr lang="en-US" altLang="en-US" sz="2000">
                <a:latin typeface="Times New Roman" pitchFamily="2" charset="0"/>
                <a:ea typeface="Times New Roman" pitchFamily="2" charset="0"/>
                <a:cs typeface="Times New Roman" pitchFamily="2" charset="0"/>
              </a:rPr>
              <a:t> Note that the solution can be written in </a:t>
            </a:r>
            <a:r>
              <a:rPr lang="en-US" altLang="en-US" sz="2000" b="1">
                <a:latin typeface="Times New Roman" pitchFamily="2" charset="0"/>
                <a:ea typeface="Times New Roman" pitchFamily="2" charset="0"/>
                <a:cs typeface="Times New Roman" pitchFamily="2" charset="0"/>
              </a:rPr>
              <a:t>matrix</a:t>
            </a:r>
            <a:r>
              <a:rPr lang="en-US" altLang="en-US" sz="2000">
                <a:latin typeface="Times New Roman" pitchFamily="2" charset="0"/>
                <a:ea typeface="Times New Roman" pitchFamily="2" charset="0"/>
                <a:cs typeface="Times New Roman" pitchFamily="2" charset="0"/>
              </a:rPr>
              <a:t> form</a:t>
            </a:r>
          </a:p>
        </p:txBody>
      </p:sp>
    </p:spTree>
    <p:extLst>
      <p:ext uri="{BB962C8B-B14F-4D97-AF65-F5344CB8AC3E}">
        <p14:creationId xmlns:p14="http://schemas.microsoft.com/office/powerpoint/2010/main" val="343033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DDA8E947-8270-984B-8981-D8DE413801E7}"/>
              </a:ext>
            </a:extLst>
          </p:cNvPr>
          <p:cNvSpPr>
            <a:spLocks noChangeArrowheads="1"/>
          </p:cNvSpPr>
          <p:nvPr/>
        </p:nvSpPr>
        <p:spPr bwMode="auto">
          <a:xfrm>
            <a:off x="381000" y="914400"/>
            <a:ext cx="8763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a:ea typeface="Times New Roman" pitchFamily="2" charset="0"/>
                <a:cs typeface="Times New Roman" pitchFamily="2" charset="0"/>
              </a:rPr>
              <a:t>General </a:t>
            </a:r>
            <a:r>
              <a:rPr lang="en-US" altLang="en-US" sz="2000" b="1">
                <a:ea typeface="Times New Roman" pitchFamily="2" charset="0"/>
                <a:cs typeface="Times New Roman" pitchFamily="2" charset="0"/>
              </a:rPr>
              <a:t>transfer matrix</a:t>
            </a:r>
            <a:r>
              <a:rPr lang="en-US" altLang="en-US" sz="2000">
                <a:ea typeface="Times New Roman" pitchFamily="2" charset="0"/>
                <a:cs typeface="Times New Roman" pitchFamily="2" charset="0"/>
              </a:rPr>
              <a:t> from </a:t>
            </a:r>
            <a:r>
              <a:rPr lang="en-US" altLang="en-US" sz="2000" i="1">
                <a:ea typeface="Times New Roman" pitchFamily="2" charset="0"/>
                <a:cs typeface="Times New Roman" pitchFamily="2" charset="0"/>
              </a:rPr>
              <a:t>s</a:t>
            </a:r>
            <a:r>
              <a:rPr lang="en-US" altLang="en-US" sz="2000" baseline="-25000">
                <a:ea typeface="Times New Roman" pitchFamily="2" charset="0"/>
                <a:cs typeface="Times New Roman" pitchFamily="2" charset="0"/>
              </a:rPr>
              <a:t>0</a:t>
            </a:r>
            <a:r>
              <a:rPr lang="en-US" altLang="en-US" sz="2000">
                <a:ea typeface="Times New Roman" pitchFamily="2" charset="0"/>
                <a:cs typeface="Times New Roman" pitchFamily="2" charset="0"/>
              </a:rPr>
              <a:t> to </a:t>
            </a:r>
            <a:r>
              <a:rPr lang="en-US" altLang="en-US" sz="2000" i="1">
                <a:ea typeface="Times New Roman" pitchFamily="2" charset="0"/>
                <a:cs typeface="Times New Roman" pitchFamily="2" charset="0"/>
              </a:rPr>
              <a:t>s</a:t>
            </a:r>
            <a:endParaRPr lang="en-US" altLang="en-US" sz="2000">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r>
              <a:rPr lang="en-US" altLang="en-US" sz="2000">
                <a:ea typeface="Times New Roman" pitchFamily="2" charset="0"/>
                <a:cs typeface="Times New Roman" pitchFamily="2" charset="0"/>
              </a:rPr>
              <a:t>Note that 							         </a:t>
            </a:r>
          </a:p>
          <a:p>
            <a:pPr>
              <a:lnSpc>
                <a:spcPct val="90000"/>
              </a:lnSpc>
              <a:spcBef>
                <a:spcPct val="50000"/>
              </a:spcBef>
              <a:buSzTx/>
              <a:buFont typeface="Wingdings" pitchFamily="2" charset="2"/>
              <a:buNone/>
            </a:pPr>
            <a:r>
              <a:rPr lang="en-US" altLang="en-US" sz="2000">
                <a:ea typeface="Times New Roman" pitchFamily="2" charset="0"/>
                <a:cs typeface="Times New Roman" pitchFamily="2" charset="0"/>
              </a:rPr>
              <a:t>	which is always true for conservative systems</a:t>
            </a:r>
          </a:p>
          <a:p>
            <a:pPr>
              <a:lnSpc>
                <a:spcPct val="150000"/>
              </a:lnSpc>
              <a:spcBef>
                <a:spcPct val="50000"/>
              </a:spcBef>
              <a:buSzTx/>
            </a:pPr>
            <a:r>
              <a:rPr lang="en-US" altLang="en-US" sz="2000">
                <a:ea typeface="Times New Roman" pitchFamily="2" charset="0"/>
                <a:cs typeface="Times New Roman" pitchFamily="2" charset="0"/>
              </a:rPr>
              <a:t>Note also that</a:t>
            </a:r>
          </a:p>
          <a:p>
            <a:pPr>
              <a:lnSpc>
                <a:spcPct val="90000"/>
              </a:lnSpc>
              <a:spcBef>
                <a:spcPct val="50000"/>
              </a:spcBef>
              <a:buSzTx/>
            </a:pPr>
            <a:r>
              <a:rPr lang="en-US" altLang="en-US" sz="2000">
                <a:ea typeface="Times New Roman" pitchFamily="2" charset="0"/>
                <a:cs typeface="Times New Roman" pitchFamily="2" charset="0"/>
              </a:rPr>
              <a:t>The accelerator can be build by a series of matrix multiplications</a:t>
            </a:r>
          </a:p>
        </p:txBody>
      </p:sp>
      <p:sp>
        <p:nvSpPr>
          <p:cNvPr id="488451" name="AutoShape 3">
            <a:extLst>
              <a:ext uri="{FF2B5EF4-FFF2-40B4-BE49-F238E27FC236}">
                <a16:creationId xmlns:a16="http://schemas.microsoft.com/office/drawing/2014/main" id="{6C3738BC-719B-F34A-9F25-EFA60354C055}"/>
              </a:ext>
            </a:extLst>
          </p:cNvPr>
          <p:cNvSpPr>
            <a:spLocks/>
          </p:cNvSpPr>
          <p:nvPr/>
        </p:nvSpPr>
        <p:spPr bwMode="auto">
          <a:xfrm rot="5400000">
            <a:off x="7540625" y="4041775"/>
            <a:ext cx="128588" cy="1189038"/>
          </a:xfrm>
          <a:prstGeom prst="rightBrace">
            <a:avLst>
              <a:gd name="adj1" fmla="val 77057"/>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452" name="Text Box 4">
            <a:extLst>
              <a:ext uri="{FF2B5EF4-FFF2-40B4-BE49-F238E27FC236}">
                <a16:creationId xmlns:a16="http://schemas.microsoft.com/office/drawing/2014/main" id="{992F052F-0058-134C-A744-0ECB070A3BF0}"/>
              </a:ext>
            </a:extLst>
          </p:cNvPr>
          <p:cNvSpPr txBox="1">
            <a:spLocks noChangeArrowheads="1"/>
          </p:cNvSpPr>
          <p:nvPr/>
        </p:nvSpPr>
        <p:spPr bwMode="auto">
          <a:xfrm>
            <a:off x="6858000" y="4692650"/>
            <a:ext cx="1600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a:latin typeface="Times New Roman" pitchFamily="2" charset="0"/>
              </a:rPr>
              <a:t>from </a:t>
            </a:r>
            <a:r>
              <a:rPr lang="fr-FR" altLang="en-US" sz="2000" b="1" i="1">
                <a:latin typeface="Times New Roman" pitchFamily="2" charset="0"/>
              </a:rPr>
              <a:t>s</a:t>
            </a:r>
            <a:r>
              <a:rPr lang="fr-FR" altLang="en-US" sz="2000" b="1" baseline="-25000">
                <a:latin typeface="Times New Roman" pitchFamily="2" charset="0"/>
              </a:rPr>
              <a:t>0</a:t>
            </a:r>
            <a:r>
              <a:rPr lang="fr-FR" altLang="en-US" sz="2000">
                <a:latin typeface="Times New Roman" pitchFamily="2" charset="0"/>
              </a:rPr>
              <a:t> to </a:t>
            </a:r>
            <a:r>
              <a:rPr lang="fr-FR" altLang="en-US" sz="2000" b="1" i="1">
                <a:latin typeface="Times New Roman" pitchFamily="2" charset="0"/>
              </a:rPr>
              <a:t>s</a:t>
            </a:r>
            <a:r>
              <a:rPr lang="fr-FR" altLang="en-US" sz="2000" b="1" baseline="-25000">
                <a:latin typeface="Times New Roman" pitchFamily="2" charset="0"/>
              </a:rPr>
              <a:t>1</a:t>
            </a:r>
          </a:p>
        </p:txBody>
      </p:sp>
      <p:sp>
        <p:nvSpPr>
          <p:cNvPr id="488453" name="Text Box 5">
            <a:extLst>
              <a:ext uri="{FF2B5EF4-FFF2-40B4-BE49-F238E27FC236}">
                <a16:creationId xmlns:a16="http://schemas.microsoft.com/office/drawing/2014/main" id="{1E23674C-3F98-4145-8B14-741F01BCB405}"/>
              </a:ext>
            </a:extLst>
          </p:cNvPr>
          <p:cNvSpPr txBox="1">
            <a:spLocks noChangeArrowheads="1"/>
          </p:cNvSpPr>
          <p:nvPr/>
        </p:nvSpPr>
        <p:spPr bwMode="auto">
          <a:xfrm>
            <a:off x="6172200" y="5149850"/>
            <a:ext cx="16176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a:latin typeface="Times New Roman" pitchFamily="2" charset="0"/>
              </a:rPr>
              <a:t>from </a:t>
            </a:r>
            <a:r>
              <a:rPr lang="fr-FR" altLang="en-US" sz="2000" b="1" i="1">
                <a:latin typeface="Times New Roman" pitchFamily="2" charset="0"/>
              </a:rPr>
              <a:t>s</a:t>
            </a:r>
            <a:r>
              <a:rPr lang="fr-FR" altLang="en-US" sz="2000" b="1" baseline="-25000">
                <a:latin typeface="Times New Roman" pitchFamily="2" charset="0"/>
              </a:rPr>
              <a:t>0</a:t>
            </a:r>
            <a:r>
              <a:rPr lang="fr-FR" altLang="en-US" sz="2000">
                <a:latin typeface="Times New Roman" pitchFamily="2" charset="0"/>
              </a:rPr>
              <a:t> to </a:t>
            </a:r>
            <a:r>
              <a:rPr lang="fr-FR" altLang="en-US" sz="2000" b="1" i="1">
                <a:latin typeface="Times New Roman" pitchFamily="2" charset="0"/>
              </a:rPr>
              <a:t>s</a:t>
            </a:r>
            <a:r>
              <a:rPr lang="fr-FR" altLang="en-US" sz="2000" b="1" baseline="-25000">
                <a:latin typeface="Times New Roman" pitchFamily="2" charset="0"/>
              </a:rPr>
              <a:t>2</a:t>
            </a:r>
          </a:p>
        </p:txBody>
      </p:sp>
      <p:sp>
        <p:nvSpPr>
          <p:cNvPr id="488454" name="AutoShape 6">
            <a:extLst>
              <a:ext uri="{FF2B5EF4-FFF2-40B4-BE49-F238E27FC236}">
                <a16:creationId xmlns:a16="http://schemas.microsoft.com/office/drawing/2014/main" id="{D54F90D7-FF87-5249-8AA5-65CB689088C0}"/>
              </a:ext>
            </a:extLst>
          </p:cNvPr>
          <p:cNvSpPr>
            <a:spLocks/>
          </p:cNvSpPr>
          <p:nvPr/>
        </p:nvSpPr>
        <p:spPr bwMode="auto">
          <a:xfrm rot="5400000">
            <a:off x="6815138" y="3763962"/>
            <a:ext cx="165100" cy="2670175"/>
          </a:xfrm>
          <a:prstGeom prst="rightBrace">
            <a:avLst>
              <a:gd name="adj1" fmla="val 134776"/>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455" name="AutoShape 7">
            <a:extLst>
              <a:ext uri="{FF2B5EF4-FFF2-40B4-BE49-F238E27FC236}">
                <a16:creationId xmlns:a16="http://schemas.microsoft.com/office/drawing/2014/main" id="{6FB3B065-EB9D-1B4A-9A3D-7E6524A5C262}"/>
              </a:ext>
            </a:extLst>
          </p:cNvPr>
          <p:cNvSpPr>
            <a:spLocks/>
          </p:cNvSpPr>
          <p:nvPr/>
        </p:nvSpPr>
        <p:spPr bwMode="auto">
          <a:xfrm rot="5400000">
            <a:off x="6055519" y="3537744"/>
            <a:ext cx="236537" cy="4117975"/>
          </a:xfrm>
          <a:prstGeom prst="rightBrace">
            <a:avLst>
              <a:gd name="adj1" fmla="val 145079"/>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456" name="Text Box 8">
            <a:extLst>
              <a:ext uri="{FF2B5EF4-FFF2-40B4-BE49-F238E27FC236}">
                <a16:creationId xmlns:a16="http://schemas.microsoft.com/office/drawing/2014/main" id="{4D6162FD-7257-D443-952A-BF62AAB9A666}"/>
              </a:ext>
            </a:extLst>
          </p:cNvPr>
          <p:cNvSpPr txBox="1">
            <a:spLocks noChangeArrowheads="1"/>
          </p:cNvSpPr>
          <p:nvPr/>
        </p:nvSpPr>
        <p:spPr bwMode="auto">
          <a:xfrm>
            <a:off x="5410200" y="5683250"/>
            <a:ext cx="1587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a:latin typeface="Times New Roman" pitchFamily="2" charset="0"/>
              </a:rPr>
              <a:t>from </a:t>
            </a:r>
            <a:r>
              <a:rPr lang="fr-FR" altLang="en-US" sz="2000" b="1" i="1">
                <a:latin typeface="Times New Roman" pitchFamily="2" charset="0"/>
              </a:rPr>
              <a:t>s</a:t>
            </a:r>
            <a:r>
              <a:rPr lang="fr-FR" altLang="en-US" sz="2000" b="1" baseline="-25000">
                <a:latin typeface="Times New Roman" pitchFamily="2" charset="0"/>
              </a:rPr>
              <a:t>0</a:t>
            </a:r>
            <a:r>
              <a:rPr lang="fr-FR" altLang="en-US" sz="2000">
                <a:latin typeface="Times New Roman" pitchFamily="2" charset="0"/>
              </a:rPr>
              <a:t> to </a:t>
            </a:r>
            <a:r>
              <a:rPr lang="fr-FR" altLang="en-US" sz="2000" b="1" i="1">
                <a:latin typeface="Times New Roman" pitchFamily="2" charset="0"/>
              </a:rPr>
              <a:t>s</a:t>
            </a:r>
            <a:r>
              <a:rPr lang="fr-FR" altLang="en-US" sz="2000" b="1" baseline="-25000">
                <a:latin typeface="Times New Roman" pitchFamily="2" charset="0"/>
              </a:rPr>
              <a:t>3</a:t>
            </a:r>
          </a:p>
        </p:txBody>
      </p:sp>
      <p:sp>
        <p:nvSpPr>
          <p:cNvPr id="488457" name="AutoShape 9">
            <a:extLst>
              <a:ext uri="{FF2B5EF4-FFF2-40B4-BE49-F238E27FC236}">
                <a16:creationId xmlns:a16="http://schemas.microsoft.com/office/drawing/2014/main" id="{9E8FF935-FD41-CA4D-A004-FEB38E15251E}"/>
              </a:ext>
            </a:extLst>
          </p:cNvPr>
          <p:cNvSpPr>
            <a:spLocks/>
          </p:cNvSpPr>
          <p:nvPr/>
        </p:nvSpPr>
        <p:spPr bwMode="auto">
          <a:xfrm rot="5400000">
            <a:off x="5059363" y="3074987"/>
            <a:ext cx="171450" cy="6175375"/>
          </a:xfrm>
          <a:prstGeom prst="rightBrace">
            <a:avLst>
              <a:gd name="adj1" fmla="val 300154"/>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458" name="Text Box 10">
            <a:extLst>
              <a:ext uri="{FF2B5EF4-FFF2-40B4-BE49-F238E27FC236}">
                <a16:creationId xmlns:a16="http://schemas.microsoft.com/office/drawing/2014/main" id="{D4945573-9C78-0A46-BC1E-1C738C7C8790}"/>
              </a:ext>
            </a:extLst>
          </p:cNvPr>
          <p:cNvSpPr txBox="1">
            <a:spLocks noChangeArrowheads="1"/>
          </p:cNvSpPr>
          <p:nvPr/>
        </p:nvSpPr>
        <p:spPr bwMode="auto">
          <a:xfrm>
            <a:off x="4343400" y="6216650"/>
            <a:ext cx="1593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a:latin typeface="Times New Roman" pitchFamily="2" charset="0"/>
              </a:rPr>
              <a:t>from </a:t>
            </a:r>
            <a:r>
              <a:rPr lang="fr-FR" altLang="en-US" sz="2000" b="1" i="1">
                <a:latin typeface="Times New Roman" pitchFamily="2" charset="0"/>
              </a:rPr>
              <a:t>s</a:t>
            </a:r>
            <a:r>
              <a:rPr lang="fr-FR" altLang="en-US" sz="2000" b="1" baseline="-25000">
                <a:latin typeface="Times New Roman" pitchFamily="2" charset="0"/>
              </a:rPr>
              <a:t>0</a:t>
            </a:r>
            <a:r>
              <a:rPr lang="fr-FR" altLang="en-US" sz="2000">
                <a:latin typeface="Times New Roman" pitchFamily="2" charset="0"/>
              </a:rPr>
              <a:t> to </a:t>
            </a:r>
            <a:r>
              <a:rPr lang="fr-FR" altLang="en-US" sz="2000" b="1" i="1">
                <a:latin typeface="Times New Roman" pitchFamily="2" charset="0"/>
              </a:rPr>
              <a:t>s</a:t>
            </a:r>
            <a:r>
              <a:rPr lang="fr-FR" altLang="en-US" sz="2000" b="1" baseline="-25000">
                <a:latin typeface="Times New Roman" pitchFamily="2" charset="0"/>
              </a:rPr>
              <a:t>n</a:t>
            </a:r>
          </a:p>
        </p:txBody>
      </p:sp>
      <p:sp>
        <p:nvSpPr>
          <p:cNvPr id="488459" name="Rectangle 11">
            <a:extLst>
              <a:ext uri="{FF2B5EF4-FFF2-40B4-BE49-F238E27FC236}">
                <a16:creationId xmlns:a16="http://schemas.microsoft.com/office/drawing/2014/main" id="{3D9588F3-EE72-2743-A9E7-4A4908631C12}"/>
              </a:ext>
            </a:extLst>
          </p:cNvPr>
          <p:cNvSpPr>
            <a:spLocks noGrp="1" noChangeArrowheads="1"/>
          </p:cNvSpPr>
          <p:nvPr>
            <p:ph type="title"/>
          </p:nvPr>
        </p:nvSpPr>
        <p:spPr>
          <a:xfrm>
            <a:off x="762000" y="76200"/>
            <a:ext cx="7543800" cy="533400"/>
          </a:xfrm>
        </p:spPr>
        <p:txBody>
          <a:bodyPr/>
          <a:lstStyle/>
          <a:p>
            <a:r>
              <a:rPr lang="en-US" altLang="en-US" sz="4400"/>
              <a:t>Matrix formalism</a:t>
            </a:r>
            <a:endParaRPr lang="en-GB" altLang="en-US"/>
          </a:p>
        </p:txBody>
      </p:sp>
      <p:pic>
        <p:nvPicPr>
          <p:cNvPr id="488477" name="Picture 29" descr="txp_fig">
            <a:extLst>
              <a:ext uri="{FF2B5EF4-FFF2-40B4-BE49-F238E27FC236}">
                <a16:creationId xmlns:a16="http://schemas.microsoft.com/office/drawing/2014/main" id="{40A79E42-EE92-CD4F-9791-B79D00D74EAD}"/>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71475" y="4197350"/>
            <a:ext cx="7842250" cy="33337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grpSp>
        <p:nvGrpSpPr>
          <p:cNvPr id="488461" name="Group 13">
            <a:extLst>
              <a:ext uri="{FF2B5EF4-FFF2-40B4-BE49-F238E27FC236}">
                <a16:creationId xmlns:a16="http://schemas.microsoft.com/office/drawing/2014/main" id="{90182C99-CAC3-6641-873B-830D113FAE6C}"/>
              </a:ext>
            </a:extLst>
          </p:cNvPr>
          <p:cNvGrpSpPr>
            <a:grpSpLocks/>
          </p:cNvGrpSpPr>
          <p:nvPr/>
        </p:nvGrpSpPr>
        <p:grpSpPr bwMode="auto">
          <a:xfrm>
            <a:off x="228600" y="4724400"/>
            <a:ext cx="4648200" cy="685800"/>
            <a:chOff x="144" y="3168"/>
            <a:chExt cx="2928" cy="432"/>
          </a:xfrm>
        </p:grpSpPr>
        <p:sp>
          <p:nvSpPr>
            <p:cNvPr id="488462" name="Line 14">
              <a:extLst>
                <a:ext uri="{FF2B5EF4-FFF2-40B4-BE49-F238E27FC236}">
                  <a16:creationId xmlns:a16="http://schemas.microsoft.com/office/drawing/2014/main" id="{7232D6FB-ADC8-504E-98C3-74E0912FA7AD}"/>
                </a:ext>
              </a:extLst>
            </p:cNvPr>
            <p:cNvSpPr>
              <a:spLocks noChangeShapeType="1"/>
            </p:cNvSpPr>
            <p:nvPr/>
          </p:nvSpPr>
          <p:spPr bwMode="auto">
            <a:xfrm>
              <a:off x="144" y="3408"/>
              <a:ext cx="2928" cy="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8463" name="Rectangle 15">
              <a:extLst>
                <a:ext uri="{FF2B5EF4-FFF2-40B4-BE49-F238E27FC236}">
                  <a16:creationId xmlns:a16="http://schemas.microsoft.com/office/drawing/2014/main" id="{84D3352F-6346-3348-87F4-CC27BDD25FDC}"/>
                </a:ext>
              </a:extLst>
            </p:cNvPr>
            <p:cNvSpPr>
              <a:spLocks noChangeArrowheads="1"/>
            </p:cNvSpPr>
            <p:nvPr/>
          </p:nvSpPr>
          <p:spPr bwMode="auto">
            <a:xfrm>
              <a:off x="384" y="3216"/>
              <a:ext cx="240"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464" name="Rectangle 16">
              <a:extLst>
                <a:ext uri="{FF2B5EF4-FFF2-40B4-BE49-F238E27FC236}">
                  <a16:creationId xmlns:a16="http://schemas.microsoft.com/office/drawing/2014/main" id="{62A28C40-FF57-674C-BA8C-98AB3FE00ED2}"/>
                </a:ext>
              </a:extLst>
            </p:cNvPr>
            <p:cNvSpPr>
              <a:spLocks noChangeArrowheads="1"/>
            </p:cNvSpPr>
            <p:nvPr/>
          </p:nvSpPr>
          <p:spPr bwMode="auto">
            <a:xfrm>
              <a:off x="720" y="3408"/>
              <a:ext cx="240"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465" name="Rectangle 17">
              <a:extLst>
                <a:ext uri="{FF2B5EF4-FFF2-40B4-BE49-F238E27FC236}">
                  <a16:creationId xmlns:a16="http://schemas.microsoft.com/office/drawing/2014/main" id="{4EDCDF6C-F9D4-7543-B169-81D21A478DB6}"/>
                </a:ext>
              </a:extLst>
            </p:cNvPr>
            <p:cNvSpPr>
              <a:spLocks noChangeArrowheads="1"/>
            </p:cNvSpPr>
            <p:nvPr/>
          </p:nvSpPr>
          <p:spPr bwMode="auto">
            <a:xfrm>
              <a:off x="2112" y="3216"/>
              <a:ext cx="240"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466" name="Rectangle 18">
              <a:extLst>
                <a:ext uri="{FF2B5EF4-FFF2-40B4-BE49-F238E27FC236}">
                  <a16:creationId xmlns:a16="http://schemas.microsoft.com/office/drawing/2014/main" id="{62AFB5AF-F3C0-164B-B2A4-C56A01490966}"/>
                </a:ext>
              </a:extLst>
            </p:cNvPr>
            <p:cNvSpPr>
              <a:spLocks noChangeArrowheads="1"/>
            </p:cNvSpPr>
            <p:nvPr/>
          </p:nvSpPr>
          <p:spPr bwMode="auto">
            <a:xfrm>
              <a:off x="1248" y="3408"/>
              <a:ext cx="240"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8467" name="Rectangle 19">
              <a:extLst>
                <a:ext uri="{FF2B5EF4-FFF2-40B4-BE49-F238E27FC236}">
                  <a16:creationId xmlns:a16="http://schemas.microsoft.com/office/drawing/2014/main" id="{8B437F40-4947-1F45-8EFD-926F7C889EB0}"/>
                </a:ext>
              </a:extLst>
            </p:cNvPr>
            <p:cNvSpPr>
              <a:spLocks noChangeArrowheads="1"/>
            </p:cNvSpPr>
            <p:nvPr/>
          </p:nvSpPr>
          <p:spPr bwMode="auto">
            <a:xfrm>
              <a:off x="1633" y="3168"/>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2000" b="1" i="1">
                  <a:latin typeface="Times New Roman" pitchFamily="2" charset="0"/>
                  <a:ea typeface="Times New Roman" pitchFamily="2" charset="0"/>
                  <a:cs typeface="Times New Roman" pitchFamily="2" charset="0"/>
                </a:rPr>
                <a:t>…</a:t>
              </a:r>
              <a:endParaRPr lang="en-GB" altLang="en-US" sz="2000" b="1" i="1">
                <a:latin typeface="Times New Roman" pitchFamily="2" charset="0"/>
                <a:ea typeface="Times New Roman" pitchFamily="2" charset="0"/>
                <a:cs typeface="Times New Roman" pitchFamily="2" charset="0"/>
              </a:endParaRPr>
            </a:p>
          </p:txBody>
        </p:sp>
        <p:sp>
          <p:nvSpPr>
            <p:cNvPr id="488468" name="Rectangle 20">
              <a:extLst>
                <a:ext uri="{FF2B5EF4-FFF2-40B4-BE49-F238E27FC236}">
                  <a16:creationId xmlns:a16="http://schemas.microsoft.com/office/drawing/2014/main" id="{75E4DA5F-E663-1746-8A4E-F4F8EDCDF013}"/>
                </a:ext>
              </a:extLst>
            </p:cNvPr>
            <p:cNvSpPr>
              <a:spLocks noChangeArrowheads="1"/>
            </p:cNvSpPr>
            <p:nvPr/>
          </p:nvSpPr>
          <p:spPr bwMode="auto">
            <a:xfrm>
              <a:off x="297" y="3408"/>
              <a:ext cx="2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Times New Roman" pitchFamily="2" charset="0"/>
                  <a:ea typeface="Times New Roman" pitchFamily="2" charset="0"/>
                  <a:cs typeface="Times New Roman" pitchFamily="2" charset="0"/>
                </a:rPr>
                <a:t>S</a:t>
              </a:r>
              <a:r>
                <a:rPr lang="en-US" altLang="en-US" sz="1400" b="1" baseline="-25000">
                  <a:latin typeface="Times New Roman" pitchFamily="2" charset="0"/>
                  <a:ea typeface="Times New Roman" pitchFamily="2" charset="0"/>
                  <a:cs typeface="Times New Roman" pitchFamily="2" charset="0"/>
                </a:rPr>
                <a:t>0</a:t>
              </a:r>
              <a:endParaRPr lang="en-GB" altLang="en-US" sz="1400" b="1" i="1" baseline="-25000">
                <a:latin typeface="Times New Roman" pitchFamily="2" charset="0"/>
                <a:ea typeface="Times New Roman" pitchFamily="2" charset="0"/>
                <a:cs typeface="Times New Roman" pitchFamily="2" charset="0"/>
              </a:endParaRPr>
            </a:p>
          </p:txBody>
        </p:sp>
        <p:sp>
          <p:nvSpPr>
            <p:cNvPr id="488469" name="Rectangle 21">
              <a:extLst>
                <a:ext uri="{FF2B5EF4-FFF2-40B4-BE49-F238E27FC236}">
                  <a16:creationId xmlns:a16="http://schemas.microsoft.com/office/drawing/2014/main" id="{C48B0629-4763-7446-A564-ACFFA6D11945}"/>
                </a:ext>
              </a:extLst>
            </p:cNvPr>
            <p:cNvSpPr>
              <a:spLocks noChangeArrowheads="1"/>
            </p:cNvSpPr>
            <p:nvPr/>
          </p:nvSpPr>
          <p:spPr bwMode="auto">
            <a:xfrm>
              <a:off x="624" y="3216"/>
              <a:ext cx="2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Times New Roman" pitchFamily="2" charset="0"/>
                  <a:ea typeface="Times New Roman" pitchFamily="2" charset="0"/>
                  <a:cs typeface="Times New Roman" pitchFamily="2" charset="0"/>
                </a:rPr>
                <a:t>S</a:t>
              </a:r>
              <a:r>
                <a:rPr lang="en-US" altLang="en-US" sz="1400" b="1" baseline="-25000">
                  <a:latin typeface="Times New Roman" pitchFamily="2" charset="0"/>
                  <a:ea typeface="Times New Roman" pitchFamily="2" charset="0"/>
                  <a:cs typeface="Times New Roman" pitchFamily="2" charset="0"/>
                </a:rPr>
                <a:t>1</a:t>
              </a:r>
              <a:endParaRPr lang="en-GB" altLang="en-US" sz="1400" b="1" i="1" baseline="-25000">
                <a:latin typeface="Times New Roman" pitchFamily="2" charset="0"/>
                <a:ea typeface="Times New Roman" pitchFamily="2" charset="0"/>
                <a:cs typeface="Times New Roman" pitchFamily="2" charset="0"/>
              </a:endParaRPr>
            </a:p>
          </p:txBody>
        </p:sp>
        <p:sp>
          <p:nvSpPr>
            <p:cNvPr id="488470" name="Rectangle 22">
              <a:extLst>
                <a:ext uri="{FF2B5EF4-FFF2-40B4-BE49-F238E27FC236}">
                  <a16:creationId xmlns:a16="http://schemas.microsoft.com/office/drawing/2014/main" id="{A433CD67-9EF1-8E41-8C72-0EA906C11BC3}"/>
                </a:ext>
              </a:extLst>
            </p:cNvPr>
            <p:cNvSpPr>
              <a:spLocks noChangeArrowheads="1"/>
            </p:cNvSpPr>
            <p:nvPr/>
          </p:nvSpPr>
          <p:spPr bwMode="auto">
            <a:xfrm>
              <a:off x="1152" y="3216"/>
              <a:ext cx="2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Times New Roman" pitchFamily="2" charset="0"/>
                  <a:ea typeface="Times New Roman" pitchFamily="2" charset="0"/>
                  <a:cs typeface="Times New Roman" pitchFamily="2" charset="0"/>
                </a:rPr>
                <a:t>S</a:t>
              </a:r>
              <a:r>
                <a:rPr lang="en-US" altLang="en-US" sz="1400" b="1" baseline="-25000">
                  <a:latin typeface="Times New Roman" pitchFamily="2" charset="0"/>
                  <a:ea typeface="Times New Roman" pitchFamily="2" charset="0"/>
                  <a:cs typeface="Times New Roman" pitchFamily="2" charset="0"/>
                </a:rPr>
                <a:t>2</a:t>
              </a:r>
              <a:endParaRPr lang="en-GB" altLang="en-US" sz="1400" b="1" i="1" baseline="-25000">
                <a:latin typeface="Times New Roman" pitchFamily="2" charset="0"/>
                <a:ea typeface="Times New Roman" pitchFamily="2" charset="0"/>
                <a:cs typeface="Times New Roman" pitchFamily="2" charset="0"/>
              </a:endParaRPr>
            </a:p>
          </p:txBody>
        </p:sp>
        <p:sp>
          <p:nvSpPr>
            <p:cNvPr id="488471" name="Rectangle 23">
              <a:extLst>
                <a:ext uri="{FF2B5EF4-FFF2-40B4-BE49-F238E27FC236}">
                  <a16:creationId xmlns:a16="http://schemas.microsoft.com/office/drawing/2014/main" id="{939C3FE7-70EF-4142-B1B2-5D88161A4610}"/>
                </a:ext>
              </a:extLst>
            </p:cNvPr>
            <p:cNvSpPr>
              <a:spLocks noChangeArrowheads="1"/>
            </p:cNvSpPr>
            <p:nvPr/>
          </p:nvSpPr>
          <p:spPr bwMode="auto">
            <a:xfrm>
              <a:off x="1488" y="3216"/>
              <a:ext cx="21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Times New Roman" pitchFamily="2" charset="0"/>
                  <a:ea typeface="Times New Roman" pitchFamily="2" charset="0"/>
                  <a:cs typeface="Times New Roman" pitchFamily="2" charset="0"/>
                </a:rPr>
                <a:t>S</a:t>
              </a:r>
              <a:r>
                <a:rPr lang="en-US" altLang="en-US" sz="1400" b="1" baseline="-25000">
                  <a:latin typeface="Times New Roman" pitchFamily="2" charset="0"/>
                  <a:ea typeface="Times New Roman" pitchFamily="2" charset="0"/>
                  <a:cs typeface="Times New Roman" pitchFamily="2" charset="0"/>
                </a:rPr>
                <a:t>3</a:t>
              </a:r>
              <a:endParaRPr lang="en-GB" altLang="en-US" sz="1400" b="1" i="1" baseline="-25000">
                <a:latin typeface="Times New Roman" pitchFamily="2" charset="0"/>
                <a:ea typeface="Times New Roman" pitchFamily="2" charset="0"/>
                <a:cs typeface="Times New Roman" pitchFamily="2" charset="0"/>
              </a:endParaRPr>
            </a:p>
          </p:txBody>
        </p:sp>
        <p:sp>
          <p:nvSpPr>
            <p:cNvPr id="488472" name="Rectangle 24">
              <a:extLst>
                <a:ext uri="{FF2B5EF4-FFF2-40B4-BE49-F238E27FC236}">
                  <a16:creationId xmlns:a16="http://schemas.microsoft.com/office/drawing/2014/main" id="{D00A3841-10B4-E440-BB4F-E6C2974A3D6E}"/>
                </a:ext>
              </a:extLst>
            </p:cNvPr>
            <p:cNvSpPr>
              <a:spLocks noChangeArrowheads="1"/>
            </p:cNvSpPr>
            <p:nvPr/>
          </p:nvSpPr>
          <p:spPr bwMode="auto">
            <a:xfrm>
              <a:off x="1824" y="3216"/>
              <a:ext cx="2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Times New Roman" pitchFamily="2" charset="0"/>
                  <a:ea typeface="Times New Roman" pitchFamily="2" charset="0"/>
                  <a:cs typeface="Times New Roman" pitchFamily="2" charset="0"/>
                </a:rPr>
                <a:t>S</a:t>
              </a:r>
              <a:r>
                <a:rPr lang="en-US" altLang="en-US" sz="1400" b="1" i="1" baseline="-25000">
                  <a:latin typeface="Times New Roman" pitchFamily="2" charset="0"/>
                  <a:ea typeface="Times New Roman" pitchFamily="2" charset="0"/>
                  <a:cs typeface="Times New Roman" pitchFamily="2" charset="0"/>
                </a:rPr>
                <a:t>n-</a:t>
              </a:r>
              <a:r>
                <a:rPr lang="en-US" altLang="en-US" sz="1400" b="1" baseline="-25000">
                  <a:latin typeface="Times New Roman" pitchFamily="2" charset="0"/>
                  <a:ea typeface="Times New Roman" pitchFamily="2" charset="0"/>
                  <a:cs typeface="Times New Roman" pitchFamily="2" charset="0"/>
                </a:rPr>
                <a:t>1</a:t>
              </a:r>
              <a:endParaRPr lang="en-GB" altLang="en-US" sz="1400" b="1" i="1" baseline="-25000">
                <a:latin typeface="Times New Roman" pitchFamily="2" charset="0"/>
                <a:ea typeface="Times New Roman" pitchFamily="2" charset="0"/>
                <a:cs typeface="Times New Roman" pitchFamily="2" charset="0"/>
              </a:endParaRPr>
            </a:p>
          </p:txBody>
        </p:sp>
        <p:sp>
          <p:nvSpPr>
            <p:cNvPr id="488473" name="Rectangle 25">
              <a:extLst>
                <a:ext uri="{FF2B5EF4-FFF2-40B4-BE49-F238E27FC236}">
                  <a16:creationId xmlns:a16="http://schemas.microsoft.com/office/drawing/2014/main" id="{7F7E751E-8E15-A147-B8BD-DE2381F469E7}"/>
                </a:ext>
              </a:extLst>
            </p:cNvPr>
            <p:cNvSpPr>
              <a:spLocks noChangeArrowheads="1"/>
            </p:cNvSpPr>
            <p:nvPr/>
          </p:nvSpPr>
          <p:spPr bwMode="auto">
            <a:xfrm>
              <a:off x="2160" y="3408"/>
              <a:ext cx="2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Times New Roman" pitchFamily="2" charset="0"/>
                  <a:ea typeface="Times New Roman" pitchFamily="2" charset="0"/>
                  <a:cs typeface="Times New Roman" pitchFamily="2" charset="0"/>
                </a:rPr>
                <a:t>S</a:t>
              </a:r>
              <a:r>
                <a:rPr lang="en-US" altLang="en-US" sz="1400" b="1" i="1" baseline="-25000">
                  <a:latin typeface="Times New Roman" pitchFamily="2" charset="0"/>
                  <a:ea typeface="Times New Roman" pitchFamily="2" charset="0"/>
                  <a:cs typeface="Times New Roman" pitchFamily="2" charset="0"/>
                </a:rPr>
                <a:t>n</a:t>
              </a:r>
              <a:endParaRPr lang="en-GB" altLang="en-US" sz="1400" b="1" i="1" baseline="-25000">
                <a:latin typeface="Times New Roman" pitchFamily="2" charset="0"/>
                <a:ea typeface="Times New Roman" pitchFamily="2" charset="0"/>
                <a:cs typeface="Times New Roman" pitchFamily="2" charset="0"/>
              </a:endParaRPr>
            </a:p>
          </p:txBody>
        </p:sp>
      </p:grpSp>
      <p:pic>
        <p:nvPicPr>
          <p:cNvPr id="488474" name="Picture 26" descr="txp_fig">
            <a:extLst>
              <a:ext uri="{FF2B5EF4-FFF2-40B4-BE49-F238E27FC236}">
                <a16:creationId xmlns:a16="http://schemas.microsoft.com/office/drawing/2014/main" id="{2600BE73-FFCA-FB41-9E23-6BD7B2AB4B3F}"/>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54063" y="1293813"/>
            <a:ext cx="7510462"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75" name="Picture 27" descr="txp_fig">
            <a:extLst>
              <a:ext uri="{FF2B5EF4-FFF2-40B4-BE49-F238E27FC236}">
                <a16:creationId xmlns:a16="http://schemas.microsoft.com/office/drawing/2014/main" id="{5E113405-42C6-AC41-9612-96FAE5CB0EB7}"/>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2209800"/>
            <a:ext cx="705643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476" name="Picture 28" descr="txp_fig">
            <a:extLst>
              <a:ext uri="{FF2B5EF4-FFF2-40B4-BE49-F238E27FC236}">
                <a16:creationId xmlns:a16="http://schemas.microsoft.com/office/drawing/2014/main" id="{DABD9B02-8064-4449-A4AA-3F35D3A01842}"/>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681288" y="2978150"/>
            <a:ext cx="3300412"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46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BFE7AFB9-8F05-D541-A8BF-339FC0102A44}"/>
              </a:ext>
            </a:extLst>
          </p:cNvPr>
          <p:cNvSpPr>
            <a:spLocks noChangeArrowheads="1"/>
          </p:cNvSpPr>
          <p:nvPr/>
        </p:nvSpPr>
        <p:spPr bwMode="auto">
          <a:xfrm>
            <a:off x="533400" y="3770313"/>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a:ea typeface="Times New Roman" pitchFamily="2" charset="0"/>
                <a:cs typeface="Times New Roman" pitchFamily="2" charset="0"/>
              </a:rPr>
              <a:t> System with mirror symmetry</a:t>
            </a:r>
          </a:p>
        </p:txBody>
      </p:sp>
      <p:sp>
        <p:nvSpPr>
          <p:cNvPr id="489475" name="AutoShape 3">
            <a:extLst>
              <a:ext uri="{FF2B5EF4-FFF2-40B4-BE49-F238E27FC236}">
                <a16:creationId xmlns:a16="http://schemas.microsoft.com/office/drawing/2014/main" id="{ABE479F3-2AFE-FB4E-875C-CCB3CFB2F8E8}"/>
              </a:ext>
            </a:extLst>
          </p:cNvPr>
          <p:cNvSpPr>
            <a:spLocks/>
          </p:cNvSpPr>
          <p:nvPr/>
        </p:nvSpPr>
        <p:spPr bwMode="auto">
          <a:xfrm rot="5400000">
            <a:off x="3386138" y="4051300"/>
            <a:ext cx="165100" cy="2212975"/>
          </a:xfrm>
          <a:prstGeom prst="rightBrace">
            <a:avLst>
              <a:gd name="adj1" fmla="val 111699"/>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476" name="AutoShape 4">
            <a:extLst>
              <a:ext uri="{FF2B5EF4-FFF2-40B4-BE49-F238E27FC236}">
                <a16:creationId xmlns:a16="http://schemas.microsoft.com/office/drawing/2014/main" id="{3F43B68D-4B38-AB47-8C64-98EB4DC0AFCE}"/>
              </a:ext>
            </a:extLst>
          </p:cNvPr>
          <p:cNvSpPr>
            <a:spLocks/>
          </p:cNvSpPr>
          <p:nvPr/>
        </p:nvSpPr>
        <p:spPr bwMode="auto">
          <a:xfrm rot="5400000">
            <a:off x="4491831" y="3690144"/>
            <a:ext cx="236538" cy="4495800"/>
          </a:xfrm>
          <a:prstGeom prst="rightBrace">
            <a:avLst>
              <a:gd name="adj1" fmla="val 158389"/>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477" name="Rectangle 5">
            <a:extLst>
              <a:ext uri="{FF2B5EF4-FFF2-40B4-BE49-F238E27FC236}">
                <a16:creationId xmlns:a16="http://schemas.microsoft.com/office/drawing/2014/main" id="{88D633DD-87A3-0741-8637-8CC609FA499E}"/>
              </a:ext>
            </a:extLst>
          </p:cNvPr>
          <p:cNvSpPr>
            <a:spLocks noGrp="1" noChangeArrowheads="1"/>
          </p:cNvSpPr>
          <p:nvPr>
            <p:ph type="title"/>
          </p:nvPr>
        </p:nvSpPr>
        <p:spPr>
          <a:xfrm>
            <a:off x="685800" y="76200"/>
            <a:ext cx="7010400" cy="533400"/>
          </a:xfrm>
        </p:spPr>
        <p:txBody>
          <a:bodyPr/>
          <a:lstStyle/>
          <a:p>
            <a:r>
              <a:rPr lang="en-US" altLang="en-US" sz="4400"/>
              <a:t>Symmetric lines</a:t>
            </a:r>
            <a:endParaRPr lang="en-GB" altLang="en-US"/>
          </a:p>
        </p:txBody>
      </p:sp>
      <p:pic>
        <p:nvPicPr>
          <p:cNvPr id="489478" name="Picture 6" descr="txp_fig">
            <a:extLst>
              <a:ext uri="{FF2B5EF4-FFF2-40B4-BE49-F238E27FC236}">
                <a16:creationId xmlns:a16="http://schemas.microsoft.com/office/drawing/2014/main" id="{3B449D5E-185D-0A40-90BF-D2BA2F606841}"/>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2743200" y="5303838"/>
            <a:ext cx="13303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479" name="Picture 7" descr="txp_fig">
            <a:extLst>
              <a:ext uri="{FF2B5EF4-FFF2-40B4-BE49-F238E27FC236}">
                <a16:creationId xmlns:a16="http://schemas.microsoft.com/office/drawing/2014/main" id="{D4815A84-4240-EC4E-9268-99D8AB478283}"/>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4949825" y="5303838"/>
            <a:ext cx="1450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9480" name="Group 8">
            <a:extLst>
              <a:ext uri="{FF2B5EF4-FFF2-40B4-BE49-F238E27FC236}">
                <a16:creationId xmlns:a16="http://schemas.microsoft.com/office/drawing/2014/main" id="{5E093A07-AADE-484D-87A1-CE089F4E2DF0}"/>
              </a:ext>
            </a:extLst>
          </p:cNvPr>
          <p:cNvGrpSpPr>
            <a:grpSpLocks/>
          </p:cNvGrpSpPr>
          <p:nvPr/>
        </p:nvGrpSpPr>
        <p:grpSpPr bwMode="auto">
          <a:xfrm>
            <a:off x="1752600" y="4237038"/>
            <a:ext cx="6376988" cy="715962"/>
            <a:chOff x="384" y="960"/>
            <a:chExt cx="2562" cy="480"/>
          </a:xfrm>
        </p:grpSpPr>
        <p:sp>
          <p:nvSpPr>
            <p:cNvPr id="489481" name="Line 9">
              <a:extLst>
                <a:ext uri="{FF2B5EF4-FFF2-40B4-BE49-F238E27FC236}">
                  <a16:creationId xmlns:a16="http://schemas.microsoft.com/office/drawing/2014/main" id="{73B0C034-A042-2246-B5A2-660D4ED6697A}"/>
                </a:ext>
              </a:extLst>
            </p:cNvPr>
            <p:cNvSpPr>
              <a:spLocks noChangeShapeType="1"/>
            </p:cNvSpPr>
            <p:nvPr/>
          </p:nvSpPr>
          <p:spPr bwMode="auto">
            <a:xfrm>
              <a:off x="384" y="1200"/>
              <a:ext cx="2544" cy="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482" name="Rectangle 10">
              <a:extLst>
                <a:ext uri="{FF2B5EF4-FFF2-40B4-BE49-F238E27FC236}">
                  <a16:creationId xmlns:a16="http://schemas.microsoft.com/office/drawing/2014/main" id="{3CF0B727-1BAB-2D43-9367-B3D09E5258FB}"/>
                </a:ext>
              </a:extLst>
            </p:cNvPr>
            <p:cNvSpPr>
              <a:spLocks noChangeArrowheads="1"/>
            </p:cNvSpPr>
            <p:nvPr/>
          </p:nvSpPr>
          <p:spPr bwMode="auto">
            <a:xfrm>
              <a:off x="624" y="1008"/>
              <a:ext cx="240"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83" name="Rectangle 11">
              <a:extLst>
                <a:ext uri="{FF2B5EF4-FFF2-40B4-BE49-F238E27FC236}">
                  <a16:creationId xmlns:a16="http://schemas.microsoft.com/office/drawing/2014/main" id="{7C8EBA0A-5F47-0648-8F44-2FAA52B2CF81}"/>
                </a:ext>
              </a:extLst>
            </p:cNvPr>
            <p:cNvSpPr>
              <a:spLocks noChangeArrowheads="1"/>
            </p:cNvSpPr>
            <p:nvPr/>
          </p:nvSpPr>
          <p:spPr bwMode="auto">
            <a:xfrm>
              <a:off x="960" y="1200"/>
              <a:ext cx="432"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84" name="Rectangle 12">
              <a:extLst>
                <a:ext uri="{FF2B5EF4-FFF2-40B4-BE49-F238E27FC236}">
                  <a16:creationId xmlns:a16="http://schemas.microsoft.com/office/drawing/2014/main" id="{4B803AEF-274F-DA40-80C0-418AEC5109A2}"/>
                </a:ext>
              </a:extLst>
            </p:cNvPr>
            <p:cNvSpPr>
              <a:spLocks noChangeArrowheads="1"/>
            </p:cNvSpPr>
            <p:nvPr/>
          </p:nvSpPr>
          <p:spPr bwMode="auto">
            <a:xfrm>
              <a:off x="2832" y="1008"/>
              <a:ext cx="11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a:latin typeface="Times New Roman" pitchFamily="2" charset="0"/>
                  <a:ea typeface="Times New Roman" pitchFamily="2" charset="0"/>
                  <a:cs typeface="Times New Roman" pitchFamily="2" charset="0"/>
                </a:rPr>
                <a:t>S</a:t>
              </a:r>
              <a:endParaRPr lang="en-GB" altLang="en-US" sz="1400" b="1" baseline="-25000">
                <a:latin typeface="Times New Roman" pitchFamily="2" charset="0"/>
                <a:ea typeface="Times New Roman" pitchFamily="2" charset="0"/>
                <a:cs typeface="Times New Roman" pitchFamily="2" charset="0"/>
              </a:endParaRPr>
            </a:p>
          </p:txBody>
        </p:sp>
        <p:sp>
          <p:nvSpPr>
            <p:cNvPr id="489485" name="Rectangle 13">
              <a:extLst>
                <a:ext uri="{FF2B5EF4-FFF2-40B4-BE49-F238E27FC236}">
                  <a16:creationId xmlns:a16="http://schemas.microsoft.com/office/drawing/2014/main" id="{50A48FFA-3652-B043-88E7-5DA9C067135C}"/>
                </a:ext>
              </a:extLst>
            </p:cNvPr>
            <p:cNvSpPr>
              <a:spLocks noChangeArrowheads="1"/>
            </p:cNvSpPr>
            <p:nvPr/>
          </p:nvSpPr>
          <p:spPr bwMode="auto">
            <a:xfrm>
              <a:off x="1680" y="1200"/>
              <a:ext cx="432"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86" name="Rectangle 14">
              <a:extLst>
                <a:ext uri="{FF2B5EF4-FFF2-40B4-BE49-F238E27FC236}">
                  <a16:creationId xmlns:a16="http://schemas.microsoft.com/office/drawing/2014/main" id="{F754CED4-FE76-994C-8D36-7B5A84516046}"/>
                </a:ext>
              </a:extLst>
            </p:cNvPr>
            <p:cNvSpPr>
              <a:spLocks noChangeArrowheads="1"/>
            </p:cNvSpPr>
            <p:nvPr/>
          </p:nvSpPr>
          <p:spPr bwMode="auto">
            <a:xfrm>
              <a:off x="2208" y="1008"/>
              <a:ext cx="240" cy="19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87" name="Line 15">
              <a:extLst>
                <a:ext uri="{FF2B5EF4-FFF2-40B4-BE49-F238E27FC236}">
                  <a16:creationId xmlns:a16="http://schemas.microsoft.com/office/drawing/2014/main" id="{FD8C0258-40EA-5841-A8A9-6CEAE1D37D52}"/>
                </a:ext>
              </a:extLst>
            </p:cNvPr>
            <p:cNvSpPr>
              <a:spLocks noChangeShapeType="1"/>
            </p:cNvSpPr>
            <p:nvPr/>
          </p:nvSpPr>
          <p:spPr bwMode="auto">
            <a:xfrm>
              <a:off x="1536" y="960"/>
              <a:ext cx="0" cy="48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9488" name="AutoShape 16">
            <a:extLst>
              <a:ext uri="{FF2B5EF4-FFF2-40B4-BE49-F238E27FC236}">
                <a16:creationId xmlns:a16="http://schemas.microsoft.com/office/drawing/2014/main" id="{2A50F6F0-77FA-EE4F-B33B-E922719428F9}"/>
              </a:ext>
            </a:extLst>
          </p:cNvPr>
          <p:cNvSpPr>
            <a:spLocks/>
          </p:cNvSpPr>
          <p:nvPr/>
        </p:nvSpPr>
        <p:spPr bwMode="auto">
          <a:xfrm rot="5400000">
            <a:off x="5672138" y="4051300"/>
            <a:ext cx="165100" cy="2212975"/>
          </a:xfrm>
          <a:prstGeom prst="rightBrace">
            <a:avLst>
              <a:gd name="adj1" fmla="val 111699"/>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489" name="Line 17">
            <a:extLst>
              <a:ext uri="{FF2B5EF4-FFF2-40B4-BE49-F238E27FC236}">
                <a16:creationId xmlns:a16="http://schemas.microsoft.com/office/drawing/2014/main" id="{D4080D01-EA44-E443-9405-6CD9AC0362C8}"/>
              </a:ext>
            </a:extLst>
          </p:cNvPr>
          <p:cNvSpPr>
            <a:spLocks noChangeShapeType="1"/>
          </p:cNvSpPr>
          <p:nvPr/>
        </p:nvSpPr>
        <p:spPr bwMode="auto">
          <a:xfrm>
            <a:off x="3581400" y="5522913"/>
            <a:ext cx="228600" cy="1524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490" name="Rectangle 18">
            <a:extLst>
              <a:ext uri="{FF2B5EF4-FFF2-40B4-BE49-F238E27FC236}">
                <a16:creationId xmlns:a16="http://schemas.microsoft.com/office/drawing/2014/main" id="{75574EEF-1DDE-D442-BD1B-93115A24DBFA}"/>
              </a:ext>
            </a:extLst>
          </p:cNvPr>
          <p:cNvSpPr>
            <a:spLocks noChangeArrowheads="1"/>
          </p:cNvSpPr>
          <p:nvPr/>
        </p:nvSpPr>
        <p:spPr bwMode="auto">
          <a:xfrm>
            <a:off x="533400" y="990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a:ea typeface="Times New Roman" pitchFamily="2" charset="0"/>
                <a:cs typeface="Times New Roman" pitchFamily="2" charset="0"/>
              </a:rPr>
              <a:t> System with normal symmetry</a:t>
            </a:r>
          </a:p>
        </p:txBody>
      </p:sp>
      <p:sp>
        <p:nvSpPr>
          <p:cNvPr id="489491" name="Line 19">
            <a:extLst>
              <a:ext uri="{FF2B5EF4-FFF2-40B4-BE49-F238E27FC236}">
                <a16:creationId xmlns:a16="http://schemas.microsoft.com/office/drawing/2014/main" id="{75094033-FAAA-544F-8D60-C06C2F938246}"/>
              </a:ext>
            </a:extLst>
          </p:cNvPr>
          <p:cNvSpPr>
            <a:spLocks noChangeShapeType="1"/>
          </p:cNvSpPr>
          <p:nvPr/>
        </p:nvSpPr>
        <p:spPr bwMode="auto">
          <a:xfrm>
            <a:off x="1697038" y="1828800"/>
            <a:ext cx="6315075" cy="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492" name="Rectangle 20">
            <a:extLst>
              <a:ext uri="{FF2B5EF4-FFF2-40B4-BE49-F238E27FC236}">
                <a16:creationId xmlns:a16="http://schemas.microsoft.com/office/drawing/2014/main" id="{9F22CB89-CFBA-2B4F-BB7B-FF450F53811E}"/>
              </a:ext>
            </a:extLst>
          </p:cNvPr>
          <p:cNvSpPr>
            <a:spLocks noChangeArrowheads="1"/>
          </p:cNvSpPr>
          <p:nvPr/>
        </p:nvSpPr>
        <p:spPr bwMode="auto">
          <a:xfrm>
            <a:off x="2292350" y="1524000"/>
            <a:ext cx="596900" cy="3048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93" name="Rectangle 21">
            <a:extLst>
              <a:ext uri="{FF2B5EF4-FFF2-40B4-BE49-F238E27FC236}">
                <a16:creationId xmlns:a16="http://schemas.microsoft.com/office/drawing/2014/main" id="{B962684A-6344-8546-A0BE-B627ED8D2DE9}"/>
              </a:ext>
            </a:extLst>
          </p:cNvPr>
          <p:cNvSpPr>
            <a:spLocks noChangeArrowheads="1"/>
          </p:cNvSpPr>
          <p:nvPr/>
        </p:nvSpPr>
        <p:spPr bwMode="auto">
          <a:xfrm>
            <a:off x="3127375" y="1828800"/>
            <a:ext cx="1071563" cy="3048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94" name="Rectangle 22">
            <a:extLst>
              <a:ext uri="{FF2B5EF4-FFF2-40B4-BE49-F238E27FC236}">
                <a16:creationId xmlns:a16="http://schemas.microsoft.com/office/drawing/2014/main" id="{6DA1425C-3F38-7741-AAF4-9CAB3421564E}"/>
              </a:ext>
            </a:extLst>
          </p:cNvPr>
          <p:cNvSpPr>
            <a:spLocks noChangeArrowheads="1"/>
          </p:cNvSpPr>
          <p:nvPr/>
        </p:nvSpPr>
        <p:spPr bwMode="auto">
          <a:xfrm>
            <a:off x="7773988" y="1524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a:latin typeface="Times New Roman" pitchFamily="2" charset="0"/>
                <a:ea typeface="Times New Roman" pitchFamily="2" charset="0"/>
                <a:cs typeface="Times New Roman" pitchFamily="2" charset="0"/>
              </a:rPr>
              <a:t>S</a:t>
            </a:r>
            <a:endParaRPr lang="en-GB" altLang="en-US" sz="1400" b="1" baseline="-25000">
              <a:latin typeface="Times New Roman" pitchFamily="2" charset="0"/>
              <a:ea typeface="Times New Roman" pitchFamily="2" charset="0"/>
              <a:cs typeface="Times New Roman" pitchFamily="2" charset="0"/>
            </a:endParaRPr>
          </a:p>
        </p:txBody>
      </p:sp>
      <p:sp>
        <p:nvSpPr>
          <p:cNvPr id="489495" name="Rectangle 23">
            <a:extLst>
              <a:ext uri="{FF2B5EF4-FFF2-40B4-BE49-F238E27FC236}">
                <a16:creationId xmlns:a16="http://schemas.microsoft.com/office/drawing/2014/main" id="{100CAA3A-A77A-2D4A-B196-0FF503E28C88}"/>
              </a:ext>
            </a:extLst>
          </p:cNvPr>
          <p:cNvSpPr>
            <a:spLocks noChangeArrowheads="1"/>
          </p:cNvSpPr>
          <p:nvPr/>
        </p:nvSpPr>
        <p:spPr bwMode="auto">
          <a:xfrm>
            <a:off x="5710238" y="1828800"/>
            <a:ext cx="1071562" cy="3048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96" name="Rectangle 24">
            <a:extLst>
              <a:ext uri="{FF2B5EF4-FFF2-40B4-BE49-F238E27FC236}">
                <a16:creationId xmlns:a16="http://schemas.microsoft.com/office/drawing/2014/main" id="{555973EF-27FE-F742-8FDC-0CDBF4C05D3E}"/>
              </a:ext>
            </a:extLst>
          </p:cNvPr>
          <p:cNvSpPr>
            <a:spLocks noChangeArrowheads="1"/>
          </p:cNvSpPr>
          <p:nvPr/>
        </p:nvSpPr>
        <p:spPr bwMode="auto">
          <a:xfrm>
            <a:off x="4876800" y="1524000"/>
            <a:ext cx="596900" cy="3048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497" name="Line 25">
            <a:extLst>
              <a:ext uri="{FF2B5EF4-FFF2-40B4-BE49-F238E27FC236}">
                <a16:creationId xmlns:a16="http://schemas.microsoft.com/office/drawing/2014/main" id="{01858290-007C-9D46-A2D7-1934677553B6}"/>
              </a:ext>
            </a:extLst>
          </p:cNvPr>
          <p:cNvSpPr>
            <a:spLocks noChangeShapeType="1"/>
          </p:cNvSpPr>
          <p:nvPr/>
        </p:nvSpPr>
        <p:spPr bwMode="auto">
          <a:xfrm>
            <a:off x="4876800" y="1371600"/>
            <a:ext cx="0" cy="7620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498" name="Line 26">
            <a:extLst>
              <a:ext uri="{FF2B5EF4-FFF2-40B4-BE49-F238E27FC236}">
                <a16:creationId xmlns:a16="http://schemas.microsoft.com/office/drawing/2014/main" id="{C4CC5336-B5C9-7E40-9472-906F2F14191A}"/>
              </a:ext>
            </a:extLst>
          </p:cNvPr>
          <p:cNvSpPr>
            <a:spLocks noChangeShapeType="1"/>
          </p:cNvSpPr>
          <p:nvPr/>
        </p:nvSpPr>
        <p:spPr bwMode="auto">
          <a:xfrm>
            <a:off x="7467600" y="1371600"/>
            <a:ext cx="0" cy="7620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499" name="Line 27">
            <a:extLst>
              <a:ext uri="{FF2B5EF4-FFF2-40B4-BE49-F238E27FC236}">
                <a16:creationId xmlns:a16="http://schemas.microsoft.com/office/drawing/2014/main" id="{E19B66DB-B345-D140-9255-1C30DE5A13FD}"/>
              </a:ext>
            </a:extLst>
          </p:cNvPr>
          <p:cNvSpPr>
            <a:spLocks noChangeShapeType="1"/>
          </p:cNvSpPr>
          <p:nvPr/>
        </p:nvSpPr>
        <p:spPr bwMode="auto">
          <a:xfrm>
            <a:off x="2286000" y="1371600"/>
            <a:ext cx="0" cy="76200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9500" name="AutoShape 28">
            <a:extLst>
              <a:ext uri="{FF2B5EF4-FFF2-40B4-BE49-F238E27FC236}">
                <a16:creationId xmlns:a16="http://schemas.microsoft.com/office/drawing/2014/main" id="{38B2F4E3-9D78-C14B-98E4-05E6C1E58266}"/>
              </a:ext>
            </a:extLst>
          </p:cNvPr>
          <p:cNvSpPr>
            <a:spLocks/>
          </p:cNvSpPr>
          <p:nvPr/>
        </p:nvSpPr>
        <p:spPr bwMode="auto">
          <a:xfrm rot="5400000">
            <a:off x="3498850" y="996950"/>
            <a:ext cx="165100" cy="2590800"/>
          </a:xfrm>
          <a:prstGeom prst="rightBrace">
            <a:avLst>
              <a:gd name="adj1" fmla="val 130769"/>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501" name="AutoShape 29">
            <a:extLst>
              <a:ext uri="{FF2B5EF4-FFF2-40B4-BE49-F238E27FC236}">
                <a16:creationId xmlns:a16="http://schemas.microsoft.com/office/drawing/2014/main" id="{0747EC8C-D673-B544-A039-8C961772C32D}"/>
              </a:ext>
            </a:extLst>
          </p:cNvPr>
          <p:cNvSpPr>
            <a:spLocks/>
          </p:cNvSpPr>
          <p:nvPr/>
        </p:nvSpPr>
        <p:spPr bwMode="auto">
          <a:xfrm rot="5400000">
            <a:off x="6089650" y="996950"/>
            <a:ext cx="165100" cy="2590800"/>
          </a:xfrm>
          <a:prstGeom prst="rightBrace">
            <a:avLst>
              <a:gd name="adj1" fmla="val 130769"/>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89502" name="Picture 30" descr="txp_fig">
            <a:extLst>
              <a:ext uri="{FF2B5EF4-FFF2-40B4-BE49-F238E27FC236}">
                <a16:creationId xmlns:a16="http://schemas.microsoft.com/office/drawing/2014/main" id="{018BA958-2771-C64B-BF4F-7969AECC1A9F}"/>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971800" y="2438400"/>
            <a:ext cx="12541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503" name="Picture 31" descr="txp_fig">
            <a:extLst>
              <a:ext uri="{FF2B5EF4-FFF2-40B4-BE49-F238E27FC236}">
                <a16:creationId xmlns:a16="http://schemas.microsoft.com/office/drawing/2014/main" id="{00FC7069-7406-644E-87F2-0D6D1A57FB89}"/>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562600" y="2438400"/>
            <a:ext cx="12541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9504" name="AutoShape 32">
            <a:extLst>
              <a:ext uri="{FF2B5EF4-FFF2-40B4-BE49-F238E27FC236}">
                <a16:creationId xmlns:a16="http://schemas.microsoft.com/office/drawing/2014/main" id="{EE038EC4-BAA3-1545-A0F3-3DDD3B9760BA}"/>
              </a:ext>
            </a:extLst>
          </p:cNvPr>
          <p:cNvSpPr>
            <a:spLocks/>
          </p:cNvSpPr>
          <p:nvPr/>
        </p:nvSpPr>
        <p:spPr bwMode="auto">
          <a:xfrm rot="5400000">
            <a:off x="4758531" y="423069"/>
            <a:ext cx="236538" cy="5181600"/>
          </a:xfrm>
          <a:prstGeom prst="rightBrace">
            <a:avLst>
              <a:gd name="adj1" fmla="val 182550"/>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89505" name="Picture 33" descr="txp_fig">
            <a:extLst>
              <a:ext uri="{FF2B5EF4-FFF2-40B4-BE49-F238E27FC236}">
                <a16:creationId xmlns:a16="http://schemas.microsoft.com/office/drawing/2014/main" id="{80F7DFBD-D247-7C4C-8584-0D588219E1CC}"/>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728913" y="6049963"/>
            <a:ext cx="3916362"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506" name="Picture 34" descr="txp_fig">
            <a:extLst>
              <a:ext uri="{FF2B5EF4-FFF2-40B4-BE49-F238E27FC236}">
                <a16:creationId xmlns:a16="http://schemas.microsoft.com/office/drawing/2014/main" id="{64A35187-CCBA-2943-AE36-5A0B89547756}"/>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660650" y="3106738"/>
            <a:ext cx="4649788"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04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DF3B0CC3-9883-C540-BB0E-7115ED4F0DEA}"/>
              </a:ext>
            </a:extLst>
          </p:cNvPr>
          <p:cNvSpPr>
            <a:spLocks noChangeArrowheads="1"/>
          </p:cNvSpPr>
          <p:nvPr/>
        </p:nvSpPr>
        <p:spPr bwMode="auto">
          <a:xfrm>
            <a:off x="381000" y="3770313"/>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buFont typeface="Wingdings" pitchFamily="2" charset="2"/>
              <a:buNone/>
            </a:pPr>
            <a:r>
              <a:rPr lang="en-US" altLang="en-US" sz="2400">
                <a:ea typeface="Times New Roman" pitchFamily="2" charset="0"/>
                <a:cs typeface="Times New Roman" pitchFamily="2" charset="0"/>
              </a:rPr>
              <a:t>	to get a total 4x4 matrix</a:t>
            </a:r>
          </a:p>
        </p:txBody>
      </p:sp>
      <p:sp>
        <p:nvSpPr>
          <p:cNvPr id="490499" name="Rectangle 3">
            <a:extLst>
              <a:ext uri="{FF2B5EF4-FFF2-40B4-BE49-F238E27FC236}">
                <a16:creationId xmlns:a16="http://schemas.microsoft.com/office/drawing/2014/main" id="{8294AD20-5F9F-C94C-83F3-CE0401E36FAD}"/>
              </a:ext>
            </a:extLst>
          </p:cNvPr>
          <p:cNvSpPr>
            <a:spLocks noGrp="1" noChangeArrowheads="1"/>
          </p:cNvSpPr>
          <p:nvPr>
            <p:ph type="title"/>
          </p:nvPr>
        </p:nvSpPr>
        <p:spPr>
          <a:xfrm>
            <a:off x="685800" y="76200"/>
            <a:ext cx="7010400" cy="533400"/>
          </a:xfrm>
        </p:spPr>
        <p:txBody>
          <a:bodyPr/>
          <a:lstStyle/>
          <a:p>
            <a:r>
              <a:rPr lang="en-US" altLang="en-US" sz="4400"/>
              <a:t>4x4 Matrices</a:t>
            </a:r>
            <a:endParaRPr lang="en-GB" altLang="en-US"/>
          </a:p>
        </p:txBody>
      </p:sp>
      <p:sp>
        <p:nvSpPr>
          <p:cNvPr id="490500" name="Rectangle 4">
            <a:extLst>
              <a:ext uri="{FF2B5EF4-FFF2-40B4-BE49-F238E27FC236}">
                <a16:creationId xmlns:a16="http://schemas.microsoft.com/office/drawing/2014/main" id="{F669A77F-EC28-E148-86BE-E35164510EE5}"/>
              </a:ext>
            </a:extLst>
          </p:cNvPr>
          <p:cNvSpPr>
            <a:spLocks noChangeArrowheads="1"/>
          </p:cNvSpPr>
          <p:nvPr/>
        </p:nvSpPr>
        <p:spPr bwMode="auto">
          <a:xfrm>
            <a:off x="381000" y="990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Combine the matrices for each plane</a:t>
            </a:r>
          </a:p>
        </p:txBody>
      </p:sp>
      <p:pic>
        <p:nvPicPr>
          <p:cNvPr id="490501" name="Picture 5" descr="txp_fig">
            <a:extLst>
              <a:ext uri="{FF2B5EF4-FFF2-40B4-BE49-F238E27FC236}">
                <a16:creationId xmlns:a16="http://schemas.microsoft.com/office/drawing/2014/main" id="{86520A01-209A-E04C-939D-E2E094C3DA7D}"/>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038350" y="1524000"/>
            <a:ext cx="421005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502" name="Picture 6" descr="txp_fig">
            <a:extLst>
              <a:ext uri="{FF2B5EF4-FFF2-40B4-BE49-F238E27FC236}">
                <a16:creationId xmlns:a16="http://schemas.microsoft.com/office/drawing/2014/main" id="{57249E7C-96A2-2F49-AAE2-81B7390E228E}"/>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090738" y="2584450"/>
            <a:ext cx="4151312"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503" name="Picture 7" descr="txp_fig">
            <a:extLst>
              <a:ext uri="{FF2B5EF4-FFF2-40B4-BE49-F238E27FC236}">
                <a16:creationId xmlns:a16="http://schemas.microsoft.com/office/drawing/2014/main" id="{9E4941EC-06F3-4442-9472-9DC62DF11AA6}"/>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838200" y="4419600"/>
            <a:ext cx="7178675"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0504" name="Oval 8">
            <a:extLst>
              <a:ext uri="{FF2B5EF4-FFF2-40B4-BE49-F238E27FC236}">
                <a16:creationId xmlns:a16="http://schemas.microsoft.com/office/drawing/2014/main" id="{2F407EDB-DD90-B648-8D55-3ABE5AB29A8D}"/>
              </a:ext>
            </a:extLst>
          </p:cNvPr>
          <p:cNvSpPr>
            <a:spLocks noChangeArrowheads="1"/>
          </p:cNvSpPr>
          <p:nvPr/>
        </p:nvSpPr>
        <p:spPr bwMode="auto">
          <a:xfrm>
            <a:off x="4953000" y="4343400"/>
            <a:ext cx="1828800" cy="914400"/>
          </a:xfrm>
          <a:prstGeom prst="ellipse">
            <a:avLst/>
          </a:prstGeom>
          <a:noFill/>
          <a:ln w="25400">
            <a:solidFill>
              <a:srgbClr val="3399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05" name="Oval 9">
            <a:extLst>
              <a:ext uri="{FF2B5EF4-FFF2-40B4-BE49-F238E27FC236}">
                <a16:creationId xmlns:a16="http://schemas.microsoft.com/office/drawing/2014/main" id="{3300BEA9-A16B-A94F-9F0C-D4F35734F276}"/>
              </a:ext>
            </a:extLst>
          </p:cNvPr>
          <p:cNvSpPr>
            <a:spLocks noChangeArrowheads="1"/>
          </p:cNvSpPr>
          <p:nvPr/>
        </p:nvSpPr>
        <p:spPr bwMode="auto">
          <a:xfrm>
            <a:off x="2743200" y="5181600"/>
            <a:ext cx="1905000" cy="838200"/>
          </a:xfrm>
          <a:prstGeom prst="ellipse">
            <a:avLst/>
          </a:prstGeom>
          <a:noFill/>
          <a:ln w="25400">
            <a:solidFill>
              <a:srgbClr val="339966"/>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06" name="Line 10">
            <a:extLst>
              <a:ext uri="{FF2B5EF4-FFF2-40B4-BE49-F238E27FC236}">
                <a16:creationId xmlns:a16="http://schemas.microsoft.com/office/drawing/2014/main" id="{AC74DC30-ED3D-2C4B-9B4F-851079061ECA}"/>
              </a:ext>
            </a:extLst>
          </p:cNvPr>
          <p:cNvSpPr>
            <a:spLocks noChangeShapeType="1"/>
          </p:cNvSpPr>
          <p:nvPr/>
        </p:nvSpPr>
        <p:spPr bwMode="auto">
          <a:xfrm flipV="1">
            <a:off x="4495800" y="4953000"/>
            <a:ext cx="533400" cy="381000"/>
          </a:xfrm>
          <a:prstGeom prst="line">
            <a:avLst/>
          </a:prstGeom>
          <a:noFill/>
          <a:ln w="25400">
            <a:solidFill>
              <a:srgbClr val="3399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507" name="Line 11">
            <a:extLst>
              <a:ext uri="{FF2B5EF4-FFF2-40B4-BE49-F238E27FC236}">
                <a16:creationId xmlns:a16="http://schemas.microsoft.com/office/drawing/2014/main" id="{14CC858D-EDB0-6147-9FB7-EE06AFB07654}"/>
              </a:ext>
            </a:extLst>
          </p:cNvPr>
          <p:cNvSpPr>
            <a:spLocks noChangeShapeType="1"/>
          </p:cNvSpPr>
          <p:nvPr/>
        </p:nvSpPr>
        <p:spPr bwMode="auto">
          <a:xfrm>
            <a:off x="4800600" y="5181600"/>
            <a:ext cx="0" cy="1066800"/>
          </a:xfrm>
          <a:prstGeom prst="line">
            <a:avLst/>
          </a:prstGeom>
          <a:noFill/>
          <a:ln w="25400">
            <a:solidFill>
              <a:srgbClr val="3399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508" name="Text Box 12">
            <a:extLst>
              <a:ext uri="{FF2B5EF4-FFF2-40B4-BE49-F238E27FC236}">
                <a16:creationId xmlns:a16="http://schemas.microsoft.com/office/drawing/2014/main" id="{479A239E-B2C8-5449-9372-24F3C8937090}"/>
              </a:ext>
            </a:extLst>
          </p:cNvPr>
          <p:cNvSpPr txBox="1">
            <a:spLocks noChangeArrowheads="1"/>
          </p:cNvSpPr>
          <p:nvPr/>
        </p:nvSpPr>
        <p:spPr bwMode="auto">
          <a:xfrm>
            <a:off x="3560763" y="6289675"/>
            <a:ext cx="2460625" cy="45720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GB" altLang="en-US">
                <a:latin typeface="Times New Roman" pitchFamily="2" charset="0"/>
              </a:rPr>
              <a:t>Uncoupled motion</a:t>
            </a:r>
          </a:p>
        </p:txBody>
      </p:sp>
    </p:spTree>
    <p:extLst>
      <p:ext uri="{BB962C8B-B14F-4D97-AF65-F5344CB8AC3E}">
        <p14:creationId xmlns:p14="http://schemas.microsoft.com/office/powerpoint/2010/main" val="60851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a:extLst>
              <a:ext uri="{FF2B5EF4-FFF2-40B4-BE49-F238E27FC236}">
                <a16:creationId xmlns:a16="http://schemas.microsoft.com/office/drawing/2014/main" id="{666C53AB-7CF1-054E-B6D0-524ACD2645BF}"/>
              </a:ext>
            </a:extLst>
          </p:cNvPr>
          <p:cNvSpPr>
            <a:spLocks noGrp="1" noChangeArrowheads="1"/>
          </p:cNvSpPr>
          <p:nvPr>
            <p:ph type="title"/>
          </p:nvPr>
        </p:nvSpPr>
        <p:spPr>
          <a:xfrm>
            <a:off x="1371600" y="76200"/>
            <a:ext cx="7543800" cy="533400"/>
          </a:xfrm>
        </p:spPr>
        <p:txBody>
          <a:bodyPr/>
          <a:lstStyle/>
          <a:p>
            <a:r>
              <a:rPr lang="en-US" altLang="en-US"/>
              <a:t>Transfer matrix of a drift</a:t>
            </a:r>
            <a:endParaRPr lang="en-GB" altLang="en-US"/>
          </a:p>
        </p:txBody>
      </p:sp>
      <p:sp>
        <p:nvSpPr>
          <p:cNvPr id="632835" name="Rectangle 3">
            <a:extLst>
              <a:ext uri="{FF2B5EF4-FFF2-40B4-BE49-F238E27FC236}">
                <a16:creationId xmlns:a16="http://schemas.microsoft.com/office/drawing/2014/main" id="{D8221B42-F349-C14C-BBD6-A5E75FF8B750}"/>
              </a:ext>
            </a:extLst>
          </p:cNvPr>
          <p:cNvSpPr>
            <a:spLocks noChangeArrowheads="1"/>
          </p:cNvSpPr>
          <p:nvPr/>
        </p:nvSpPr>
        <p:spPr bwMode="auto">
          <a:xfrm>
            <a:off x="228600" y="990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a:ea typeface="Times New Roman" pitchFamily="2" charset="0"/>
                <a:cs typeface="Times New Roman" pitchFamily="2" charset="0"/>
              </a:rPr>
              <a:t>Consider a drift (no magnetic elements) of length </a:t>
            </a:r>
            <a:r>
              <a:rPr lang="en-US" altLang="en-US" sz="2000" i="1">
                <a:ea typeface="Times New Roman" pitchFamily="2" charset="0"/>
                <a:cs typeface="Times New Roman" pitchFamily="2" charset="0"/>
              </a:rPr>
              <a:t>L=s-s</a:t>
            </a:r>
            <a:r>
              <a:rPr lang="en-US" altLang="en-US" sz="2000" baseline="-25000">
                <a:ea typeface="Times New Roman" pitchFamily="2" charset="0"/>
                <a:cs typeface="Times New Roman" pitchFamily="2" charset="0"/>
              </a:rPr>
              <a:t>0</a:t>
            </a:r>
            <a:endParaRPr lang="en-US" altLang="en-US" sz="2000" b="1" i="1">
              <a:ea typeface="Times New Roman" pitchFamily="2" charset="0"/>
              <a:cs typeface="Times New Roman" pitchFamily="2" charset="0"/>
            </a:endParaRPr>
          </a:p>
          <a:p>
            <a:pPr>
              <a:lnSpc>
                <a:spcPct val="90000"/>
              </a:lnSpc>
              <a:spcBef>
                <a:spcPct val="50000"/>
              </a:spcBef>
              <a:buSzTx/>
            </a:pPr>
            <a:endParaRPr lang="en-US" altLang="en-US" sz="2000" b="1" i="1">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buFont typeface="Wingdings" pitchFamily="2" charset="2"/>
              <a:buNone/>
            </a:pPr>
            <a:endParaRPr lang="en-US" altLang="en-US" sz="2000">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r>
              <a:rPr lang="en-US" altLang="en-US" sz="2000">
                <a:ea typeface="Times New Roman" pitchFamily="2" charset="0"/>
                <a:cs typeface="Times New Roman" pitchFamily="2" charset="0"/>
              </a:rPr>
              <a:t>Position changes if particle has a slope which remains unchanged.</a:t>
            </a:r>
            <a:endParaRPr lang="en-US" altLang="en-US" sz="2000" baseline="-25000">
              <a:ea typeface="Times New Roman" pitchFamily="2" charset="0"/>
              <a:cs typeface="Times New Roman" pitchFamily="2" charset="0"/>
            </a:endParaRPr>
          </a:p>
        </p:txBody>
      </p:sp>
      <p:pic>
        <p:nvPicPr>
          <p:cNvPr id="632836" name="Picture 4" descr="txp_fig">
            <a:extLst>
              <a:ext uri="{FF2B5EF4-FFF2-40B4-BE49-F238E27FC236}">
                <a16:creationId xmlns:a16="http://schemas.microsoft.com/office/drawing/2014/main" id="{D96D51C2-7007-E943-BACE-E94EDA2DB43D}"/>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500188" y="2643188"/>
            <a:ext cx="484822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2837" name="Picture 5" descr="txp_fig">
            <a:extLst>
              <a:ext uri="{FF2B5EF4-FFF2-40B4-BE49-F238E27FC236}">
                <a16:creationId xmlns:a16="http://schemas.microsoft.com/office/drawing/2014/main" id="{609CBBFD-D79A-644E-BC6D-C923A38CFCA9}"/>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486400" y="1752600"/>
            <a:ext cx="3482975" cy="72548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2838" name="Picture 6" descr="txp_fig">
            <a:extLst>
              <a:ext uri="{FF2B5EF4-FFF2-40B4-BE49-F238E27FC236}">
                <a16:creationId xmlns:a16="http://schemas.microsoft.com/office/drawing/2014/main" id="{7EBEEF22-A68E-4940-ACE6-2C8AB18ED53D}"/>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898525" y="1517650"/>
            <a:ext cx="3716338"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2839" name="Group 7">
            <a:extLst>
              <a:ext uri="{FF2B5EF4-FFF2-40B4-BE49-F238E27FC236}">
                <a16:creationId xmlns:a16="http://schemas.microsoft.com/office/drawing/2014/main" id="{0EF9592B-3212-9E4E-9AA0-217FA5DF4506}"/>
              </a:ext>
            </a:extLst>
          </p:cNvPr>
          <p:cNvGrpSpPr>
            <a:grpSpLocks/>
          </p:cNvGrpSpPr>
          <p:nvPr/>
        </p:nvGrpSpPr>
        <p:grpSpPr bwMode="auto">
          <a:xfrm>
            <a:off x="685800" y="4038600"/>
            <a:ext cx="7543800" cy="2514600"/>
            <a:chOff x="432" y="2544"/>
            <a:chExt cx="4752" cy="1584"/>
          </a:xfrm>
        </p:grpSpPr>
        <p:sp>
          <p:nvSpPr>
            <p:cNvPr id="632840" name="Oval 8">
              <a:extLst>
                <a:ext uri="{FF2B5EF4-FFF2-40B4-BE49-F238E27FC236}">
                  <a16:creationId xmlns:a16="http://schemas.microsoft.com/office/drawing/2014/main" id="{89D7348C-F29F-A345-8F04-5B9574D118D3}"/>
                </a:ext>
              </a:extLst>
            </p:cNvPr>
            <p:cNvSpPr>
              <a:spLocks noChangeArrowheads="1"/>
            </p:cNvSpPr>
            <p:nvPr/>
          </p:nvSpPr>
          <p:spPr bwMode="auto">
            <a:xfrm>
              <a:off x="4656" y="3264"/>
              <a:ext cx="96" cy="96"/>
            </a:xfrm>
            <a:prstGeom prst="ellipse">
              <a:avLst/>
            </a:prstGeom>
            <a:solidFill>
              <a:srgbClr val="0033CC"/>
            </a:solidFill>
            <a:ln w="25400">
              <a:solidFill>
                <a:srgbClr val="000000"/>
              </a:solidFill>
              <a:round/>
              <a:headEnd/>
              <a:tailEnd/>
            </a:ln>
          </p:spPr>
          <p:txBody>
            <a:bodyPr/>
            <a:lstStyle/>
            <a:p>
              <a:endParaRPr lang="en-US"/>
            </a:p>
          </p:txBody>
        </p:sp>
        <p:sp>
          <p:nvSpPr>
            <p:cNvPr id="632841" name="Line 9">
              <a:extLst>
                <a:ext uri="{FF2B5EF4-FFF2-40B4-BE49-F238E27FC236}">
                  <a16:creationId xmlns:a16="http://schemas.microsoft.com/office/drawing/2014/main" id="{52E21630-C423-2546-A739-0A564CDC1FA9}"/>
                </a:ext>
              </a:extLst>
            </p:cNvPr>
            <p:cNvSpPr>
              <a:spLocks noChangeShapeType="1"/>
            </p:cNvSpPr>
            <p:nvPr/>
          </p:nvSpPr>
          <p:spPr bwMode="auto">
            <a:xfrm>
              <a:off x="3792" y="3312"/>
              <a:ext cx="1027" cy="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2842" name="Line 10">
              <a:extLst>
                <a:ext uri="{FF2B5EF4-FFF2-40B4-BE49-F238E27FC236}">
                  <a16:creationId xmlns:a16="http://schemas.microsoft.com/office/drawing/2014/main" id="{650C8E4B-3180-B54C-9246-CE5FEDF8050E}"/>
                </a:ext>
              </a:extLst>
            </p:cNvPr>
            <p:cNvSpPr>
              <a:spLocks noChangeShapeType="1"/>
            </p:cNvSpPr>
            <p:nvPr/>
          </p:nvSpPr>
          <p:spPr bwMode="auto">
            <a:xfrm flipV="1">
              <a:off x="432" y="2688"/>
              <a:ext cx="2640" cy="664"/>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2843" name="Line 11">
              <a:extLst>
                <a:ext uri="{FF2B5EF4-FFF2-40B4-BE49-F238E27FC236}">
                  <a16:creationId xmlns:a16="http://schemas.microsoft.com/office/drawing/2014/main" id="{C4DFDB22-6F2D-4740-8E52-92EC42DC2ED8}"/>
                </a:ext>
              </a:extLst>
            </p:cNvPr>
            <p:cNvSpPr>
              <a:spLocks noChangeShapeType="1"/>
            </p:cNvSpPr>
            <p:nvPr/>
          </p:nvSpPr>
          <p:spPr bwMode="auto">
            <a:xfrm>
              <a:off x="467" y="3685"/>
              <a:ext cx="2672"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2844" name="Oval 12">
              <a:extLst>
                <a:ext uri="{FF2B5EF4-FFF2-40B4-BE49-F238E27FC236}">
                  <a16:creationId xmlns:a16="http://schemas.microsoft.com/office/drawing/2014/main" id="{636659AE-81EA-2C46-A5DA-CA4F2C13430A}"/>
                </a:ext>
              </a:extLst>
            </p:cNvPr>
            <p:cNvSpPr>
              <a:spLocks noChangeArrowheads="1"/>
            </p:cNvSpPr>
            <p:nvPr/>
          </p:nvSpPr>
          <p:spPr bwMode="auto">
            <a:xfrm>
              <a:off x="720" y="3216"/>
              <a:ext cx="96" cy="95"/>
            </a:xfrm>
            <a:prstGeom prst="ellipse">
              <a:avLst/>
            </a:prstGeom>
            <a:solidFill>
              <a:srgbClr val="FF0000"/>
            </a:solidFill>
            <a:ln w="25400">
              <a:solidFill>
                <a:srgbClr val="000000"/>
              </a:solidFill>
              <a:round/>
              <a:headEnd/>
              <a:tailEnd/>
            </a:ln>
          </p:spPr>
          <p:txBody>
            <a:bodyPr/>
            <a:lstStyle/>
            <a:p>
              <a:endParaRPr lang="en-US"/>
            </a:p>
          </p:txBody>
        </p:sp>
        <p:sp>
          <p:nvSpPr>
            <p:cNvPr id="632845" name="Line 13">
              <a:extLst>
                <a:ext uri="{FF2B5EF4-FFF2-40B4-BE49-F238E27FC236}">
                  <a16:creationId xmlns:a16="http://schemas.microsoft.com/office/drawing/2014/main" id="{51E72602-E2BD-9147-99B1-6229009D43FD}"/>
                </a:ext>
              </a:extLst>
            </p:cNvPr>
            <p:cNvSpPr>
              <a:spLocks noChangeShapeType="1"/>
            </p:cNvSpPr>
            <p:nvPr/>
          </p:nvSpPr>
          <p:spPr bwMode="auto">
            <a:xfrm>
              <a:off x="763" y="3334"/>
              <a:ext cx="0" cy="351"/>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2846" name="Line 14">
              <a:extLst>
                <a:ext uri="{FF2B5EF4-FFF2-40B4-BE49-F238E27FC236}">
                  <a16:creationId xmlns:a16="http://schemas.microsoft.com/office/drawing/2014/main" id="{8FC676A4-A857-C241-973B-041DDBA0746E}"/>
                </a:ext>
              </a:extLst>
            </p:cNvPr>
            <p:cNvSpPr>
              <a:spLocks noChangeShapeType="1"/>
            </p:cNvSpPr>
            <p:nvPr/>
          </p:nvSpPr>
          <p:spPr bwMode="auto">
            <a:xfrm>
              <a:off x="2799" y="2866"/>
              <a:ext cx="0" cy="81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2847" name="Line 15">
              <a:extLst>
                <a:ext uri="{FF2B5EF4-FFF2-40B4-BE49-F238E27FC236}">
                  <a16:creationId xmlns:a16="http://schemas.microsoft.com/office/drawing/2014/main" id="{4A26DA83-225F-3547-909C-C5CFFF14B960}"/>
                </a:ext>
              </a:extLst>
            </p:cNvPr>
            <p:cNvSpPr>
              <a:spLocks noChangeShapeType="1"/>
            </p:cNvSpPr>
            <p:nvPr/>
          </p:nvSpPr>
          <p:spPr bwMode="auto">
            <a:xfrm flipV="1">
              <a:off x="768" y="3134"/>
              <a:ext cx="528" cy="13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2848" name="Text Box 16">
              <a:extLst>
                <a:ext uri="{FF2B5EF4-FFF2-40B4-BE49-F238E27FC236}">
                  <a16:creationId xmlns:a16="http://schemas.microsoft.com/office/drawing/2014/main" id="{65AD7111-8E10-B043-9545-FD1313B40053}"/>
                </a:ext>
              </a:extLst>
            </p:cNvPr>
            <p:cNvSpPr txBox="1">
              <a:spLocks noChangeArrowheads="1"/>
            </p:cNvSpPr>
            <p:nvPr/>
          </p:nvSpPr>
          <p:spPr bwMode="auto">
            <a:xfrm>
              <a:off x="641" y="3651"/>
              <a:ext cx="47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a:latin typeface="Times New Roman" pitchFamily="2" charset="0"/>
                </a:rPr>
                <a:t>0</a:t>
              </a:r>
            </a:p>
          </p:txBody>
        </p:sp>
        <p:sp>
          <p:nvSpPr>
            <p:cNvPr id="632849" name="Text Box 17">
              <a:extLst>
                <a:ext uri="{FF2B5EF4-FFF2-40B4-BE49-F238E27FC236}">
                  <a16:creationId xmlns:a16="http://schemas.microsoft.com/office/drawing/2014/main" id="{9F9FE0EB-1B2F-DD44-9AFB-01A3547F1A6D}"/>
                </a:ext>
              </a:extLst>
            </p:cNvPr>
            <p:cNvSpPr txBox="1">
              <a:spLocks noChangeArrowheads="1"/>
            </p:cNvSpPr>
            <p:nvPr/>
          </p:nvSpPr>
          <p:spPr bwMode="auto">
            <a:xfrm>
              <a:off x="2712" y="3651"/>
              <a:ext cx="21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L</a:t>
              </a:r>
            </a:p>
          </p:txBody>
        </p:sp>
        <p:sp>
          <p:nvSpPr>
            <p:cNvPr id="632850" name="Line 18">
              <a:extLst>
                <a:ext uri="{FF2B5EF4-FFF2-40B4-BE49-F238E27FC236}">
                  <a16:creationId xmlns:a16="http://schemas.microsoft.com/office/drawing/2014/main" id="{7B21F119-DB83-3D42-AAF6-7B0046367255}"/>
                </a:ext>
              </a:extLst>
            </p:cNvPr>
            <p:cNvSpPr>
              <a:spLocks noChangeShapeType="1"/>
            </p:cNvSpPr>
            <p:nvPr/>
          </p:nvSpPr>
          <p:spPr bwMode="auto">
            <a:xfrm>
              <a:off x="3713" y="3703"/>
              <a:ext cx="117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2851" name="Line 19">
              <a:extLst>
                <a:ext uri="{FF2B5EF4-FFF2-40B4-BE49-F238E27FC236}">
                  <a16:creationId xmlns:a16="http://schemas.microsoft.com/office/drawing/2014/main" id="{89777A88-2F31-D944-9146-B8BC323B9FEA}"/>
                </a:ext>
              </a:extLst>
            </p:cNvPr>
            <p:cNvSpPr>
              <a:spLocks noChangeShapeType="1"/>
            </p:cNvSpPr>
            <p:nvPr/>
          </p:nvSpPr>
          <p:spPr bwMode="auto">
            <a:xfrm flipV="1">
              <a:off x="3852" y="2778"/>
              <a:ext cx="0" cy="1116"/>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2852" name="Oval 20">
              <a:extLst>
                <a:ext uri="{FF2B5EF4-FFF2-40B4-BE49-F238E27FC236}">
                  <a16:creationId xmlns:a16="http://schemas.microsoft.com/office/drawing/2014/main" id="{94EF9569-79BC-DE40-92C3-66476B9BD073}"/>
                </a:ext>
              </a:extLst>
            </p:cNvPr>
            <p:cNvSpPr>
              <a:spLocks noChangeArrowheads="1"/>
            </p:cNvSpPr>
            <p:nvPr/>
          </p:nvSpPr>
          <p:spPr bwMode="auto">
            <a:xfrm>
              <a:off x="4128" y="3264"/>
              <a:ext cx="96" cy="96"/>
            </a:xfrm>
            <a:prstGeom prst="ellipse">
              <a:avLst/>
            </a:prstGeom>
            <a:solidFill>
              <a:srgbClr val="FF0000"/>
            </a:solidFill>
            <a:ln w="25400">
              <a:solidFill>
                <a:srgbClr val="000000"/>
              </a:solidFill>
              <a:round/>
              <a:headEnd/>
              <a:tailEnd/>
            </a:ln>
          </p:spPr>
          <p:txBody>
            <a:bodyPr/>
            <a:lstStyle/>
            <a:p>
              <a:endParaRPr lang="en-US"/>
            </a:p>
          </p:txBody>
        </p:sp>
        <p:sp>
          <p:nvSpPr>
            <p:cNvPr id="632853" name="Text Box 21">
              <a:extLst>
                <a:ext uri="{FF2B5EF4-FFF2-40B4-BE49-F238E27FC236}">
                  <a16:creationId xmlns:a16="http://schemas.microsoft.com/office/drawing/2014/main" id="{C42AB43D-955B-2F46-B939-6B42A8F4DCA2}"/>
                </a:ext>
              </a:extLst>
            </p:cNvPr>
            <p:cNvSpPr txBox="1">
              <a:spLocks noChangeArrowheads="1"/>
            </p:cNvSpPr>
            <p:nvPr/>
          </p:nvSpPr>
          <p:spPr bwMode="auto">
            <a:xfrm>
              <a:off x="3801" y="2544"/>
              <a:ext cx="390"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r>
                <a:rPr lang="fr-FR" altLang="en-US" sz="2000" b="1">
                  <a:latin typeface="Times New Roman" pitchFamily="2" charset="0"/>
                </a:rPr>
                <a:t>’</a:t>
              </a:r>
            </a:p>
          </p:txBody>
        </p:sp>
        <p:sp>
          <p:nvSpPr>
            <p:cNvPr id="632854" name="Text Box 22">
              <a:extLst>
                <a:ext uri="{FF2B5EF4-FFF2-40B4-BE49-F238E27FC236}">
                  <a16:creationId xmlns:a16="http://schemas.microsoft.com/office/drawing/2014/main" id="{59A5D695-07A3-BC45-956E-EDDB94CD88BC}"/>
                </a:ext>
              </a:extLst>
            </p:cNvPr>
            <p:cNvSpPr txBox="1">
              <a:spLocks noChangeArrowheads="1"/>
            </p:cNvSpPr>
            <p:nvPr/>
          </p:nvSpPr>
          <p:spPr bwMode="auto">
            <a:xfrm>
              <a:off x="4792" y="3639"/>
              <a:ext cx="39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sp>
          <p:nvSpPr>
            <p:cNvPr id="632855" name="Text Box 23">
              <a:extLst>
                <a:ext uri="{FF2B5EF4-FFF2-40B4-BE49-F238E27FC236}">
                  <a16:creationId xmlns:a16="http://schemas.microsoft.com/office/drawing/2014/main" id="{16DDDD2D-39B4-074A-A24E-14CCAE548E8A}"/>
                </a:ext>
              </a:extLst>
            </p:cNvPr>
            <p:cNvSpPr txBox="1">
              <a:spLocks noChangeArrowheads="1"/>
            </p:cNvSpPr>
            <p:nvPr/>
          </p:nvSpPr>
          <p:spPr bwMode="auto">
            <a:xfrm>
              <a:off x="4185" y="2943"/>
              <a:ext cx="560"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r>
                <a:rPr lang="fr-FR" altLang="en-US" sz="2000" b="1" i="1">
                  <a:latin typeface="Times New Roman" pitchFamily="2" charset="0"/>
                  <a:sym typeface="Symbol" pitchFamily="2" charset="2"/>
                </a:rPr>
                <a:t></a:t>
              </a:r>
              <a:r>
                <a:rPr lang="fr-FR" altLang="en-US" sz="2000" b="1" i="1">
                  <a:latin typeface="Times New Roman" pitchFamily="2" charset="0"/>
                </a:rPr>
                <a:t>L</a:t>
              </a:r>
            </a:p>
          </p:txBody>
        </p:sp>
        <p:sp>
          <p:nvSpPr>
            <p:cNvPr id="632856" name="Text Box 24">
              <a:extLst>
                <a:ext uri="{FF2B5EF4-FFF2-40B4-BE49-F238E27FC236}">
                  <a16:creationId xmlns:a16="http://schemas.microsoft.com/office/drawing/2014/main" id="{260479D6-154E-1341-8CC5-6E654029CE47}"/>
                </a:ext>
              </a:extLst>
            </p:cNvPr>
            <p:cNvSpPr txBox="1">
              <a:spLocks noChangeArrowheads="1"/>
            </p:cNvSpPr>
            <p:nvPr/>
          </p:nvSpPr>
          <p:spPr bwMode="auto">
            <a:xfrm>
              <a:off x="3082" y="3651"/>
              <a:ext cx="18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s</a:t>
              </a:r>
            </a:p>
          </p:txBody>
        </p:sp>
        <p:sp>
          <p:nvSpPr>
            <p:cNvPr id="632857" name="Line 25">
              <a:extLst>
                <a:ext uri="{FF2B5EF4-FFF2-40B4-BE49-F238E27FC236}">
                  <a16:creationId xmlns:a16="http://schemas.microsoft.com/office/drawing/2014/main" id="{3D70C640-BA75-E24C-A951-E507D54AD073}"/>
                </a:ext>
              </a:extLst>
            </p:cNvPr>
            <p:cNvSpPr>
              <a:spLocks noChangeShapeType="1"/>
            </p:cNvSpPr>
            <p:nvPr/>
          </p:nvSpPr>
          <p:spPr bwMode="auto">
            <a:xfrm>
              <a:off x="4176" y="3312"/>
              <a:ext cx="52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2858" name="Oval 26">
              <a:extLst>
                <a:ext uri="{FF2B5EF4-FFF2-40B4-BE49-F238E27FC236}">
                  <a16:creationId xmlns:a16="http://schemas.microsoft.com/office/drawing/2014/main" id="{8204A1B5-2DBD-3C40-9F83-880935F1F1EC}"/>
                </a:ext>
              </a:extLst>
            </p:cNvPr>
            <p:cNvSpPr>
              <a:spLocks noChangeArrowheads="1"/>
            </p:cNvSpPr>
            <p:nvPr/>
          </p:nvSpPr>
          <p:spPr bwMode="auto">
            <a:xfrm>
              <a:off x="2736" y="2736"/>
              <a:ext cx="96" cy="96"/>
            </a:xfrm>
            <a:prstGeom prst="ellipse">
              <a:avLst/>
            </a:prstGeom>
            <a:solidFill>
              <a:srgbClr val="0033CC"/>
            </a:solidFill>
            <a:ln w="25400">
              <a:solidFill>
                <a:srgbClr val="000000"/>
              </a:solidFill>
              <a:round/>
              <a:headEnd/>
              <a:tailEnd/>
            </a:ln>
          </p:spPr>
          <p:txBody>
            <a:bodyPr/>
            <a:lstStyle/>
            <a:p>
              <a:endParaRPr lang="en-US"/>
            </a:p>
          </p:txBody>
        </p:sp>
      </p:grpSp>
      <p:sp>
        <p:nvSpPr>
          <p:cNvPr id="632859" name="AutoShape 27">
            <a:extLst>
              <a:ext uri="{FF2B5EF4-FFF2-40B4-BE49-F238E27FC236}">
                <a16:creationId xmlns:a16="http://schemas.microsoft.com/office/drawing/2014/main" id="{EA810D60-76A1-224D-B36B-38E303E206CD}"/>
              </a:ext>
            </a:extLst>
          </p:cNvPr>
          <p:cNvSpPr>
            <a:spLocks/>
          </p:cNvSpPr>
          <p:nvPr/>
        </p:nvSpPr>
        <p:spPr bwMode="auto">
          <a:xfrm rot="16200000">
            <a:off x="3962400" y="2133600"/>
            <a:ext cx="152400" cy="914400"/>
          </a:xfrm>
          <a:prstGeom prst="rightBrace">
            <a:avLst>
              <a:gd name="adj1" fmla="val 50000"/>
              <a:gd name="adj2" fmla="val 50139"/>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860" name="Rectangle 28">
            <a:extLst>
              <a:ext uri="{FF2B5EF4-FFF2-40B4-BE49-F238E27FC236}">
                <a16:creationId xmlns:a16="http://schemas.microsoft.com/office/drawing/2014/main" id="{AB03F6F2-234D-6D41-84E8-68F382C1CBE4}"/>
              </a:ext>
            </a:extLst>
          </p:cNvPr>
          <p:cNvSpPr>
            <a:spLocks noChangeArrowheads="1"/>
          </p:cNvSpPr>
          <p:nvPr/>
        </p:nvSpPr>
        <p:spPr bwMode="auto">
          <a:xfrm>
            <a:off x="3886200" y="21939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fr-FR" altLang="en-US" sz="2000" i="1">
                <a:latin typeface="Times New Roman" pitchFamily="2" charset="0"/>
              </a:rPr>
              <a:t>L</a:t>
            </a:r>
            <a:endParaRPr lang="en-GB" altLang="en-US" sz="2000" i="1">
              <a:latin typeface="Times New Roman" pitchFamily="2" charset="0"/>
            </a:endParaRPr>
          </a:p>
        </p:txBody>
      </p:sp>
      <p:sp>
        <p:nvSpPr>
          <p:cNvPr id="632861" name="Rectangle 29">
            <a:extLst>
              <a:ext uri="{FF2B5EF4-FFF2-40B4-BE49-F238E27FC236}">
                <a16:creationId xmlns:a16="http://schemas.microsoft.com/office/drawing/2014/main" id="{BA4C626C-99C2-964F-882C-3BBEDC53CDFF}"/>
              </a:ext>
            </a:extLst>
          </p:cNvPr>
          <p:cNvSpPr>
            <a:spLocks noChangeArrowheads="1"/>
          </p:cNvSpPr>
          <p:nvPr/>
        </p:nvSpPr>
        <p:spPr bwMode="auto">
          <a:xfrm>
            <a:off x="1828800" y="61722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2000" b="1">
                <a:latin typeface="Times New Roman" pitchFamily="2" charset="0"/>
                <a:ea typeface="Times New Roman" pitchFamily="2" charset="0"/>
                <a:cs typeface="Times New Roman" pitchFamily="2" charset="0"/>
              </a:rPr>
              <a:t>Real Space</a:t>
            </a:r>
          </a:p>
        </p:txBody>
      </p:sp>
      <p:sp>
        <p:nvSpPr>
          <p:cNvPr id="632862" name="Rectangle 30">
            <a:extLst>
              <a:ext uri="{FF2B5EF4-FFF2-40B4-BE49-F238E27FC236}">
                <a16:creationId xmlns:a16="http://schemas.microsoft.com/office/drawing/2014/main" id="{8D71D4E4-8A41-7742-A0C6-27C561277CDA}"/>
              </a:ext>
            </a:extLst>
          </p:cNvPr>
          <p:cNvSpPr>
            <a:spLocks noChangeArrowheads="1"/>
          </p:cNvSpPr>
          <p:nvPr/>
        </p:nvSpPr>
        <p:spPr bwMode="auto">
          <a:xfrm>
            <a:off x="5715000" y="61864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2000" b="1">
                <a:latin typeface="Times New Roman" pitchFamily="2" charset="0"/>
                <a:ea typeface="Times New Roman" pitchFamily="2" charset="0"/>
                <a:cs typeface="Times New Roman" pitchFamily="2" charset="0"/>
              </a:rPr>
              <a:t>Phase Space</a:t>
            </a:r>
          </a:p>
        </p:txBody>
      </p:sp>
      <p:sp>
        <p:nvSpPr>
          <p:cNvPr id="632863" name="Rectangle 31">
            <a:extLst>
              <a:ext uri="{FF2B5EF4-FFF2-40B4-BE49-F238E27FC236}">
                <a16:creationId xmlns:a16="http://schemas.microsoft.com/office/drawing/2014/main" id="{943494F4-5229-4045-ACE1-C2BCDCB24264}"/>
              </a:ext>
            </a:extLst>
          </p:cNvPr>
          <p:cNvSpPr>
            <a:spLocks noChangeArrowheads="1"/>
          </p:cNvSpPr>
          <p:nvPr/>
        </p:nvSpPr>
        <p:spPr bwMode="auto">
          <a:xfrm>
            <a:off x="381000" y="45100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2000" b="1">
                <a:solidFill>
                  <a:srgbClr val="FF0000"/>
                </a:solidFill>
                <a:latin typeface="Times New Roman" pitchFamily="2" charset="0"/>
                <a:ea typeface="Times New Roman" pitchFamily="2" charset="0"/>
                <a:cs typeface="Times New Roman" pitchFamily="2" charset="0"/>
              </a:rPr>
              <a:t>Before</a:t>
            </a:r>
          </a:p>
        </p:txBody>
      </p:sp>
      <p:sp>
        <p:nvSpPr>
          <p:cNvPr id="632864" name="Rectangle 32">
            <a:extLst>
              <a:ext uri="{FF2B5EF4-FFF2-40B4-BE49-F238E27FC236}">
                <a16:creationId xmlns:a16="http://schemas.microsoft.com/office/drawing/2014/main" id="{332DCC0B-3D8D-F545-81BC-E04A03F45704}"/>
              </a:ext>
            </a:extLst>
          </p:cNvPr>
          <p:cNvSpPr>
            <a:spLocks noChangeArrowheads="1"/>
          </p:cNvSpPr>
          <p:nvPr/>
        </p:nvSpPr>
        <p:spPr bwMode="auto">
          <a:xfrm>
            <a:off x="3276600" y="39624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2000" b="1">
                <a:solidFill>
                  <a:srgbClr val="0033CC"/>
                </a:solidFill>
                <a:latin typeface="Times New Roman" pitchFamily="2" charset="0"/>
                <a:ea typeface="Times New Roman" pitchFamily="2" charset="0"/>
                <a:cs typeface="Times New Roman" pitchFamily="2" charset="0"/>
              </a:rPr>
              <a:t>After</a:t>
            </a:r>
          </a:p>
        </p:txBody>
      </p:sp>
    </p:spTree>
    <p:extLst>
      <p:ext uri="{BB962C8B-B14F-4D97-AF65-F5344CB8AC3E}">
        <p14:creationId xmlns:p14="http://schemas.microsoft.com/office/powerpoint/2010/main" val="84740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3858" name="Group 1026">
            <a:extLst>
              <a:ext uri="{FF2B5EF4-FFF2-40B4-BE49-F238E27FC236}">
                <a16:creationId xmlns:a16="http://schemas.microsoft.com/office/drawing/2014/main" id="{5B26F521-56CB-644A-9AC1-A9709B49F529}"/>
              </a:ext>
            </a:extLst>
          </p:cNvPr>
          <p:cNvGrpSpPr>
            <a:grpSpLocks/>
          </p:cNvGrpSpPr>
          <p:nvPr/>
        </p:nvGrpSpPr>
        <p:grpSpPr bwMode="auto">
          <a:xfrm>
            <a:off x="6705600" y="2286000"/>
            <a:ext cx="2341563" cy="2286000"/>
            <a:chOff x="4224" y="1440"/>
            <a:chExt cx="1475" cy="1440"/>
          </a:xfrm>
        </p:grpSpPr>
        <p:sp>
          <p:nvSpPr>
            <p:cNvPr id="633859" name="Line 1027">
              <a:extLst>
                <a:ext uri="{FF2B5EF4-FFF2-40B4-BE49-F238E27FC236}">
                  <a16:creationId xmlns:a16="http://schemas.microsoft.com/office/drawing/2014/main" id="{A84F1834-57E8-D547-A4D4-614224E4D0C7}"/>
                </a:ext>
              </a:extLst>
            </p:cNvPr>
            <p:cNvSpPr>
              <a:spLocks noChangeShapeType="1"/>
            </p:cNvSpPr>
            <p:nvPr/>
          </p:nvSpPr>
          <p:spPr bwMode="auto">
            <a:xfrm>
              <a:off x="5023" y="1459"/>
              <a:ext cx="0" cy="1414"/>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860" name="Line 1028">
              <a:extLst>
                <a:ext uri="{FF2B5EF4-FFF2-40B4-BE49-F238E27FC236}">
                  <a16:creationId xmlns:a16="http://schemas.microsoft.com/office/drawing/2014/main" id="{04D306A5-6EBF-2844-A559-0FFEA7E1C4E5}"/>
                </a:ext>
              </a:extLst>
            </p:cNvPr>
            <p:cNvSpPr>
              <a:spLocks noChangeShapeType="1"/>
            </p:cNvSpPr>
            <p:nvPr/>
          </p:nvSpPr>
          <p:spPr bwMode="auto">
            <a:xfrm>
              <a:off x="4272" y="2232"/>
              <a:ext cx="1427"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61" name="Line 1029">
              <a:extLst>
                <a:ext uri="{FF2B5EF4-FFF2-40B4-BE49-F238E27FC236}">
                  <a16:creationId xmlns:a16="http://schemas.microsoft.com/office/drawing/2014/main" id="{F9887382-1FDB-824A-AA0E-E53E3481DC98}"/>
                </a:ext>
              </a:extLst>
            </p:cNvPr>
            <p:cNvSpPr>
              <a:spLocks noChangeShapeType="1"/>
            </p:cNvSpPr>
            <p:nvPr/>
          </p:nvSpPr>
          <p:spPr bwMode="auto">
            <a:xfrm flipV="1">
              <a:off x="4442" y="1571"/>
              <a:ext cx="0" cy="1309"/>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62" name="Oval 1030">
              <a:extLst>
                <a:ext uri="{FF2B5EF4-FFF2-40B4-BE49-F238E27FC236}">
                  <a16:creationId xmlns:a16="http://schemas.microsoft.com/office/drawing/2014/main" id="{E38B733A-564B-B341-8739-06B04F1E65F8}"/>
                </a:ext>
              </a:extLst>
            </p:cNvPr>
            <p:cNvSpPr>
              <a:spLocks noChangeArrowheads="1"/>
            </p:cNvSpPr>
            <p:nvPr/>
          </p:nvSpPr>
          <p:spPr bwMode="auto">
            <a:xfrm>
              <a:off x="4970" y="1825"/>
              <a:ext cx="80" cy="68"/>
            </a:xfrm>
            <a:prstGeom prst="ellipse">
              <a:avLst/>
            </a:prstGeom>
            <a:solidFill>
              <a:srgbClr val="FF0000"/>
            </a:solidFill>
            <a:ln w="25400">
              <a:solidFill>
                <a:srgbClr val="000000"/>
              </a:solidFill>
              <a:round/>
              <a:headEnd/>
              <a:tailEnd/>
            </a:ln>
          </p:spPr>
          <p:txBody>
            <a:bodyPr/>
            <a:lstStyle/>
            <a:p>
              <a:endParaRPr lang="en-US"/>
            </a:p>
          </p:txBody>
        </p:sp>
        <p:sp>
          <p:nvSpPr>
            <p:cNvPr id="633863" name="Oval 1031">
              <a:extLst>
                <a:ext uri="{FF2B5EF4-FFF2-40B4-BE49-F238E27FC236}">
                  <a16:creationId xmlns:a16="http://schemas.microsoft.com/office/drawing/2014/main" id="{992324DF-40A6-6947-A934-1350D4D34989}"/>
                </a:ext>
              </a:extLst>
            </p:cNvPr>
            <p:cNvSpPr>
              <a:spLocks noChangeArrowheads="1"/>
            </p:cNvSpPr>
            <p:nvPr/>
          </p:nvSpPr>
          <p:spPr bwMode="auto">
            <a:xfrm>
              <a:off x="4980" y="2509"/>
              <a:ext cx="80" cy="70"/>
            </a:xfrm>
            <a:prstGeom prst="ellipse">
              <a:avLst/>
            </a:prstGeom>
            <a:solidFill>
              <a:srgbClr val="0000FF"/>
            </a:solidFill>
            <a:ln w="25400">
              <a:solidFill>
                <a:srgbClr val="000000"/>
              </a:solidFill>
              <a:round/>
              <a:headEnd/>
              <a:tailEnd/>
            </a:ln>
          </p:spPr>
          <p:txBody>
            <a:bodyPr/>
            <a:lstStyle/>
            <a:p>
              <a:endParaRPr lang="en-US"/>
            </a:p>
          </p:txBody>
        </p:sp>
        <p:sp>
          <p:nvSpPr>
            <p:cNvPr id="633864" name="Text Box 1032">
              <a:extLst>
                <a:ext uri="{FF2B5EF4-FFF2-40B4-BE49-F238E27FC236}">
                  <a16:creationId xmlns:a16="http://schemas.microsoft.com/office/drawing/2014/main" id="{4EEFEF9F-5ADB-1D4B-910E-FF82A4DD90D1}"/>
                </a:ext>
              </a:extLst>
            </p:cNvPr>
            <p:cNvSpPr txBox="1">
              <a:spLocks noChangeArrowheads="1"/>
            </p:cNvSpPr>
            <p:nvPr/>
          </p:nvSpPr>
          <p:spPr bwMode="auto">
            <a:xfrm>
              <a:off x="4224" y="1440"/>
              <a:ext cx="3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sp>
          <p:nvSpPr>
            <p:cNvPr id="633865" name="Text Box 1033">
              <a:extLst>
                <a:ext uri="{FF2B5EF4-FFF2-40B4-BE49-F238E27FC236}">
                  <a16:creationId xmlns:a16="http://schemas.microsoft.com/office/drawing/2014/main" id="{5B44CE53-9CA5-624C-A063-15C78B8A05E0}"/>
                </a:ext>
              </a:extLst>
            </p:cNvPr>
            <p:cNvSpPr txBox="1">
              <a:spLocks noChangeArrowheads="1"/>
            </p:cNvSpPr>
            <p:nvPr/>
          </p:nvSpPr>
          <p:spPr bwMode="auto">
            <a:xfrm>
              <a:off x="5488" y="1991"/>
              <a:ext cx="17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sp>
          <p:nvSpPr>
            <p:cNvPr id="633866" name="Line 1034">
              <a:extLst>
                <a:ext uri="{FF2B5EF4-FFF2-40B4-BE49-F238E27FC236}">
                  <a16:creationId xmlns:a16="http://schemas.microsoft.com/office/drawing/2014/main" id="{8E6D6C16-7649-664E-9B79-992ED40D271D}"/>
                </a:ext>
              </a:extLst>
            </p:cNvPr>
            <p:cNvSpPr>
              <a:spLocks noChangeShapeType="1"/>
            </p:cNvSpPr>
            <p:nvPr/>
          </p:nvSpPr>
          <p:spPr bwMode="auto">
            <a:xfrm>
              <a:off x="5023" y="1863"/>
              <a:ext cx="0" cy="67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33867" name="Rectangle 1035">
            <a:extLst>
              <a:ext uri="{FF2B5EF4-FFF2-40B4-BE49-F238E27FC236}">
                <a16:creationId xmlns:a16="http://schemas.microsoft.com/office/drawing/2014/main" id="{1FD811CA-EF9B-F24A-A313-A5F1CD3973D6}"/>
              </a:ext>
            </a:extLst>
          </p:cNvPr>
          <p:cNvSpPr>
            <a:spLocks noGrp="1" noChangeArrowheads="1"/>
          </p:cNvSpPr>
          <p:nvPr>
            <p:ph type="title"/>
          </p:nvPr>
        </p:nvSpPr>
        <p:spPr>
          <a:xfrm>
            <a:off x="685800" y="76200"/>
            <a:ext cx="7924800" cy="609600"/>
          </a:xfrm>
        </p:spPr>
        <p:txBody>
          <a:bodyPr/>
          <a:lstStyle/>
          <a:p>
            <a:r>
              <a:rPr lang="en-US" altLang="en-US" sz="4400"/>
              <a:t>(De)focusing thin lens</a:t>
            </a:r>
            <a:endParaRPr lang="en-GB" altLang="en-US"/>
          </a:p>
        </p:txBody>
      </p:sp>
      <p:grpSp>
        <p:nvGrpSpPr>
          <p:cNvPr id="633868" name="Group 1036">
            <a:extLst>
              <a:ext uri="{FF2B5EF4-FFF2-40B4-BE49-F238E27FC236}">
                <a16:creationId xmlns:a16="http://schemas.microsoft.com/office/drawing/2014/main" id="{DFEAD61A-EA08-FA41-8378-EF02395EEA80}"/>
              </a:ext>
            </a:extLst>
          </p:cNvPr>
          <p:cNvGrpSpPr>
            <a:grpSpLocks/>
          </p:cNvGrpSpPr>
          <p:nvPr/>
        </p:nvGrpSpPr>
        <p:grpSpPr bwMode="auto">
          <a:xfrm>
            <a:off x="6705600" y="4495800"/>
            <a:ext cx="2341563" cy="2286000"/>
            <a:chOff x="4224" y="2832"/>
            <a:chExt cx="1475" cy="1440"/>
          </a:xfrm>
        </p:grpSpPr>
        <p:sp>
          <p:nvSpPr>
            <p:cNvPr id="633869" name="Line 1037">
              <a:extLst>
                <a:ext uri="{FF2B5EF4-FFF2-40B4-BE49-F238E27FC236}">
                  <a16:creationId xmlns:a16="http://schemas.microsoft.com/office/drawing/2014/main" id="{5D0EF41B-6F5D-4C48-9ECA-5CB242297B68}"/>
                </a:ext>
              </a:extLst>
            </p:cNvPr>
            <p:cNvSpPr>
              <a:spLocks noChangeShapeType="1"/>
            </p:cNvSpPr>
            <p:nvPr/>
          </p:nvSpPr>
          <p:spPr bwMode="auto">
            <a:xfrm>
              <a:off x="5023" y="2851"/>
              <a:ext cx="1" cy="1414"/>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870" name="Line 1038">
              <a:extLst>
                <a:ext uri="{FF2B5EF4-FFF2-40B4-BE49-F238E27FC236}">
                  <a16:creationId xmlns:a16="http://schemas.microsoft.com/office/drawing/2014/main" id="{464C3A7E-6BDF-AE49-8C3E-62F9293BB9E0}"/>
                </a:ext>
              </a:extLst>
            </p:cNvPr>
            <p:cNvSpPr>
              <a:spLocks noChangeShapeType="1"/>
            </p:cNvSpPr>
            <p:nvPr/>
          </p:nvSpPr>
          <p:spPr bwMode="auto">
            <a:xfrm>
              <a:off x="4272" y="3624"/>
              <a:ext cx="1427" cy="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71" name="Line 1039">
              <a:extLst>
                <a:ext uri="{FF2B5EF4-FFF2-40B4-BE49-F238E27FC236}">
                  <a16:creationId xmlns:a16="http://schemas.microsoft.com/office/drawing/2014/main" id="{75B006A1-903D-2346-BEF8-F7A82E500E53}"/>
                </a:ext>
              </a:extLst>
            </p:cNvPr>
            <p:cNvSpPr>
              <a:spLocks noChangeShapeType="1"/>
            </p:cNvSpPr>
            <p:nvPr/>
          </p:nvSpPr>
          <p:spPr bwMode="auto">
            <a:xfrm flipV="1">
              <a:off x="4442" y="2962"/>
              <a:ext cx="1" cy="131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72" name="Oval 1040">
              <a:extLst>
                <a:ext uri="{FF2B5EF4-FFF2-40B4-BE49-F238E27FC236}">
                  <a16:creationId xmlns:a16="http://schemas.microsoft.com/office/drawing/2014/main" id="{BD5E6C32-CAEF-CE41-81F1-4E527D39B818}"/>
                </a:ext>
              </a:extLst>
            </p:cNvPr>
            <p:cNvSpPr>
              <a:spLocks noChangeArrowheads="1"/>
            </p:cNvSpPr>
            <p:nvPr/>
          </p:nvSpPr>
          <p:spPr bwMode="auto">
            <a:xfrm>
              <a:off x="4970" y="3217"/>
              <a:ext cx="80" cy="69"/>
            </a:xfrm>
            <a:prstGeom prst="ellipse">
              <a:avLst/>
            </a:prstGeom>
            <a:solidFill>
              <a:srgbClr val="0000FF"/>
            </a:solidFill>
            <a:ln w="25400">
              <a:solidFill>
                <a:srgbClr val="000000"/>
              </a:solidFill>
              <a:round/>
              <a:headEnd/>
              <a:tailEnd/>
            </a:ln>
          </p:spPr>
          <p:txBody>
            <a:bodyPr/>
            <a:lstStyle/>
            <a:p>
              <a:endParaRPr lang="en-US"/>
            </a:p>
          </p:txBody>
        </p:sp>
        <p:sp>
          <p:nvSpPr>
            <p:cNvPr id="633873" name="Oval 1041">
              <a:extLst>
                <a:ext uri="{FF2B5EF4-FFF2-40B4-BE49-F238E27FC236}">
                  <a16:creationId xmlns:a16="http://schemas.microsoft.com/office/drawing/2014/main" id="{9DC2FEC2-91B3-C243-924D-D1C342269140}"/>
                </a:ext>
              </a:extLst>
            </p:cNvPr>
            <p:cNvSpPr>
              <a:spLocks noChangeArrowheads="1"/>
            </p:cNvSpPr>
            <p:nvPr/>
          </p:nvSpPr>
          <p:spPr bwMode="auto">
            <a:xfrm>
              <a:off x="4980" y="3902"/>
              <a:ext cx="80" cy="69"/>
            </a:xfrm>
            <a:prstGeom prst="ellipse">
              <a:avLst/>
            </a:prstGeom>
            <a:solidFill>
              <a:srgbClr val="FF0000"/>
            </a:solidFill>
            <a:ln w="25400">
              <a:solidFill>
                <a:srgbClr val="000000"/>
              </a:solidFill>
              <a:round/>
              <a:headEnd/>
              <a:tailEnd/>
            </a:ln>
          </p:spPr>
          <p:txBody>
            <a:bodyPr/>
            <a:lstStyle/>
            <a:p>
              <a:endParaRPr lang="en-US"/>
            </a:p>
          </p:txBody>
        </p:sp>
        <p:sp>
          <p:nvSpPr>
            <p:cNvPr id="633874" name="Text Box 1042">
              <a:extLst>
                <a:ext uri="{FF2B5EF4-FFF2-40B4-BE49-F238E27FC236}">
                  <a16:creationId xmlns:a16="http://schemas.microsoft.com/office/drawing/2014/main" id="{3776F7B0-0B81-0542-BA84-94547C97AE33}"/>
                </a:ext>
              </a:extLst>
            </p:cNvPr>
            <p:cNvSpPr txBox="1">
              <a:spLocks noChangeArrowheads="1"/>
            </p:cNvSpPr>
            <p:nvPr/>
          </p:nvSpPr>
          <p:spPr bwMode="auto">
            <a:xfrm>
              <a:off x="4224" y="2832"/>
              <a:ext cx="2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sp>
          <p:nvSpPr>
            <p:cNvPr id="633875" name="Text Box 1043">
              <a:extLst>
                <a:ext uri="{FF2B5EF4-FFF2-40B4-BE49-F238E27FC236}">
                  <a16:creationId xmlns:a16="http://schemas.microsoft.com/office/drawing/2014/main" id="{F4EC5A30-68AD-F44D-955B-3000B0D92FBB}"/>
                </a:ext>
              </a:extLst>
            </p:cNvPr>
            <p:cNvSpPr txBox="1">
              <a:spLocks noChangeArrowheads="1"/>
            </p:cNvSpPr>
            <p:nvPr/>
          </p:nvSpPr>
          <p:spPr bwMode="auto">
            <a:xfrm>
              <a:off x="5472" y="3335"/>
              <a:ext cx="17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sp>
          <p:nvSpPr>
            <p:cNvPr id="633876" name="Line 1044">
              <a:extLst>
                <a:ext uri="{FF2B5EF4-FFF2-40B4-BE49-F238E27FC236}">
                  <a16:creationId xmlns:a16="http://schemas.microsoft.com/office/drawing/2014/main" id="{E1DA7C24-09C2-0143-BEAF-01B58A16F0DC}"/>
                </a:ext>
              </a:extLst>
            </p:cNvPr>
            <p:cNvSpPr>
              <a:spLocks noChangeShapeType="1"/>
            </p:cNvSpPr>
            <p:nvPr/>
          </p:nvSpPr>
          <p:spPr bwMode="auto">
            <a:xfrm>
              <a:off x="5023" y="3255"/>
              <a:ext cx="1" cy="669"/>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633877" name="Line 1045">
            <a:extLst>
              <a:ext uri="{FF2B5EF4-FFF2-40B4-BE49-F238E27FC236}">
                <a16:creationId xmlns:a16="http://schemas.microsoft.com/office/drawing/2014/main" id="{B02BBC53-6C9D-A147-8614-2809FE1F02D0}"/>
              </a:ext>
            </a:extLst>
          </p:cNvPr>
          <p:cNvSpPr>
            <a:spLocks noChangeShapeType="1"/>
          </p:cNvSpPr>
          <p:nvPr/>
        </p:nvSpPr>
        <p:spPr bwMode="auto">
          <a:xfrm>
            <a:off x="3352800" y="6451600"/>
            <a:ext cx="2852738"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78" name="Oval 1046">
            <a:extLst>
              <a:ext uri="{FF2B5EF4-FFF2-40B4-BE49-F238E27FC236}">
                <a16:creationId xmlns:a16="http://schemas.microsoft.com/office/drawing/2014/main" id="{82DF89E3-65AA-3C4A-B298-7FF9469FE0E6}"/>
              </a:ext>
            </a:extLst>
          </p:cNvPr>
          <p:cNvSpPr>
            <a:spLocks noChangeArrowheads="1"/>
          </p:cNvSpPr>
          <p:nvPr/>
        </p:nvSpPr>
        <p:spPr bwMode="auto">
          <a:xfrm>
            <a:off x="4227513" y="5708650"/>
            <a:ext cx="123825" cy="76200"/>
          </a:xfrm>
          <a:prstGeom prst="ellipse">
            <a:avLst/>
          </a:prstGeom>
          <a:solidFill>
            <a:srgbClr val="FF0000"/>
          </a:solidFill>
          <a:ln w="25400">
            <a:solidFill>
              <a:srgbClr val="000000"/>
            </a:solidFill>
            <a:round/>
            <a:headEnd/>
            <a:tailEnd/>
          </a:ln>
        </p:spPr>
        <p:txBody>
          <a:bodyPr/>
          <a:lstStyle/>
          <a:p>
            <a:endParaRPr lang="en-US"/>
          </a:p>
        </p:txBody>
      </p:sp>
      <p:sp>
        <p:nvSpPr>
          <p:cNvPr id="633879" name="Line 1047">
            <a:extLst>
              <a:ext uri="{FF2B5EF4-FFF2-40B4-BE49-F238E27FC236}">
                <a16:creationId xmlns:a16="http://schemas.microsoft.com/office/drawing/2014/main" id="{7722F400-C450-844A-B1D6-3075FBC30843}"/>
              </a:ext>
            </a:extLst>
          </p:cNvPr>
          <p:cNvSpPr>
            <a:spLocks noChangeShapeType="1"/>
          </p:cNvSpPr>
          <p:nvPr/>
        </p:nvSpPr>
        <p:spPr bwMode="auto">
          <a:xfrm>
            <a:off x="4292600" y="5791200"/>
            <a:ext cx="0" cy="66040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880" name="Line 1048">
            <a:extLst>
              <a:ext uri="{FF2B5EF4-FFF2-40B4-BE49-F238E27FC236}">
                <a16:creationId xmlns:a16="http://schemas.microsoft.com/office/drawing/2014/main" id="{1AAEF82A-9366-D646-95AE-6A6AE3054C6D}"/>
              </a:ext>
            </a:extLst>
          </p:cNvPr>
          <p:cNvSpPr>
            <a:spLocks noChangeShapeType="1"/>
          </p:cNvSpPr>
          <p:nvPr/>
        </p:nvSpPr>
        <p:spPr bwMode="auto">
          <a:xfrm>
            <a:off x="3132138" y="5445125"/>
            <a:ext cx="1106487" cy="2571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81" name="Text Box 1049">
            <a:extLst>
              <a:ext uri="{FF2B5EF4-FFF2-40B4-BE49-F238E27FC236}">
                <a16:creationId xmlns:a16="http://schemas.microsoft.com/office/drawing/2014/main" id="{1A8BB11C-1A3B-2449-9697-033D6654F64B}"/>
              </a:ext>
            </a:extLst>
          </p:cNvPr>
          <p:cNvSpPr txBox="1">
            <a:spLocks noChangeArrowheads="1"/>
          </p:cNvSpPr>
          <p:nvPr/>
        </p:nvSpPr>
        <p:spPr bwMode="auto">
          <a:xfrm>
            <a:off x="4114800" y="6542088"/>
            <a:ext cx="3143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a:latin typeface="Times New Roman" pitchFamily="2" charset="0"/>
              </a:rPr>
              <a:t>0</a:t>
            </a:r>
            <a:endParaRPr lang="fr-FR" altLang="en-US" sz="2000" b="1" i="1">
              <a:latin typeface="Times New Roman" pitchFamily="2" charset="0"/>
            </a:endParaRPr>
          </a:p>
        </p:txBody>
      </p:sp>
      <p:sp>
        <p:nvSpPr>
          <p:cNvPr id="633882" name="Line 1050">
            <a:extLst>
              <a:ext uri="{FF2B5EF4-FFF2-40B4-BE49-F238E27FC236}">
                <a16:creationId xmlns:a16="http://schemas.microsoft.com/office/drawing/2014/main" id="{43354011-C302-2D4E-9778-A42AC2A5D0A8}"/>
              </a:ext>
            </a:extLst>
          </p:cNvPr>
          <p:cNvSpPr>
            <a:spLocks noChangeShapeType="1"/>
          </p:cNvSpPr>
          <p:nvPr/>
        </p:nvSpPr>
        <p:spPr bwMode="auto">
          <a:xfrm flipV="1">
            <a:off x="4310063" y="5554663"/>
            <a:ext cx="1071562" cy="168275"/>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83" name="Line 1051">
            <a:extLst>
              <a:ext uri="{FF2B5EF4-FFF2-40B4-BE49-F238E27FC236}">
                <a16:creationId xmlns:a16="http://schemas.microsoft.com/office/drawing/2014/main" id="{2EED70D0-34F3-7845-B33C-D3599BD8C57F}"/>
              </a:ext>
            </a:extLst>
          </p:cNvPr>
          <p:cNvSpPr>
            <a:spLocks noChangeShapeType="1"/>
          </p:cNvSpPr>
          <p:nvPr/>
        </p:nvSpPr>
        <p:spPr bwMode="auto">
          <a:xfrm flipV="1">
            <a:off x="4292600" y="5181600"/>
            <a:ext cx="0" cy="1263650"/>
          </a:xfrm>
          <a:prstGeom prst="line">
            <a:avLst/>
          </a:prstGeom>
          <a:noFill/>
          <a:ln w="25400">
            <a:solidFill>
              <a:srgbClr val="FF6600"/>
            </a:solidFill>
            <a:round/>
            <a:headEnd type="none"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633884" name="Line 1052">
            <a:extLst>
              <a:ext uri="{FF2B5EF4-FFF2-40B4-BE49-F238E27FC236}">
                <a16:creationId xmlns:a16="http://schemas.microsoft.com/office/drawing/2014/main" id="{22F05889-2925-8C4C-82A1-DC10041E7683}"/>
              </a:ext>
            </a:extLst>
          </p:cNvPr>
          <p:cNvSpPr>
            <a:spLocks noChangeShapeType="1"/>
          </p:cNvSpPr>
          <p:nvPr/>
        </p:nvSpPr>
        <p:spPr bwMode="auto">
          <a:xfrm>
            <a:off x="3533775" y="5745163"/>
            <a:ext cx="2655888" cy="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885" name="Line 1053">
            <a:extLst>
              <a:ext uri="{FF2B5EF4-FFF2-40B4-BE49-F238E27FC236}">
                <a16:creationId xmlns:a16="http://schemas.microsoft.com/office/drawing/2014/main" id="{15B19D68-539D-0740-9620-BEBC046BD5E8}"/>
              </a:ext>
            </a:extLst>
          </p:cNvPr>
          <p:cNvSpPr>
            <a:spLocks noChangeShapeType="1"/>
          </p:cNvSpPr>
          <p:nvPr/>
        </p:nvSpPr>
        <p:spPr bwMode="auto">
          <a:xfrm>
            <a:off x="4310063" y="5745163"/>
            <a:ext cx="1509712" cy="706437"/>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886" name="Text Box 1054">
            <a:extLst>
              <a:ext uri="{FF2B5EF4-FFF2-40B4-BE49-F238E27FC236}">
                <a16:creationId xmlns:a16="http://schemas.microsoft.com/office/drawing/2014/main" id="{BD84EE8D-89F3-B94A-A0D4-488D62BC81E9}"/>
              </a:ext>
            </a:extLst>
          </p:cNvPr>
          <p:cNvSpPr txBox="1">
            <a:spLocks noChangeArrowheads="1"/>
          </p:cNvSpPr>
          <p:nvPr/>
        </p:nvSpPr>
        <p:spPr bwMode="auto">
          <a:xfrm>
            <a:off x="5446713" y="6378575"/>
            <a:ext cx="3444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f</a:t>
            </a:r>
          </a:p>
        </p:txBody>
      </p:sp>
      <p:sp>
        <p:nvSpPr>
          <p:cNvPr id="633887" name="Arc 1055">
            <a:extLst>
              <a:ext uri="{FF2B5EF4-FFF2-40B4-BE49-F238E27FC236}">
                <a16:creationId xmlns:a16="http://schemas.microsoft.com/office/drawing/2014/main" id="{3FE4ABDB-8DC9-634D-85DC-C71088C1E65E}"/>
              </a:ext>
            </a:extLst>
          </p:cNvPr>
          <p:cNvSpPr>
            <a:spLocks/>
          </p:cNvSpPr>
          <p:nvPr/>
        </p:nvSpPr>
        <p:spPr bwMode="auto">
          <a:xfrm flipV="1">
            <a:off x="4846638" y="5757863"/>
            <a:ext cx="155575" cy="263525"/>
          </a:xfrm>
          <a:custGeom>
            <a:avLst/>
            <a:gdLst>
              <a:gd name="G0" fmla="+- 0 0 0"/>
              <a:gd name="G1" fmla="+- 18710 0 0"/>
              <a:gd name="G2" fmla="+- 21600 0 0"/>
              <a:gd name="T0" fmla="*/ 10793 w 21600"/>
              <a:gd name="T1" fmla="*/ 0 h 18710"/>
              <a:gd name="T2" fmla="*/ 21600 w 21600"/>
              <a:gd name="T3" fmla="*/ 18710 h 18710"/>
              <a:gd name="T4" fmla="*/ 0 w 21600"/>
              <a:gd name="T5" fmla="*/ 18710 h 18710"/>
            </a:gdLst>
            <a:ahLst/>
            <a:cxnLst>
              <a:cxn ang="0">
                <a:pos x="T0" y="T1"/>
              </a:cxn>
              <a:cxn ang="0">
                <a:pos x="T2" y="T3"/>
              </a:cxn>
              <a:cxn ang="0">
                <a:pos x="T4" y="T5"/>
              </a:cxn>
            </a:cxnLst>
            <a:rect l="0" t="0" r="r" b="b"/>
            <a:pathLst>
              <a:path w="21600" h="18710" fill="none" extrusionOk="0">
                <a:moveTo>
                  <a:pt x="10793" y="-1"/>
                </a:moveTo>
                <a:cubicBezTo>
                  <a:pt x="17480" y="3857"/>
                  <a:pt x="21600" y="10990"/>
                  <a:pt x="21600" y="18710"/>
                </a:cubicBezTo>
              </a:path>
              <a:path w="21600" h="18710" stroke="0" extrusionOk="0">
                <a:moveTo>
                  <a:pt x="10793" y="-1"/>
                </a:moveTo>
                <a:cubicBezTo>
                  <a:pt x="17480" y="3857"/>
                  <a:pt x="21600" y="10990"/>
                  <a:pt x="21600" y="18710"/>
                </a:cubicBezTo>
                <a:lnTo>
                  <a:pt x="0" y="18710"/>
                </a:lnTo>
                <a:close/>
              </a:path>
            </a:pathLst>
          </a:custGeom>
          <a:noFill/>
          <a:ln w="25400">
            <a:solidFill>
              <a:srgbClr val="00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888" name="Arc 1056">
            <a:extLst>
              <a:ext uri="{FF2B5EF4-FFF2-40B4-BE49-F238E27FC236}">
                <a16:creationId xmlns:a16="http://schemas.microsoft.com/office/drawing/2014/main" id="{B8E9BE4A-98BC-6042-8A4A-A1A411C3F7C2}"/>
              </a:ext>
            </a:extLst>
          </p:cNvPr>
          <p:cNvSpPr>
            <a:spLocks/>
          </p:cNvSpPr>
          <p:nvPr/>
        </p:nvSpPr>
        <p:spPr bwMode="auto">
          <a:xfrm flipV="1">
            <a:off x="4770438" y="5622925"/>
            <a:ext cx="155575" cy="257175"/>
          </a:xfrm>
          <a:custGeom>
            <a:avLst/>
            <a:gdLst>
              <a:gd name="G0" fmla="+- 0 0 0"/>
              <a:gd name="G1" fmla="+- 11211 0 0"/>
              <a:gd name="G2" fmla="+- 21600 0 0"/>
              <a:gd name="T0" fmla="*/ 18463 w 21600"/>
              <a:gd name="T1" fmla="*/ 0 h 18398"/>
              <a:gd name="T2" fmla="*/ 20369 w 21600"/>
              <a:gd name="T3" fmla="*/ 18398 h 18398"/>
              <a:gd name="T4" fmla="*/ 0 w 21600"/>
              <a:gd name="T5" fmla="*/ 11211 h 18398"/>
            </a:gdLst>
            <a:ahLst/>
            <a:cxnLst>
              <a:cxn ang="0">
                <a:pos x="T0" y="T1"/>
              </a:cxn>
              <a:cxn ang="0">
                <a:pos x="T2" y="T3"/>
              </a:cxn>
              <a:cxn ang="0">
                <a:pos x="T4" y="T5"/>
              </a:cxn>
            </a:cxnLst>
            <a:rect l="0" t="0" r="r" b="b"/>
            <a:pathLst>
              <a:path w="21600" h="18398" fill="none" extrusionOk="0">
                <a:moveTo>
                  <a:pt x="18462" y="0"/>
                </a:moveTo>
                <a:cubicBezTo>
                  <a:pt x="20514" y="3379"/>
                  <a:pt x="21600" y="7257"/>
                  <a:pt x="21600" y="11211"/>
                </a:cubicBezTo>
                <a:cubicBezTo>
                  <a:pt x="21600" y="13659"/>
                  <a:pt x="21183" y="16089"/>
                  <a:pt x="20369" y="18398"/>
                </a:cubicBezTo>
              </a:path>
              <a:path w="21600" h="18398" stroke="0" extrusionOk="0">
                <a:moveTo>
                  <a:pt x="18462" y="0"/>
                </a:moveTo>
                <a:cubicBezTo>
                  <a:pt x="20514" y="3379"/>
                  <a:pt x="21600" y="7257"/>
                  <a:pt x="21600" y="11211"/>
                </a:cubicBezTo>
                <a:cubicBezTo>
                  <a:pt x="21600" y="13659"/>
                  <a:pt x="21183" y="16089"/>
                  <a:pt x="20369" y="18398"/>
                </a:cubicBezTo>
                <a:lnTo>
                  <a:pt x="0" y="11211"/>
                </a:lnTo>
                <a:close/>
              </a:path>
            </a:pathLst>
          </a:custGeom>
          <a:noFill/>
          <a:ln w="25400">
            <a:solidFill>
              <a:srgbClr val="00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889" name="Line 1057">
            <a:extLst>
              <a:ext uri="{FF2B5EF4-FFF2-40B4-BE49-F238E27FC236}">
                <a16:creationId xmlns:a16="http://schemas.microsoft.com/office/drawing/2014/main" id="{2CC4D343-52C6-8441-93F1-1EA6193D1178}"/>
              </a:ext>
            </a:extLst>
          </p:cNvPr>
          <p:cNvSpPr>
            <a:spLocks noChangeShapeType="1"/>
          </p:cNvSpPr>
          <p:nvPr/>
        </p:nvSpPr>
        <p:spPr bwMode="auto">
          <a:xfrm rot="20829634" flipH="1">
            <a:off x="4267200" y="5067300"/>
            <a:ext cx="25400" cy="114300"/>
          </a:xfrm>
          <a:prstGeom prst="line">
            <a:avLst/>
          </a:prstGeom>
          <a:noFill/>
          <a:ln w="25400">
            <a:solidFill>
              <a:srgbClr val="FF66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90" name="Line 1058">
            <a:extLst>
              <a:ext uri="{FF2B5EF4-FFF2-40B4-BE49-F238E27FC236}">
                <a16:creationId xmlns:a16="http://schemas.microsoft.com/office/drawing/2014/main" id="{3707B907-E1AB-3F4F-B70A-C121BEFB696B}"/>
              </a:ext>
            </a:extLst>
          </p:cNvPr>
          <p:cNvSpPr>
            <a:spLocks noChangeShapeType="1"/>
          </p:cNvSpPr>
          <p:nvPr/>
        </p:nvSpPr>
        <p:spPr bwMode="auto">
          <a:xfrm rot="10029634" flipH="1">
            <a:off x="4267200" y="6438900"/>
            <a:ext cx="25400" cy="114300"/>
          </a:xfrm>
          <a:prstGeom prst="line">
            <a:avLst/>
          </a:prstGeom>
          <a:noFill/>
          <a:ln w="25400">
            <a:solidFill>
              <a:srgbClr val="FF66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3891" name="Rectangle 1059">
            <a:extLst>
              <a:ext uri="{FF2B5EF4-FFF2-40B4-BE49-F238E27FC236}">
                <a16:creationId xmlns:a16="http://schemas.microsoft.com/office/drawing/2014/main" id="{A07C8B80-3371-AB48-9D0B-5D311F07AEB8}"/>
              </a:ext>
            </a:extLst>
          </p:cNvPr>
          <p:cNvSpPr>
            <a:spLocks noChangeArrowheads="1"/>
          </p:cNvSpPr>
          <p:nvPr/>
        </p:nvSpPr>
        <p:spPr bwMode="auto">
          <a:xfrm>
            <a:off x="381000" y="990600"/>
            <a:ext cx="617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a:ea typeface="Times New Roman" pitchFamily="2" charset="0"/>
                <a:cs typeface="Times New Roman" pitchFamily="2" charset="0"/>
              </a:rPr>
              <a:t>Consider a lens with focal length </a:t>
            </a:r>
            <a:r>
              <a:rPr lang="en-US" altLang="en-US" sz="2000" b="1" i="1">
                <a:ea typeface="Times New Roman" pitchFamily="2" charset="0"/>
                <a:cs typeface="Times New Roman" pitchFamily="2" charset="0"/>
              </a:rPr>
              <a:t>±</a:t>
            </a:r>
            <a:r>
              <a:rPr lang="en-US" altLang="en-US" sz="2000" i="1">
                <a:ea typeface="Times New Roman" pitchFamily="2" charset="0"/>
                <a:cs typeface="Times New Roman" pitchFamily="2" charset="0"/>
              </a:rPr>
              <a:t>f</a:t>
            </a:r>
          </a:p>
          <a:p>
            <a:pPr>
              <a:lnSpc>
                <a:spcPct val="90000"/>
              </a:lnSpc>
              <a:spcBef>
                <a:spcPct val="50000"/>
              </a:spcBef>
              <a:buSzTx/>
            </a:pPr>
            <a:endParaRPr lang="en-US" altLang="en-US" sz="2000" b="1" i="1">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r>
              <a:rPr lang="en-US" altLang="en-US" sz="2000">
                <a:ea typeface="Times New Roman" pitchFamily="2" charset="0"/>
                <a:cs typeface="Times New Roman" pitchFamily="2" charset="0"/>
              </a:rPr>
              <a:t>Slope </a:t>
            </a:r>
            <a:r>
              <a:rPr lang="en-US" altLang="en-US" sz="2000" b="1">
                <a:solidFill>
                  <a:srgbClr val="008000"/>
                </a:solidFill>
                <a:ea typeface="Times New Roman" pitchFamily="2" charset="0"/>
                <a:cs typeface="Times New Roman" pitchFamily="2" charset="0"/>
              </a:rPr>
              <a:t>diminishes</a:t>
            </a:r>
            <a:r>
              <a:rPr lang="en-US" altLang="en-US" sz="2000">
                <a:ea typeface="Times New Roman" pitchFamily="2" charset="0"/>
                <a:cs typeface="Times New Roman" pitchFamily="2" charset="0"/>
              </a:rPr>
              <a:t> (focusing) or </a:t>
            </a:r>
            <a:r>
              <a:rPr lang="en-US" altLang="en-US" sz="2000" b="1">
                <a:solidFill>
                  <a:srgbClr val="FF9933"/>
                </a:solidFill>
                <a:ea typeface="Times New Roman" pitchFamily="2" charset="0"/>
                <a:cs typeface="Times New Roman" pitchFamily="2" charset="0"/>
              </a:rPr>
              <a:t>increases</a:t>
            </a:r>
            <a:r>
              <a:rPr lang="en-US" altLang="en-US" sz="2000">
                <a:solidFill>
                  <a:srgbClr val="FF9933"/>
                </a:solidFill>
                <a:ea typeface="Times New Roman" pitchFamily="2" charset="0"/>
                <a:cs typeface="Times New Roman" pitchFamily="2" charset="0"/>
              </a:rPr>
              <a:t> </a:t>
            </a:r>
            <a:r>
              <a:rPr lang="en-US" altLang="en-US" sz="2000">
                <a:ea typeface="Times New Roman" pitchFamily="2" charset="0"/>
                <a:cs typeface="Times New Roman" pitchFamily="2" charset="0"/>
              </a:rPr>
              <a:t>(defocusing) for positive position, which remains unchanged.</a:t>
            </a:r>
            <a:endParaRPr lang="en-US" altLang="en-US" sz="2000" baseline="-25000">
              <a:ea typeface="Times New Roman" pitchFamily="2" charset="0"/>
              <a:cs typeface="Times New Roman" pitchFamily="2" charset="0"/>
            </a:endParaRPr>
          </a:p>
        </p:txBody>
      </p:sp>
      <p:pic>
        <p:nvPicPr>
          <p:cNvPr id="633892" name="Picture 1060" descr="txp_fig">
            <a:extLst>
              <a:ext uri="{FF2B5EF4-FFF2-40B4-BE49-F238E27FC236}">
                <a16:creationId xmlns:a16="http://schemas.microsoft.com/office/drawing/2014/main" id="{565A870A-5B80-094B-A3D1-E0B0134F48E3}"/>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657850" y="1447800"/>
            <a:ext cx="3105150" cy="72548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3893" name="Picture 1061" descr="txp_fig">
            <a:extLst>
              <a:ext uri="{FF2B5EF4-FFF2-40B4-BE49-F238E27FC236}">
                <a16:creationId xmlns:a16="http://schemas.microsoft.com/office/drawing/2014/main" id="{45D68C1A-2888-E041-8E34-786E0400AAC9}"/>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11263" y="1484313"/>
            <a:ext cx="33972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3894" name="Picture 1062" descr="txp_fig">
            <a:extLst>
              <a:ext uri="{FF2B5EF4-FFF2-40B4-BE49-F238E27FC236}">
                <a16:creationId xmlns:a16="http://schemas.microsoft.com/office/drawing/2014/main" id="{CC83017A-D61C-5C44-A2CE-C12F084A4F07}"/>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79388" y="4076700"/>
            <a:ext cx="34051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3895" name="Rectangle 1063">
            <a:extLst>
              <a:ext uri="{FF2B5EF4-FFF2-40B4-BE49-F238E27FC236}">
                <a16:creationId xmlns:a16="http://schemas.microsoft.com/office/drawing/2014/main" id="{22D13644-4469-9345-B643-6130382562BB}"/>
              </a:ext>
            </a:extLst>
          </p:cNvPr>
          <p:cNvSpPr>
            <a:spLocks noChangeArrowheads="1"/>
          </p:cNvSpPr>
          <p:nvPr/>
        </p:nvSpPr>
        <p:spPr bwMode="auto">
          <a:xfrm>
            <a:off x="4787900" y="5303838"/>
            <a:ext cx="792163"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1400" b="1">
                <a:solidFill>
                  <a:srgbClr val="0033CC"/>
                </a:solidFill>
                <a:latin typeface="Times New Roman" pitchFamily="2" charset="0"/>
              </a:rPr>
              <a:t>After</a:t>
            </a:r>
            <a:endParaRPr lang="en-US" altLang="en-US" sz="1400" b="1">
              <a:solidFill>
                <a:srgbClr val="FF0000"/>
              </a:solidFill>
              <a:latin typeface="Times New Roman" pitchFamily="2" charset="0"/>
              <a:ea typeface="Times New Roman" pitchFamily="2" charset="0"/>
              <a:cs typeface="Times New Roman" pitchFamily="2" charset="0"/>
            </a:endParaRPr>
          </a:p>
        </p:txBody>
      </p:sp>
      <p:sp>
        <p:nvSpPr>
          <p:cNvPr id="633896" name="Rectangle 1064">
            <a:extLst>
              <a:ext uri="{FF2B5EF4-FFF2-40B4-BE49-F238E27FC236}">
                <a16:creationId xmlns:a16="http://schemas.microsoft.com/office/drawing/2014/main" id="{83830BF3-AFA6-4749-A3A4-CC5C704B29B1}"/>
              </a:ext>
            </a:extLst>
          </p:cNvPr>
          <p:cNvSpPr>
            <a:spLocks noChangeArrowheads="1"/>
          </p:cNvSpPr>
          <p:nvPr/>
        </p:nvSpPr>
        <p:spPr bwMode="auto">
          <a:xfrm>
            <a:off x="2627313" y="5516563"/>
            <a:ext cx="792162"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1400" b="1">
                <a:solidFill>
                  <a:srgbClr val="FF0000"/>
                </a:solidFill>
                <a:latin typeface="Times New Roman" pitchFamily="2" charset="0"/>
                <a:ea typeface="Times New Roman" pitchFamily="2" charset="0"/>
                <a:cs typeface="Times New Roman" pitchFamily="2" charset="0"/>
              </a:rPr>
              <a:t>Before</a:t>
            </a:r>
          </a:p>
        </p:txBody>
      </p:sp>
      <p:grpSp>
        <p:nvGrpSpPr>
          <p:cNvPr id="633897" name="Group 1065">
            <a:extLst>
              <a:ext uri="{FF2B5EF4-FFF2-40B4-BE49-F238E27FC236}">
                <a16:creationId xmlns:a16="http://schemas.microsoft.com/office/drawing/2014/main" id="{0935AC38-07E9-D74F-8D39-417C2B5E3A71}"/>
              </a:ext>
            </a:extLst>
          </p:cNvPr>
          <p:cNvGrpSpPr>
            <a:grpSpLocks/>
          </p:cNvGrpSpPr>
          <p:nvPr/>
        </p:nvGrpSpPr>
        <p:grpSpPr bwMode="auto">
          <a:xfrm>
            <a:off x="2627313" y="3124200"/>
            <a:ext cx="3578225" cy="1665288"/>
            <a:chOff x="1655" y="1968"/>
            <a:chExt cx="2254" cy="1049"/>
          </a:xfrm>
        </p:grpSpPr>
        <p:sp>
          <p:nvSpPr>
            <p:cNvPr id="633898" name="Line 1066">
              <a:extLst>
                <a:ext uri="{FF2B5EF4-FFF2-40B4-BE49-F238E27FC236}">
                  <a16:creationId xmlns:a16="http://schemas.microsoft.com/office/drawing/2014/main" id="{768E5A02-D6AB-014B-918C-BA183E685028}"/>
                </a:ext>
              </a:extLst>
            </p:cNvPr>
            <p:cNvSpPr>
              <a:spLocks noChangeShapeType="1"/>
            </p:cNvSpPr>
            <p:nvPr/>
          </p:nvSpPr>
          <p:spPr bwMode="auto">
            <a:xfrm>
              <a:off x="2112" y="2768"/>
              <a:ext cx="1797"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899" name="Oval 1067">
              <a:extLst>
                <a:ext uri="{FF2B5EF4-FFF2-40B4-BE49-F238E27FC236}">
                  <a16:creationId xmlns:a16="http://schemas.microsoft.com/office/drawing/2014/main" id="{7F3A844C-AD58-AF4D-BDA8-07ECDF9C4C10}"/>
                </a:ext>
              </a:extLst>
            </p:cNvPr>
            <p:cNvSpPr>
              <a:spLocks noChangeArrowheads="1"/>
            </p:cNvSpPr>
            <p:nvPr/>
          </p:nvSpPr>
          <p:spPr bwMode="auto">
            <a:xfrm>
              <a:off x="2663" y="2300"/>
              <a:ext cx="78" cy="48"/>
            </a:xfrm>
            <a:prstGeom prst="ellipse">
              <a:avLst/>
            </a:prstGeom>
            <a:solidFill>
              <a:srgbClr val="FF0000"/>
            </a:solidFill>
            <a:ln w="25400">
              <a:solidFill>
                <a:srgbClr val="000000"/>
              </a:solidFill>
              <a:round/>
              <a:headEnd/>
              <a:tailEnd/>
            </a:ln>
          </p:spPr>
          <p:txBody>
            <a:bodyPr/>
            <a:lstStyle/>
            <a:p>
              <a:endParaRPr lang="en-US"/>
            </a:p>
          </p:txBody>
        </p:sp>
        <p:sp>
          <p:nvSpPr>
            <p:cNvPr id="633900" name="Line 1068">
              <a:extLst>
                <a:ext uri="{FF2B5EF4-FFF2-40B4-BE49-F238E27FC236}">
                  <a16:creationId xmlns:a16="http://schemas.microsoft.com/office/drawing/2014/main" id="{F6D435D6-98B1-A448-A516-52632FA4CA30}"/>
                </a:ext>
              </a:extLst>
            </p:cNvPr>
            <p:cNvSpPr>
              <a:spLocks noChangeShapeType="1"/>
            </p:cNvSpPr>
            <p:nvPr/>
          </p:nvSpPr>
          <p:spPr bwMode="auto">
            <a:xfrm>
              <a:off x="2704" y="2352"/>
              <a:ext cx="0" cy="416"/>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901" name="Line 1069">
              <a:extLst>
                <a:ext uri="{FF2B5EF4-FFF2-40B4-BE49-F238E27FC236}">
                  <a16:creationId xmlns:a16="http://schemas.microsoft.com/office/drawing/2014/main" id="{05C91696-E2C5-EB43-A1EA-2B493C7C2985}"/>
                </a:ext>
              </a:extLst>
            </p:cNvPr>
            <p:cNvSpPr>
              <a:spLocks noChangeShapeType="1"/>
            </p:cNvSpPr>
            <p:nvPr/>
          </p:nvSpPr>
          <p:spPr bwMode="auto">
            <a:xfrm>
              <a:off x="2662" y="2317"/>
              <a:ext cx="697" cy="16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902" name="Text Box 1070">
              <a:extLst>
                <a:ext uri="{FF2B5EF4-FFF2-40B4-BE49-F238E27FC236}">
                  <a16:creationId xmlns:a16="http://schemas.microsoft.com/office/drawing/2014/main" id="{4A7F8E95-531B-ED45-A187-6F9A10CB9838}"/>
                </a:ext>
              </a:extLst>
            </p:cNvPr>
            <p:cNvSpPr txBox="1">
              <a:spLocks noChangeArrowheads="1"/>
            </p:cNvSpPr>
            <p:nvPr/>
          </p:nvSpPr>
          <p:spPr bwMode="auto">
            <a:xfrm>
              <a:off x="2538" y="2722"/>
              <a:ext cx="560"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a:latin typeface="Times New Roman" pitchFamily="2" charset="0"/>
                </a:rPr>
                <a:t>0</a:t>
              </a:r>
            </a:p>
          </p:txBody>
        </p:sp>
        <p:sp>
          <p:nvSpPr>
            <p:cNvPr id="633903" name="Line 1071">
              <a:extLst>
                <a:ext uri="{FF2B5EF4-FFF2-40B4-BE49-F238E27FC236}">
                  <a16:creationId xmlns:a16="http://schemas.microsoft.com/office/drawing/2014/main" id="{65904C64-5550-A24E-A5A4-C2B3BF28414A}"/>
                </a:ext>
              </a:extLst>
            </p:cNvPr>
            <p:cNvSpPr>
              <a:spLocks noChangeShapeType="1"/>
            </p:cNvSpPr>
            <p:nvPr/>
          </p:nvSpPr>
          <p:spPr bwMode="auto">
            <a:xfrm flipV="1">
              <a:off x="1973" y="2341"/>
              <a:ext cx="675" cy="106"/>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3904" name="Line 1072">
              <a:extLst>
                <a:ext uri="{FF2B5EF4-FFF2-40B4-BE49-F238E27FC236}">
                  <a16:creationId xmlns:a16="http://schemas.microsoft.com/office/drawing/2014/main" id="{943D31E7-1BB8-B243-BE10-C63CEDBB0F0A}"/>
                </a:ext>
              </a:extLst>
            </p:cNvPr>
            <p:cNvSpPr>
              <a:spLocks noChangeShapeType="1"/>
            </p:cNvSpPr>
            <p:nvPr/>
          </p:nvSpPr>
          <p:spPr bwMode="auto">
            <a:xfrm flipV="1">
              <a:off x="2704" y="1968"/>
              <a:ext cx="0" cy="796"/>
            </a:xfrm>
            <a:prstGeom prst="line">
              <a:avLst/>
            </a:prstGeom>
            <a:noFill/>
            <a:ln w="25400">
              <a:solidFill>
                <a:srgbClr val="008000"/>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633905" name="Line 1073">
              <a:extLst>
                <a:ext uri="{FF2B5EF4-FFF2-40B4-BE49-F238E27FC236}">
                  <a16:creationId xmlns:a16="http://schemas.microsoft.com/office/drawing/2014/main" id="{6C08DBA7-E125-A346-B55A-00087B612440}"/>
                </a:ext>
              </a:extLst>
            </p:cNvPr>
            <p:cNvSpPr>
              <a:spLocks noChangeShapeType="1"/>
            </p:cNvSpPr>
            <p:nvPr/>
          </p:nvSpPr>
          <p:spPr bwMode="auto">
            <a:xfrm>
              <a:off x="2226" y="2323"/>
              <a:ext cx="1673" cy="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906" name="Line 1074">
              <a:extLst>
                <a:ext uri="{FF2B5EF4-FFF2-40B4-BE49-F238E27FC236}">
                  <a16:creationId xmlns:a16="http://schemas.microsoft.com/office/drawing/2014/main" id="{5FD5A97F-CE49-334D-A9E0-D80463B1EC9A}"/>
                </a:ext>
              </a:extLst>
            </p:cNvPr>
            <p:cNvSpPr>
              <a:spLocks noChangeShapeType="1"/>
            </p:cNvSpPr>
            <p:nvPr/>
          </p:nvSpPr>
          <p:spPr bwMode="auto">
            <a:xfrm>
              <a:off x="2715" y="2323"/>
              <a:ext cx="951" cy="445"/>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3907" name="Text Box 1075">
              <a:extLst>
                <a:ext uri="{FF2B5EF4-FFF2-40B4-BE49-F238E27FC236}">
                  <a16:creationId xmlns:a16="http://schemas.microsoft.com/office/drawing/2014/main" id="{BB700CC2-7BBA-964E-A217-7C3F17A8A9CE}"/>
                </a:ext>
              </a:extLst>
            </p:cNvPr>
            <p:cNvSpPr txBox="1">
              <a:spLocks noChangeArrowheads="1"/>
            </p:cNvSpPr>
            <p:nvPr/>
          </p:nvSpPr>
          <p:spPr bwMode="auto">
            <a:xfrm>
              <a:off x="3431" y="2722"/>
              <a:ext cx="17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f</a:t>
              </a:r>
            </a:p>
          </p:txBody>
        </p:sp>
        <p:sp>
          <p:nvSpPr>
            <p:cNvPr id="633908" name="Arc 1076">
              <a:extLst>
                <a:ext uri="{FF2B5EF4-FFF2-40B4-BE49-F238E27FC236}">
                  <a16:creationId xmlns:a16="http://schemas.microsoft.com/office/drawing/2014/main" id="{DE531024-1C63-C443-8B54-E905C548FC7B}"/>
                </a:ext>
              </a:extLst>
            </p:cNvPr>
            <p:cNvSpPr>
              <a:spLocks/>
            </p:cNvSpPr>
            <p:nvPr/>
          </p:nvSpPr>
          <p:spPr bwMode="auto">
            <a:xfrm flipV="1">
              <a:off x="3053" y="2331"/>
              <a:ext cx="98" cy="166"/>
            </a:xfrm>
            <a:custGeom>
              <a:avLst/>
              <a:gdLst>
                <a:gd name="G0" fmla="+- 0 0 0"/>
                <a:gd name="G1" fmla="+- 18710 0 0"/>
                <a:gd name="G2" fmla="+- 21600 0 0"/>
                <a:gd name="T0" fmla="*/ 10793 w 21600"/>
                <a:gd name="T1" fmla="*/ 0 h 18710"/>
                <a:gd name="T2" fmla="*/ 21600 w 21600"/>
                <a:gd name="T3" fmla="*/ 18710 h 18710"/>
                <a:gd name="T4" fmla="*/ 0 w 21600"/>
                <a:gd name="T5" fmla="*/ 18710 h 18710"/>
              </a:gdLst>
              <a:ahLst/>
              <a:cxnLst>
                <a:cxn ang="0">
                  <a:pos x="T0" y="T1"/>
                </a:cxn>
                <a:cxn ang="0">
                  <a:pos x="T2" y="T3"/>
                </a:cxn>
                <a:cxn ang="0">
                  <a:pos x="T4" y="T5"/>
                </a:cxn>
              </a:cxnLst>
              <a:rect l="0" t="0" r="r" b="b"/>
              <a:pathLst>
                <a:path w="21600" h="18710" fill="none" extrusionOk="0">
                  <a:moveTo>
                    <a:pt x="10793" y="-1"/>
                  </a:moveTo>
                  <a:cubicBezTo>
                    <a:pt x="17480" y="3857"/>
                    <a:pt x="21600" y="10990"/>
                    <a:pt x="21600" y="18710"/>
                  </a:cubicBezTo>
                </a:path>
                <a:path w="21600" h="18710" stroke="0" extrusionOk="0">
                  <a:moveTo>
                    <a:pt x="10793" y="-1"/>
                  </a:moveTo>
                  <a:cubicBezTo>
                    <a:pt x="17480" y="3857"/>
                    <a:pt x="21600" y="10990"/>
                    <a:pt x="21600" y="18710"/>
                  </a:cubicBezTo>
                  <a:lnTo>
                    <a:pt x="0" y="18710"/>
                  </a:lnTo>
                  <a:close/>
                </a:path>
              </a:pathLst>
            </a:custGeom>
            <a:noFill/>
            <a:ln w="25400">
              <a:solidFill>
                <a:srgbClr val="000000"/>
              </a:solidFill>
              <a:round/>
              <a:headEnd type="arrow" w="sm" len="sm"/>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909" name="Arc 1077">
              <a:extLst>
                <a:ext uri="{FF2B5EF4-FFF2-40B4-BE49-F238E27FC236}">
                  <a16:creationId xmlns:a16="http://schemas.microsoft.com/office/drawing/2014/main" id="{74A190E6-A9D3-3C42-896C-B2B9B5C5546F}"/>
                </a:ext>
              </a:extLst>
            </p:cNvPr>
            <p:cNvSpPr>
              <a:spLocks/>
            </p:cNvSpPr>
            <p:nvPr/>
          </p:nvSpPr>
          <p:spPr bwMode="auto">
            <a:xfrm flipV="1">
              <a:off x="2971" y="2251"/>
              <a:ext cx="98" cy="162"/>
            </a:xfrm>
            <a:custGeom>
              <a:avLst/>
              <a:gdLst>
                <a:gd name="G0" fmla="+- 0 0 0"/>
                <a:gd name="G1" fmla="+- 11211 0 0"/>
                <a:gd name="G2" fmla="+- 21600 0 0"/>
                <a:gd name="T0" fmla="*/ 18463 w 21600"/>
                <a:gd name="T1" fmla="*/ 0 h 18398"/>
                <a:gd name="T2" fmla="*/ 20369 w 21600"/>
                <a:gd name="T3" fmla="*/ 18398 h 18398"/>
                <a:gd name="T4" fmla="*/ 0 w 21600"/>
                <a:gd name="T5" fmla="*/ 11211 h 18398"/>
              </a:gdLst>
              <a:ahLst/>
              <a:cxnLst>
                <a:cxn ang="0">
                  <a:pos x="T0" y="T1"/>
                </a:cxn>
                <a:cxn ang="0">
                  <a:pos x="T2" y="T3"/>
                </a:cxn>
                <a:cxn ang="0">
                  <a:pos x="T4" y="T5"/>
                </a:cxn>
              </a:cxnLst>
              <a:rect l="0" t="0" r="r" b="b"/>
              <a:pathLst>
                <a:path w="21600" h="18398" fill="none" extrusionOk="0">
                  <a:moveTo>
                    <a:pt x="18462" y="0"/>
                  </a:moveTo>
                  <a:cubicBezTo>
                    <a:pt x="20514" y="3379"/>
                    <a:pt x="21600" y="7257"/>
                    <a:pt x="21600" y="11211"/>
                  </a:cubicBezTo>
                  <a:cubicBezTo>
                    <a:pt x="21600" y="13659"/>
                    <a:pt x="21183" y="16089"/>
                    <a:pt x="20369" y="18398"/>
                  </a:cubicBezTo>
                </a:path>
                <a:path w="21600" h="18398" stroke="0" extrusionOk="0">
                  <a:moveTo>
                    <a:pt x="18462" y="0"/>
                  </a:moveTo>
                  <a:cubicBezTo>
                    <a:pt x="20514" y="3379"/>
                    <a:pt x="21600" y="7257"/>
                    <a:pt x="21600" y="11211"/>
                  </a:cubicBezTo>
                  <a:cubicBezTo>
                    <a:pt x="21600" y="13659"/>
                    <a:pt x="21183" y="16089"/>
                    <a:pt x="20369" y="18398"/>
                  </a:cubicBezTo>
                  <a:lnTo>
                    <a:pt x="0" y="11211"/>
                  </a:lnTo>
                  <a:close/>
                </a:path>
              </a:pathLst>
            </a:custGeom>
            <a:noFill/>
            <a:ln w="25400">
              <a:solidFill>
                <a:srgbClr val="000000"/>
              </a:solidFill>
              <a:round/>
              <a:headEnd type="arrow" w="sm" len="sm"/>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910" name="Rectangle 1078">
              <a:extLst>
                <a:ext uri="{FF2B5EF4-FFF2-40B4-BE49-F238E27FC236}">
                  <a16:creationId xmlns:a16="http://schemas.microsoft.com/office/drawing/2014/main" id="{2065538A-114E-8641-A690-59CE380674F5}"/>
                </a:ext>
              </a:extLst>
            </p:cNvPr>
            <p:cNvSpPr>
              <a:spLocks noChangeArrowheads="1"/>
            </p:cNvSpPr>
            <p:nvPr/>
          </p:nvSpPr>
          <p:spPr bwMode="auto">
            <a:xfrm>
              <a:off x="1655" y="2205"/>
              <a:ext cx="49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1400" b="1">
                  <a:solidFill>
                    <a:srgbClr val="FF0000"/>
                  </a:solidFill>
                  <a:latin typeface="Times New Roman" pitchFamily="2" charset="0"/>
                  <a:ea typeface="Times New Roman" pitchFamily="2" charset="0"/>
                  <a:cs typeface="Times New Roman" pitchFamily="2" charset="0"/>
                </a:rPr>
                <a:t>Before</a:t>
              </a:r>
            </a:p>
          </p:txBody>
        </p:sp>
        <p:sp>
          <p:nvSpPr>
            <p:cNvPr id="633911" name="Rectangle 1079">
              <a:extLst>
                <a:ext uri="{FF2B5EF4-FFF2-40B4-BE49-F238E27FC236}">
                  <a16:creationId xmlns:a16="http://schemas.microsoft.com/office/drawing/2014/main" id="{87CCE8C6-F841-A244-A266-2F7C03B8E80C}"/>
                </a:ext>
              </a:extLst>
            </p:cNvPr>
            <p:cNvSpPr>
              <a:spLocks noChangeArrowheads="1"/>
            </p:cNvSpPr>
            <p:nvPr/>
          </p:nvSpPr>
          <p:spPr bwMode="auto">
            <a:xfrm>
              <a:off x="3379" y="2341"/>
              <a:ext cx="49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 typeface="Wingdings" pitchFamily="2" charset="2"/>
                <a:buNone/>
              </a:pPr>
              <a:r>
                <a:rPr lang="en-US" altLang="en-US" sz="1400" b="1">
                  <a:solidFill>
                    <a:srgbClr val="0033CC"/>
                  </a:solidFill>
                  <a:latin typeface="Times New Roman" pitchFamily="2" charset="0"/>
                  <a:ea typeface="Times New Roman" pitchFamily="2" charset="0"/>
                  <a:cs typeface="Times New Roman" pitchFamily="2" charset="0"/>
                </a:rPr>
                <a:t>After</a:t>
              </a:r>
            </a:p>
          </p:txBody>
        </p:sp>
        <p:sp>
          <p:nvSpPr>
            <p:cNvPr id="633912" name="Line 1080">
              <a:extLst>
                <a:ext uri="{FF2B5EF4-FFF2-40B4-BE49-F238E27FC236}">
                  <a16:creationId xmlns:a16="http://schemas.microsoft.com/office/drawing/2014/main" id="{AD60B8EA-1697-7048-827B-E6D45FD9C447}"/>
                </a:ext>
              </a:extLst>
            </p:cNvPr>
            <p:cNvSpPr>
              <a:spLocks noChangeShapeType="1"/>
            </p:cNvSpPr>
            <p:nvPr/>
          </p:nvSpPr>
          <p:spPr bwMode="auto">
            <a:xfrm flipV="1">
              <a:off x="2744" y="2205"/>
              <a:ext cx="635" cy="91"/>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3913" name="Line 1081">
            <a:extLst>
              <a:ext uri="{FF2B5EF4-FFF2-40B4-BE49-F238E27FC236}">
                <a16:creationId xmlns:a16="http://schemas.microsoft.com/office/drawing/2014/main" id="{1C8D2902-6068-1948-AB98-3149F2AC9A3F}"/>
              </a:ext>
            </a:extLst>
          </p:cNvPr>
          <p:cNvSpPr>
            <a:spLocks noChangeShapeType="1"/>
          </p:cNvSpPr>
          <p:nvPr/>
        </p:nvSpPr>
        <p:spPr bwMode="auto">
          <a:xfrm>
            <a:off x="4356100" y="5732463"/>
            <a:ext cx="1584325" cy="433387"/>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6241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1026" descr="txp_fig">
            <a:extLst>
              <a:ext uri="{FF2B5EF4-FFF2-40B4-BE49-F238E27FC236}">
                <a16:creationId xmlns:a16="http://schemas.microsoft.com/office/drawing/2014/main" id="{C69760D3-9C17-7448-8304-EABD8DA6ED03}"/>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38200" y="4191000"/>
            <a:ext cx="6858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3571" name="Rectangle 1027">
            <a:extLst>
              <a:ext uri="{FF2B5EF4-FFF2-40B4-BE49-F238E27FC236}">
                <a16:creationId xmlns:a16="http://schemas.microsoft.com/office/drawing/2014/main" id="{E524FC4F-CFA5-4047-9A33-5D9E106C465A}"/>
              </a:ext>
            </a:extLst>
          </p:cNvPr>
          <p:cNvSpPr>
            <a:spLocks noChangeArrowheads="1"/>
          </p:cNvSpPr>
          <p:nvPr/>
        </p:nvSpPr>
        <p:spPr bwMode="auto">
          <a:xfrm>
            <a:off x="228600" y="838200"/>
            <a:ext cx="723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Consider a quadrupole magnet of length </a:t>
            </a:r>
            <a:r>
              <a:rPr lang="en-US" altLang="en-US" sz="2400" i="1">
                <a:ea typeface="Times New Roman" pitchFamily="2" charset="0"/>
                <a:cs typeface="Times New Roman" pitchFamily="2" charset="0"/>
              </a:rPr>
              <a:t>L = s-s</a:t>
            </a:r>
            <a:r>
              <a:rPr lang="en-US" altLang="en-US" sz="2400" baseline="-25000">
                <a:ea typeface="Times New Roman" pitchFamily="2" charset="0"/>
                <a:cs typeface="Times New Roman" pitchFamily="2" charset="0"/>
              </a:rPr>
              <a:t>0</a:t>
            </a:r>
            <a:r>
              <a:rPr lang="en-US" altLang="en-US" sz="2400">
                <a:ea typeface="Times New Roman" pitchFamily="2" charset="0"/>
                <a:cs typeface="Times New Roman" pitchFamily="2" charset="0"/>
              </a:rPr>
              <a:t>. The field is</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r>
              <a:rPr lang="en-US" altLang="en-US" sz="2400">
                <a:ea typeface="Times New Roman" pitchFamily="2" charset="0"/>
                <a:cs typeface="Times New Roman" pitchFamily="2" charset="0"/>
              </a:rPr>
              <a:t>with normalized quadrupole gradient (in </a:t>
            </a:r>
            <a:r>
              <a:rPr lang="en-US" altLang="en-US" sz="2400" b="1">
                <a:ea typeface="Times New Roman" pitchFamily="2" charset="0"/>
                <a:cs typeface="Times New Roman" pitchFamily="2" charset="0"/>
              </a:rPr>
              <a:t>m</a:t>
            </a:r>
            <a:r>
              <a:rPr lang="en-US" altLang="en-US" sz="2400" b="1" baseline="30000">
                <a:ea typeface="Times New Roman" pitchFamily="2" charset="0"/>
                <a:cs typeface="Times New Roman" pitchFamily="2" charset="0"/>
              </a:rPr>
              <a:t>-2</a:t>
            </a:r>
            <a:r>
              <a:rPr lang="en-US" altLang="en-US" sz="2400">
                <a:ea typeface="Times New Roman" pitchFamily="2" charset="0"/>
                <a:cs typeface="Times New Roman" pitchFamily="2" charset="0"/>
              </a:rPr>
              <a:t>)</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buFont typeface="Wingdings" pitchFamily="2" charset="2"/>
              <a:buNone/>
            </a:pPr>
            <a:r>
              <a:rPr lang="en-US" altLang="en-US" sz="2400">
                <a:ea typeface="Times New Roman" pitchFamily="2" charset="0"/>
                <a:cs typeface="Times New Roman" pitchFamily="2" charset="0"/>
              </a:rPr>
              <a:t>The transport through a quadrupole is</a:t>
            </a:r>
          </a:p>
        </p:txBody>
      </p:sp>
      <p:grpSp>
        <p:nvGrpSpPr>
          <p:cNvPr id="493572" name="Group 1028">
            <a:extLst>
              <a:ext uri="{FF2B5EF4-FFF2-40B4-BE49-F238E27FC236}">
                <a16:creationId xmlns:a16="http://schemas.microsoft.com/office/drawing/2014/main" id="{7B388B4B-E514-8645-BF35-B1C04337C208}"/>
              </a:ext>
            </a:extLst>
          </p:cNvPr>
          <p:cNvGrpSpPr>
            <a:grpSpLocks/>
          </p:cNvGrpSpPr>
          <p:nvPr/>
        </p:nvGrpSpPr>
        <p:grpSpPr bwMode="auto">
          <a:xfrm>
            <a:off x="5943600" y="4995863"/>
            <a:ext cx="2274888" cy="1709737"/>
            <a:chOff x="3691" y="3072"/>
            <a:chExt cx="1433" cy="1077"/>
          </a:xfrm>
        </p:grpSpPr>
        <p:sp>
          <p:nvSpPr>
            <p:cNvPr id="493573" name="Text Box 1029">
              <a:extLst>
                <a:ext uri="{FF2B5EF4-FFF2-40B4-BE49-F238E27FC236}">
                  <a16:creationId xmlns:a16="http://schemas.microsoft.com/office/drawing/2014/main" id="{D7892E90-1749-4940-9E76-068667A5379E}"/>
                </a:ext>
              </a:extLst>
            </p:cNvPr>
            <p:cNvSpPr txBox="1">
              <a:spLocks noChangeArrowheads="1"/>
            </p:cNvSpPr>
            <p:nvPr/>
          </p:nvSpPr>
          <p:spPr bwMode="auto">
            <a:xfrm>
              <a:off x="3776" y="3072"/>
              <a:ext cx="30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sp>
          <p:nvSpPr>
            <p:cNvPr id="493574" name="Freeform 1030">
              <a:extLst>
                <a:ext uri="{FF2B5EF4-FFF2-40B4-BE49-F238E27FC236}">
                  <a16:creationId xmlns:a16="http://schemas.microsoft.com/office/drawing/2014/main" id="{F8ABE74F-FDF7-4C41-9A99-879B9575AF5D}"/>
                </a:ext>
              </a:extLst>
            </p:cNvPr>
            <p:cNvSpPr>
              <a:spLocks/>
            </p:cNvSpPr>
            <p:nvPr/>
          </p:nvSpPr>
          <p:spPr bwMode="auto">
            <a:xfrm rot="5400000">
              <a:off x="3971" y="3613"/>
              <a:ext cx="669" cy="160"/>
            </a:xfrm>
            <a:custGeom>
              <a:avLst/>
              <a:gdLst>
                <a:gd name="T0" fmla="*/ 0 w 1185"/>
                <a:gd name="T1" fmla="*/ 282 h 282"/>
                <a:gd name="T2" fmla="*/ 435 w 1185"/>
                <a:gd name="T3" fmla="*/ 42 h 282"/>
                <a:gd name="T4" fmla="*/ 870 w 1185"/>
                <a:gd name="T5" fmla="*/ 27 h 282"/>
                <a:gd name="T6" fmla="*/ 1185 w 1185"/>
                <a:gd name="T7" fmla="*/ 102 h 282"/>
              </a:gdLst>
              <a:ahLst/>
              <a:cxnLst>
                <a:cxn ang="0">
                  <a:pos x="T0" y="T1"/>
                </a:cxn>
                <a:cxn ang="0">
                  <a:pos x="T2" y="T3"/>
                </a:cxn>
                <a:cxn ang="0">
                  <a:pos x="T4" y="T5"/>
                </a:cxn>
                <a:cxn ang="0">
                  <a:pos x="T6" y="T7"/>
                </a:cxn>
              </a:cxnLst>
              <a:rect l="0" t="0" r="r" b="b"/>
              <a:pathLst>
                <a:path w="1185" h="282">
                  <a:moveTo>
                    <a:pt x="0" y="282"/>
                  </a:moveTo>
                  <a:cubicBezTo>
                    <a:pt x="145" y="183"/>
                    <a:pt x="290" y="84"/>
                    <a:pt x="435" y="42"/>
                  </a:cubicBezTo>
                  <a:cubicBezTo>
                    <a:pt x="580" y="0"/>
                    <a:pt x="745" y="17"/>
                    <a:pt x="870" y="27"/>
                  </a:cubicBezTo>
                  <a:cubicBezTo>
                    <a:pt x="995" y="37"/>
                    <a:pt x="1090" y="69"/>
                    <a:pt x="1185" y="102"/>
                  </a:cubicBezTo>
                </a:path>
              </a:pathLst>
            </a:custGeom>
            <a:noFill/>
            <a:ln w="25400" cap="rnd">
              <a:solidFill>
                <a:srgbClr val="000000"/>
              </a:solidFill>
              <a:prstDash val="sysDot"/>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575" name="Line 1031">
              <a:extLst>
                <a:ext uri="{FF2B5EF4-FFF2-40B4-BE49-F238E27FC236}">
                  <a16:creationId xmlns:a16="http://schemas.microsoft.com/office/drawing/2014/main" id="{44BDDFA2-D01A-5F43-BD26-F369EA931910}"/>
                </a:ext>
              </a:extLst>
            </p:cNvPr>
            <p:cNvSpPr>
              <a:spLocks noChangeShapeType="1"/>
            </p:cNvSpPr>
            <p:nvPr/>
          </p:nvSpPr>
          <p:spPr bwMode="auto">
            <a:xfrm>
              <a:off x="3691" y="3750"/>
              <a:ext cx="1145"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3576" name="Line 1032">
              <a:extLst>
                <a:ext uri="{FF2B5EF4-FFF2-40B4-BE49-F238E27FC236}">
                  <a16:creationId xmlns:a16="http://schemas.microsoft.com/office/drawing/2014/main" id="{C7E958C1-0AC2-084E-8545-D42B470F2F42}"/>
                </a:ext>
              </a:extLst>
            </p:cNvPr>
            <p:cNvSpPr>
              <a:spLocks noChangeShapeType="1"/>
            </p:cNvSpPr>
            <p:nvPr/>
          </p:nvSpPr>
          <p:spPr bwMode="auto">
            <a:xfrm flipV="1">
              <a:off x="3827" y="3259"/>
              <a:ext cx="0" cy="89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3577" name="Oval 1033">
              <a:extLst>
                <a:ext uri="{FF2B5EF4-FFF2-40B4-BE49-F238E27FC236}">
                  <a16:creationId xmlns:a16="http://schemas.microsoft.com/office/drawing/2014/main" id="{A0ECA626-141F-8C48-9A08-401BD5D3F471}"/>
                </a:ext>
              </a:extLst>
            </p:cNvPr>
            <p:cNvSpPr>
              <a:spLocks noChangeArrowheads="1"/>
            </p:cNvSpPr>
            <p:nvPr/>
          </p:nvSpPr>
          <p:spPr bwMode="auto">
            <a:xfrm>
              <a:off x="4174" y="3347"/>
              <a:ext cx="64" cy="47"/>
            </a:xfrm>
            <a:prstGeom prst="ellipse">
              <a:avLst/>
            </a:prstGeom>
            <a:solidFill>
              <a:srgbClr val="FF0000"/>
            </a:solidFill>
            <a:ln w="25400">
              <a:solidFill>
                <a:srgbClr val="000000"/>
              </a:solidFill>
              <a:round/>
              <a:headEnd/>
              <a:tailEnd/>
            </a:ln>
          </p:spPr>
          <p:txBody>
            <a:bodyPr/>
            <a:lstStyle/>
            <a:p>
              <a:endParaRPr lang="en-US"/>
            </a:p>
          </p:txBody>
        </p:sp>
        <p:sp>
          <p:nvSpPr>
            <p:cNvPr id="493578" name="Oval 1034">
              <a:extLst>
                <a:ext uri="{FF2B5EF4-FFF2-40B4-BE49-F238E27FC236}">
                  <a16:creationId xmlns:a16="http://schemas.microsoft.com/office/drawing/2014/main" id="{3DA0DEF8-FC4E-D546-AB4E-4DC4AA2102F2}"/>
                </a:ext>
              </a:extLst>
            </p:cNvPr>
            <p:cNvSpPr>
              <a:spLocks noChangeArrowheads="1"/>
            </p:cNvSpPr>
            <p:nvPr/>
          </p:nvSpPr>
          <p:spPr bwMode="auto">
            <a:xfrm>
              <a:off x="4285" y="4008"/>
              <a:ext cx="63" cy="47"/>
            </a:xfrm>
            <a:prstGeom prst="ellipse">
              <a:avLst/>
            </a:prstGeom>
            <a:solidFill>
              <a:srgbClr val="0000FF"/>
            </a:solidFill>
            <a:ln w="25400">
              <a:solidFill>
                <a:srgbClr val="000000"/>
              </a:solidFill>
              <a:round/>
              <a:headEnd/>
              <a:tailEnd/>
            </a:ln>
          </p:spPr>
          <p:txBody>
            <a:bodyPr/>
            <a:lstStyle/>
            <a:p>
              <a:endParaRPr lang="en-US"/>
            </a:p>
          </p:txBody>
        </p:sp>
        <p:sp>
          <p:nvSpPr>
            <p:cNvPr id="493579" name="Text Box 1035">
              <a:extLst>
                <a:ext uri="{FF2B5EF4-FFF2-40B4-BE49-F238E27FC236}">
                  <a16:creationId xmlns:a16="http://schemas.microsoft.com/office/drawing/2014/main" id="{ED11A583-ABF0-8C45-932F-C6D653279989}"/>
                </a:ext>
              </a:extLst>
            </p:cNvPr>
            <p:cNvSpPr txBox="1">
              <a:spLocks noChangeArrowheads="1"/>
            </p:cNvSpPr>
            <p:nvPr/>
          </p:nvSpPr>
          <p:spPr bwMode="auto">
            <a:xfrm>
              <a:off x="4742" y="3700"/>
              <a:ext cx="382"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u</a:t>
              </a:r>
            </a:p>
          </p:txBody>
        </p:sp>
      </p:grpSp>
      <p:grpSp>
        <p:nvGrpSpPr>
          <p:cNvPr id="493580" name="Group 1036">
            <a:extLst>
              <a:ext uri="{FF2B5EF4-FFF2-40B4-BE49-F238E27FC236}">
                <a16:creationId xmlns:a16="http://schemas.microsoft.com/office/drawing/2014/main" id="{234F370B-4F3D-3244-B806-39B740F04CD7}"/>
              </a:ext>
            </a:extLst>
          </p:cNvPr>
          <p:cNvGrpSpPr>
            <a:grpSpLocks/>
          </p:cNvGrpSpPr>
          <p:nvPr/>
        </p:nvGrpSpPr>
        <p:grpSpPr bwMode="auto">
          <a:xfrm>
            <a:off x="6934200" y="1295400"/>
            <a:ext cx="2133600" cy="2133600"/>
            <a:chOff x="1596" y="403"/>
            <a:chExt cx="1294" cy="1292"/>
          </a:xfrm>
        </p:grpSpPr>
        <p:sp>
          <p:nvSpPr>
            <p:cNvPr id="493581" name="Line 1037">
              <a:extLst>
                <a:ext uri="{FF2B5EF4-FFF2-40B4-BE49-F238E27FC236}">
                  <a16:creationId xmlns:a16="http://schemas.microsoft.com/office/drawing/2014/main" id="{9706C1FA-0615-4146-B63B-EE1813592338}"/>
                </a:ext>
              </a:extLst>
            </p:cNvPr>
            <p:cNvSpPr>
              <a:spLocks noChangeShapeType="1"/>
            </p:cNvSpPr>
            <p:nvPr/>
          </p:nvSpPr>
          <p:spPr bwMode="auto">
            <a:xfrm rot="-5400000" flipH="1" flipV="1">
              <a:off x="2082" y="1002"/>
              <a:ext cx="0" cy="129"/>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2" name="Line 1038">
              <a:extLst>
                <a:ext uri="{FF2B5EF4-FFF2-40B4-BE49-F238E27FC236}">
                  <a16:creationId xmlns:a16="http://schemas.microsoft.com/office/drawing/2014/main" id="{7CC573B0-0529-D144-BC34-1083A03B23A8}"/>
                </a:ext>
              </a:extLst>
            </p:cNvPr>
            <p:cNvSpPr>
              <a:spLocks noChangeShapeType="1"/>
            </p:cNvSpPr>
            <p:nvPr/>
          </p:nvSpPr>
          <p:spPr bwMode="auto">
            <a:xfrm flipV="1">
              <a:off x="2227" y="1107"/>
              <a:ext cx="0" cy="132"/>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3" name="Line 1039">
              <a:extLst>
                <a:ext uri="{FF2B5EF4-FFF2-40B4-BE49-F238E27FC236}">
                  <a16:creationId xmlns:a16="http://schemas.microsoft.com/office/drawing/2014/main" id="{2C78E3DF-E6F8-7148-B6FF-21F6C93F783A}"/>
                </a:ext>
              </a:extLst>
            </p:cNvPr>
            <p:cNvSpPr>
              <a:spLocks noChangeShapeType="1"/>
            </p:cNvSpPr>
            <p:nvPr/>
          </p:nvSpPr>
          <p:spPr bwMode="auto">
            <a:xfrm rot="5400000" flipV="1">
              <a:off x="2369" y="1002"/>
              <a:ext cx="0" cy="129"/>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4" name="Line 1040">
              <a:extLst>
                <a:ext uri="{FF2B5EF4-FFF2-40B4-BE49-F238E27FC236}">
                  <a16:creationId xmlns:a16="http://schemas.microsoft.com/office/drawing/2014/main" id="{D2544EA3-FF2E-0147-B50E-0A47C8802ABA}"/>
                </a:ext>
              </a:extLst>
            </p:cNvPr>
            <p:cNvSpPr>
              <a:spLocks noChangeShapeType="1"/>
            </p:cNvSpPr>
            <p:nvPr/>
          </p:nvSpPr>
          <p:spPr bwMode="auto">
            <a:xfrm>
              <a:off x="2227" y="904"/>
              <a:ext cx="0" cy="132"/>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5" name="Line 1041">
              <a:extLst>
                <a:ext uri="{FF2B5EF4-FFF2-40B4-BE49-F238E27FC236}">
                  <a16:creationId xmlns:a16="http://schemas.microsoft.com/office/drawing/2014/main" id="{4F4E8578-8BA7-8A40-B402-093620E749C2}"/>
                </a:ext>
              </a:extLst>
            </p:cNvPr>
            <p:cNvSpPr>
              <a:spLocks noChangeShapeType="1"/>
            </p:cNvSpPr>
            <p:nvPr/>
          </p:nvSpPr>
          <p:spPr bwMode="auto">
            <a:xfrm>
              <a:off x="2226" y="403"/>
              <a:ext cx="0" cy="1292"/>
            </a:xfrm>
            <a:prstGeom prst="line">
              <a:avLst/>
            </a:prstGeom>
            <a:noFill/>
            <a:ln w="9525">
              <a:solidFill>
                <a:schemeClr val="tx1"/>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6" name="Line 1042">
              <a:extLst>
                <a:ext uri="{FF2B5EF4-FFF2-40B4-BE49-F238E27FC236}">
                  <a16:creationId xmlns:a16="http://schemas.microsoft.com/office/drawing/2014/main" id="{78731C7D-4B66-F848-9322-0C9CEBE157C4}"/>
                </a:ext>
              </a:extLst>
            </p:cNvPr>
            <p:cNvSpPr>
              <a:spLocks noChangeShapeType="1"/>
            </p:cNvSpPr>
            <p:nvPr/>
          </p:nvSpPr>
          <p:spPr bwMode="auto">
            <a:xfrm>
              <a:off x="1596" y="1066"/>
              <a:ext cx="1294" cy="0"/>
            </a:xfrm>
            <a:prstGeom prst="line">
              <a:avLst/>
            </a:prstGeom>
            <a:noFill/>
            <a:ln w="9525">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7" name="Arc 1043">
              <a:extLst>
                <a:ext uri="{FF2B5EF4-FFF2-40B4-BE49-F238E27FC236}">
                  <a16:creationId xmlns:a16="http://schemas.microsoft.com/office/drawing/2014/main" id="{7F061A18-A67F-9B46-A18A-144BF0F3C7F3}"/>
                </a:ext>
              </a:extLst>
            </p:cNvPr>
            <p:cNvSpPr>
              <a:spLocks/>
            </p:cNvSpPr>
            <p:nvPr/>
          </p:nvSpPr>
          <p:spPr bwMode="auto">
            <a:xfrm>
              <a:off x="1871" y="1143"/>
              <a:ext cx="276"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8" name="Arc 1044">
              <a:extLst>
                <a:ext uri="{FF2B5EF4-FFF2-40B4-BE49-F238E27FC236}">
                  <a16:creationId xmlns:a16="http://schemas.microsoft.com/office/drawing/2014/main" id="{378879A2-A219-754D-9960-D1332C52426F}"/>
                </a:ext>
              </a:extLst>
            </p:cNvPr>
            <p:cNvSpPr>
              <a:spLocks/>
            </p:cNvSpPr>
            <p:nvPr/>
          </p:nvSpPr>
          <p:spPr bwMode="auto">
            <a:xfrm flipV="1">
              <a:off x="1871" y="697"/>
              <a:ext cx="276"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89" name="Arc 1045">
              <a:extLst>
                <a:ext uri="{FF2B5EF4-FFF2-40B4-BE49-F238E27FC236}">
                  <a16:creationId xmlns:a16="http://schemas.microsoft.com/office/drawing/2014/main" id="{A9641A2B-0491-F941-ADF9-C9BB62509694}"/>
                </a:ext>
              </a:extLst>
            </p:cNvPr>
            <p:cNvSpPr>
              <a:spLocks/>
            </p:cNvSpPr>
            <p:nvPr/>
          </p:nvSpPr>
          <p:spPr bwMode="auto">
            <a:xfrm flipH="1">
              <a:off x="2307" y="1143"/>
              <a:ext cx="277"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90" name="Arc 1046">
              <a:extLst>
                <a:ext uri="{FF2B5EF4-FFF2-40B4-BE49-F238E27FC236}">
                  <a16:creationId xmlns:a16="http://schemas.microsoft.com/office/drawing/2014/main" id="{A705F083-2A3A-BB47-8122-F6B98569E1E3}"/>
                </a:ext>
              </a:extLst>
            </p:cNvPr>
            <p:cNvSpPr>
              <a:spLocks/>
            </p:cNvSpPr>
            <p:nvPr/>
          </p:nvSpPr>
          <p:spPr bwMode="auto">
            <a:xfrm flipH="1" flipV="1">
              <a:off x="2307" y="697"/>
              <a:ext cx="277"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91" name="Line 1047">
              <a:extLst>
                <a:ext uri="{FF2B5EF4-FFF2-40B4-BE49-F238E27FC236}">
                  <a16:creationId xmlns:a16="http://schemas.microsoft.com/office/drawing/2014/main" id="{3C78B335-09A3-024C-A551-EE5F0CFD6F36}"/>
                </a:ext>
              </a:extLst>
            </p:cNvPr>
            <p:cNvSpPr>
              <a:spLocks noChangeShapeType="1"/>
            </p:cNvSpPr>
            <p:nvPr/>
          </p:nvSpPr>
          <p:spPr bwMode="auto">
            <a:xfrm flipH="1" flipV="1">
              <a:off x="2147" y="585"/>
              <a:ext cx="2" cy="1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92" name="Line 1048">
              <a:extLst>
                <a:ext uri="{FF2B5EF4-FFF2-40B4-BE49-F238E27FC236}">
                  <a16:creationId xmlns:a16="http://schemas.microsoft.com/office/drawing/2014/main" id="{D6AD8414-89C8-2042-B52C-92156168E7E1}"/>
                </a:ext>
              </a:extLst>
            </p:cNvPr>
            <p:cNvSpPr>
              <a:spLocks noChangeShapeType="1"/>
            </p:cNvSpPr>
            <p:nvPr/>
          </p:nvSpPr>
          <p:spPr bwMode="auto">
            <a:xfrm flipH="1" flipV="1">
              <a:off x="2307" y="585"/>
              <a:ext cx="2" cy="1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93" name="Line 1049">
              <a:extLst>
                <a:ext uri="{FF2B5EF4-FFF2-40B4-BE49-F238E27FC236}">
                  <a16:creationId xmlns:a16="http://schemas.microsoft.com/office/drawing/2014/main" id="{1BEFAC18-B13A-C649-9437-D3732D8CEC77}"/>
                </a:ext>
              </a:extLst>
            </p:cNvPr>
            <p:cNvSpPr>
              <a:spLocks noChangeShapeType="1"/>
            </p:cNvSpPr>
            <p:nvPr/>
          </p:nvSpPr>
          <p:spPr bwMode="auto">
            <a:xfrm flipH="1" flipV="1">
              <a:off x="2147" y="1424"/>
              <a:ext cx="2" cy="1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94" name="Line 1050">
              <a:extLst>
                <a:ext uri="{FF2B5EF4-FFF2-40B4-BE49-F238E27FC236}">
                  <a16:creationId xmlns:a16="http://schemas.microsoft.com/office/drawing/2014/main" id="{B0429AB5-5784-404A-ADDA-AB8FD32A1161}"/>
                </a:ext>
              </a:extLst>
            </p:cNvPr>
            <p:cNvSpPr>
              <a:spLocks noChangeShapeType="1"/>
            </p:cNvSpPr>
            <p:nvPr/>
          </p:nvSpPr>
          <p:spPr bwMode="auto">
            <a:xfrm flipH="1" flipV="1">
              <a:off x="2307" y="1424"/>
              <a:ext cx="2" cy="1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493595" name="Group 1051">
              <a:extLst>
                <a:ext uri="{FF2B5EF4-FFF2-40B4-BE49-F238E27FC236}">
                  <a16:creationId xmlns:a16="http://schemas.microsoft.com/office/drawing/2014/main" id="{51614A88-D74C-6342-9492-3017F56E3CE1}"/>
                </a:ext>
              </a:extLst>
            </p:cNvPr>
            <p:cNvGrpSpPr>
              <a:grpSpLocks/>
            </p:cNvGrpSpPr>
            <p:nvPr/>
          </p:nvGrpSpPr>
          <p:grpSpPr bwMode="auto">
            <a:xfrm rot="-5400000">
              <a:off x="2566" y="1004"/>
              <a:ext cx="160" cy="122"/>
              <a:chOff x="1553" y="1291"/>
              <a:chExt cx="217" cy="169"/>
            </a:xfrm>
          </p:grpSpPr>
          <p:sp>
            <p:nvSpPr>
              <p:cNvPr id="493596" name="Line 1052">
                <a:extLst>
                  <a:ext uri="{FF2B5EF4-FFF2-40B4-BE49-F238E27FC236}">
                    <a16:creationId xmlns:a16="http://schemas.microsoft.com/office/drawing/2014/main" id="{565610D2-AD09-4E4B-A433-926D1A118EA1}"/>
                  </a:ext>
                </a:extLst>
              </p:cNvPr>
              <p:cNvSpPr>
                <a:spLocks noChangeShapeType="1"/>
              </p:cNvSpPr>
              <p:nvPr/>
            </p:nvSpPr>
            <p:spPr bwMode="auto">
              <a:xfrm flipH="1" flipV="1">
                <a:off x="1553" y="1291"/>
                <a:ext cx="1" cy="1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597" name="Line 1053">
                <a:extLst>
                  <a:ext uri="{FF2B5EF4-FFF2-40B4-BE49-F238E27FC236}">
                    <a16:creationId xmlns:a16="http://schemas.microsoft.com/office/drawing/2014/main" id="{592CE500-E076-9840-BD1C-1AFFFE54CBA8}"/>
                  </a:ext>
                </a:extLst>
              </p:cNvPr>
              <p:cNvSpPr>
                <a:spLocks noChangeShapeType="1"/>
              </p:cNvSpPr>
              <p:nvPr/>
            </p:nvSpPr>
            <p:spPr bwMode="auto">
              <a:xfrm flipH="1" flipV="1">
                <a:off x="1769" y="1291"/>
                <a:ext cx="1" cy="1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493598" name="Group 1054">
              <a:extLst>
                <a:ext uri="{FF2B5EF4-FFF2-40B4-BE49-F238E27FC236}">
                  <a16:creationId xmlns:a16="http://schemas.microsoft.com/office/drawing/2014/main" id="{86A07727-BFE8-9C48-8839-947A462101AE}"/>
                </a:ext>
              </a:extLst>
            </p:cNvPr>
            <p:cNvGrpSpPr>
              <a:grpSpLocks/>
            </p:cNvGrpSpPr>
            <p:nvPr/>
          </p:nvGrpSpPr>
          <p:grpSpPr bwMode="auto">
            <a:xfrm rot="-5400000">
              <a:off x="1739" y="1004"/>
              <a:ext cx="160" cy="121"/>
              <a:chOff x="1553" y="1291"/>
              <a:chExt cx="217" cy="169"/>
            </a:xfrm>
          </p:grpSpPr>
          <p:sp>
            <p:nvSpPr>
              <p:cNvPr id="493599" name="Line 1055">
                <a:extLst>
                  <a:ext uri="{FF2B5EF4-FFF2-40B4-BE49-F238E27FC236}">
                    <a16:creationId xmlns:a16="http://schemas.microsoft.com/office/drawing/2014/main" id="{7E1C3ADE-CC26-7F40-A462-39EEADB1BF1B}"/>
                  </a:ext>
                </a:extLst>
              </p:cNvPr>
              <p:cNvSpPr>
                <a:spLocks noChangeShapeType="1"/>
              </p:cNvSpPr>
              <p:nvPr/>
            </p:nvSpPr>
            <p:spPr bwMode="auto">
              <a:xfrm flipH="1" flipV="1">
                <a:off x="1553" y="1291"/>
                <a:ext cx="1" cy="1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0" name="Line 1056">
                <a:extLst>
                  <a:ext uri="{FF2B5EF4-FFF2-40B4-BE49-F238E27FC236}">
                    <a16:creationId xmlns:a16="http://schemas.microsoft.com/office/drawing/2014/main" id="{8E7B5F5E-2E95-A44D-B105-ACB9979460FE}"/>
                  </a:ext>
                </a:extLst>
              </p:cNvPr>
              <p:cNvSpPr>
                <a:spLocks noChangeShapeType="1"/>
              </p:cNvSpPr>
              <p:nvPr/>
            </p:nvSpPr>
            <p:spPr bwMode="auto">
              <a:xfrm flipH="1" flipV="1">
                <a:off x="1769" y="1291"/>
                <a:ext cx="1" cy="1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493601" name="Line 1057">
              <a:extLst>
                <a:ext uri="{FF2B5EF4-FFF2-40B4-BE49-F238E27FC236}">
                  <a16:creationId xmlns:a16="http://schemas.microsoft.com/office/drawing/2014/main" id="{7D254CF6-6B0A-3E49-B8A3-EDFC47402BF5}"/>
                </a:ext>
              </a:extLst>
            </p:cNvPr>
            <p:cNvSpPr>
              <a:spLocks noChangeShapeType="1"/>
            </p:cNvSpPr>
            <p:nvPr/>
          </p:nvSpPr>
          <p:spPr bwMode="auto">
            <a:xfrm>
              <a:off x="2146" y="586"/>
              <a:ext cx="16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2" name="Line 1058">
              <a:extLst>
                <a:ext uri="{FF2B5EF4-FFF2-40B4-BE49-F238E27FC236}">
                  <a16:creationId xmlns:a16="http://schemas.microsoft.com/office/drawing/2014/main" id="{2D69AD28-8CA3-E340-B1A5-99F6BB62F144}"/>
                </a:ext>
              </a:extLst>
            </p:cNvPr>
            <p:cNvSpPr>
              <a:spLocks noChangeShapeType="1"/>
            </p:cNvSpPr>
            <p:nvPr/>
          </p:nvSpPr>
          <p:spPr bwMode="auto">
            <a:xfrm rot="5400000">
              <a:off x="1665" y="1066"/>
              <a:ext cx="17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3" name="Line 1059">
              <a:extLst>
                <a:ext uri="{FF2B5EF4-FFF2-40B4-BE49-F238E27FC236}">
                  <a16:creationId xmlns:a16="http://schemas.microsoft.com/office/drawing/2014/main" id="{5A079DBA-C1D9-F04A-9EEA-083C6758D607}"/>
                </a:ext>
              </a:extLst>
            </p:cNvPr>
            <p:cNvSpPr>
              <a:spLocks noChangeShapeType="1"/>
            </p:cNvSpPr>
            <p:nvPr/>
          </p:nvSpPr>
          <p:spPr bwMode="auto">
            <a:xfrm rot="5400000">
              <a:off x="2616" y="1066"/>
              <a:ext cx="17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4" name="Line 1060">
              <a:extLst>
                <a:ext uri="{FF2B5EF4-FFF2-40B4-BE49-F238E27FC236}">
                  <a16:creationId xmlns:a16="http://schemas.microsoft.com/office/drawing/2014/main" id="{AD08B5C3-2C96-0246-985A-08BDCE22D0D2}"/>
                </a:ext>
              </a:extLst>
            </p:cNvPr>
            <p:cNvSpPr>
              <a:spLocks noChangeShapeType="1"/>
            </p:cNvSpPr>
            <p:nvPr/>
          </p:nvSpPr>
          <p:spPr bwMode="auto">
            <a:xfrm>
              <a:off x="2146" y="1551"/>
              <a:ext cx="16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5" name="Oval 1061">
              <a:extLst>
                <a:ext uri="{FF2B5EF4-FFF2-40B4-BE49-F238E27FC236}">
                  <a16:creationId xmlns:a16="http://schemas.microsoft.com/office/drawing/2014/main" id="{98913939-5B18-7643-8ED4-E310A32E77EA}"/>
                </a:ext>
              </a:extLst>
            </p:cNvPr>
            <p:cNvSpPr>
              <a:spLocks noChangeArrowheads="1"/>
            </p:cNvSpPr>
            <p:nvPr/>
          </p:nvSpPr>
          <p:spPr bwMode="auto">
            <a:xfrm>
              <a:off x="2650" y="998"/>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6" name="Oval 1062">
              <a:extLst>
                <a:ext uri="{FF2B5EF4-FFF2-40B4-BE49-F238E27FC236}">
                  <a16:creationId xmlns:a16="http://schemas.microsoft.com/office/drawing/2014/main" id="{65FA6B27-7D6C-0149-8244-E0DC12E73DAB}"/>
                </a:ext>
              </a:extLst>
            </p:cNvPr>
            <p:cNvSpPr>
              <a:spLocks noChangeArrowheads="1"/>
            </p:cNvSpPr>
            <p:nvPr/>
          </p:nvSpPr>
          <p:spPr bwMode="auto">
            <a:xfrm>
              <a:off x="2650" y="109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7" name="Oval 1063">
              <a:extLst>
                <a:ext uri="{FF2B5EF4-FFF2-40B4-BE49-F238E27FC236}">
                  <a16:creationId xmlns:a16="http://schemas.microsoft.com/office/drawing/2014/main" id="{BC2EBEBC-EB0A-8C49-9506-AFDB469AE122}"/>
                </a:ext>
              </a:extLst>
            </p:cNvPr>
            <p:cNvSpPr>
              <a:spLocks noChangeArrowheads="1"/>
            </p:cNvSpPr>
            <p:nvPr/>
          </p:nvSpPr>
          <p:spPr bwMode="auto">
            <a:xfrm>
              <a:off x="2650" y="104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8" name="Oval 1064">
              <a:extLst>
                <a:ext uri="{FF2B5EF4-FFF2-40B4-BE49-F238E27FC236}">
                  <a16:creationId xmlns:a16="http://schemas.microsoft.com/office/drawing/2014/main" id="{0E3896EA-6DB9-FC40-8548-D2F46061A7F5}"/>
                </a:ext>
              </a:extLst>
            </p:cNvPr>
            <p:cNvSpPr>
              <a:spLocks noChangeArrowheads="1"/>
            </p:cNvSpPr>
            <p:nvPr/>
          </p:nvSpPr>
          <p:spPr bwMode="auto">
            <a:xfrm>
              <a:off x="2599" y="998"/>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09" name="Oval 1065">
              <a:extLst>
                <a:ext uri="{FF2B5EF4-FFF2-40B4-BE49-F238E27FC236}">
                  <a16:creationId xmlns:a16="http://schemas.microsoft.com/office/drawing/2014/main" id="{7DF93C68-30EB-0045-BE2A-C205602FF4A1}"/>
                </a:ext>
              </a:extLst>
            </p:cNvPr>
            <p:cNvSpPr>
              <a:spLocks noChangeArrowheads="1"/>
            </p:cNvSpPr>
            <p:nvPr/>
          </p:nvSpPr>
          <p:spPr bwMode="auto">
            <a:xfrm>
              <a:off x="2599" y="109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0" name="Oval 1066">
              <a:extLst>
                <a:ext uri="{FF2B5EF4-FFF2-40B4-BE49-F238E27FC236}">
                  <a16:creationId xmlns:a16="http://schemas.microsoft.com/office/drawing/2014/main" id="{554026CE-78A1-204C-9650-18ADC0602584}"/>
                </a:ext>
              </a:extLst>
            </p:cNvPr>
            <p:cNvSpPr>
              <a:spLocks noChangeArrowheads="1"/>
            </p:cNvSpPr>
            <p:nvPr/>
          </p:nvSpPr>
          <p:spPr bwMode="auto">
            <a:xfrm>
              <a:off x="2599" y="104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1" name="Oval 1067">
              <a:extLst>
                <a:ext uri="{FF2B5EF4-FFF2-40B4-BE49-F238E27FC236}">
                  <a16:creationId xmlns:a16="http://schemas.microsoft.com/office/drawing/2014/main" id="{4D296138-3DF1-4F46-B573-E78FCF5FDCD5}"/>
                </a:ext>
              </a:extLst>
            </p:cNvPr>
            <p:cNvSpPr>
              <a:spLocks noChangeArrowheads="1"/>
            </p:cNvSpPr>
            <p:nvPr/>
          </p:nvSpPr>
          <p:spPr bwMode="auto">
            <a:xfrm>
              <a:off x="2547" y="998"/>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2" name="Oval 1068">
              <a:extLst>
                <a:ext uri="{FF2B5EF4-FFF2-40B4-BE49-F238E27FC236}">
                  <a16:creationId xmlns:a16="http://schemas.microsoft.com/office/drawing/2014/main" id="{42C2FC08-C77A-A84B-A851-05AB4485D2E8}"/>
                </a:ext>
              </a:extLst>
            </p:cNvPr>
            <p:cNvSpPr>
              <a:spLocks noChangeArrowheads="1"/>
            </p:cNvSpPr>
            <p:nvPr/>
          </p:nvSpPr>
          <p:spPr bwMode="auto">
            <a:xfrm>
              <a:off x="2547" y="109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3" name="Oval 1069">
              <a:extLst>
                <a:ext uri="{FF2B5EF4-FFF2-40B4-BE49-F238E27FC236}">
                  <a16:creationId xmlns:a16="http://schemas.microsoft.com/office/drawing/2014/main" id="{2177FB52-6689-414D-ABCD-6363249F334C}"/>
                </a:ext>
              </a:extLst>
            </p:cNvPr>
            <p:cNvSpPr>
              <a:spLocks noChangeArrowheads="1"/>
            </p:cNvSpPr>
            <p:nvPr/>
          </p:nvSpPr>
          <p:spPr bwMode="auto">
            <a:xfrm>
              <a:off x="2547" y="104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4" name="Oval 1070">
              <a:extLst>
                <a:ext uri="{FF2B5EF4-FFF2-40B4-BE49-F238E27FC236}">
                  <a16:creationId xmlns:a16="http://schemas.microsoft.com/office/drawing/2014/main" id="{E5FB5C96-0B19-AE45-9E83-FDAEA5C5D040}"/>
                </a:ext>
              </a:extLst>
            </p:cNvPr>
            <p:cNvSpPr>
              <a:spLocks noChangeArrowheads="1"/>
            </p:cNvSpPr>
            <p:nvPr/>
          </p:nvSpPr>
          <p:spPr bwMode="auto">
            <a:xfrm>
              <a:off x="1863" y="998"/>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5" name="Oval 1071">
              <a:extLst>
                <a:ext uri="{FF2B5EF4-FFF2-40B4-BE49-F238E27FC236}">
                  <a16:creationId xmlns:a16="http://schemas.microsoft.com/office/drawing/2014/main" id="{2692925A-2C52-D145-9D37-748F927516E7}"/>
                </a:ext>
              </a:extLst>
            </p:cNvPr>
            <p:cNvSpPr>
              <a:spLocks noChangeArrowheads="1"/>
            </p:cNvSpPr>
            <p:nvPr/>
          </p:nvSpPr>
          <p:spPr bwMode="auto">
            <a:xfrm>
              <a:off x="1863" y="109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6" name="Oval 1072">
              <a:extLst>
                <a:ext uri="{FF2B5EF4-FFF2-40B4-BE49-F238E27FC236}">
                  <a16:creationId xmlns:a16="http://schemas.microsoft.com/office/drawing/2014/main" id="{9E045DF6-6604-2D4C-8DAD-418B4A6909F0}"/>
                </a:ext>
              </a:extLst>
            </p:cNvPr>
            <p:cNvSpPr>
              <a:spLocks noChangeArrowheads="1"/>
            </p:cNvSpPr>
            <p:nvPr/>
          </p:nvSpPr>
          <p:spPr bwMode="auto">
            <a:xfrm>
              <a:off x="1863" y="104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7" name="Oval 1073">
              <a:extLst>
                <a:ext uri="{FF2B5EF4-FFF2-40B4-BE49-F238E27FC236}">
                  <a16:creationId xmlns:a16="http://schemas.microsoft.com/office/drawing/2014/main" id="{18AC5396-BDF8-B94C-8EA1-49FE7CA36336}"/>
                </a:ext>
              </a:extLst>
            </p:cNvPr>
            <p:cNvSpPr>
              <a:spLocks noChangeArrowheads="1"/>
            </p:cNvSpPr>
            <p:nvPr/>
          </p:nvSpPr>
          <p:spPr bwMode="auto">
            <a:xfrm>
              <a:off x="1811" y="998"/>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8" name="Oval 1074">
              <a:extLst>
                <a:ext uri="{FF2B5EF4-FFF2-40B4-BE49-F238E27FC236}">
                  <a16:creationId xmlns:a16="http://schemas.microsoft.com/office/drawing/2014/main" id="{977B0938-F448-7146-BC44-C6DF97BAC157}"/>
                </a:ext>
              </a:extLst>
            </p:cNvPr>
            <p:cNvSpPr>
              <a:spLocks noChangeArrowheads="1"/>
            </p:cNvSpPr>
            <p:nvPr/>
          </p:nvSpPr>
          <p:spPr bwMode="auto">
            <a:xfrm>
              <a:off x="1811" y="1095"/>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19" name="Oval 1075">
              <a:extLst>
                <a:ext uri="{FF2B5EF4-FFF2-40B4-BE49-F238E27FC236}">
                  <a16:creationId xmlns:a16="http://schemas.microsoft.com/office/drawing/2014/main" id="{80BA5CF1-80A6-F242-93CB-EADC2CE44B0E}"/>
                </a:ext>
              </a:extLst>
            </p:cNvPr>
            <p:cNvSpPr>
              <a:spLocks noChangeArrowheads="1"/>
            </p:cNvSpPr>
            <p:nvPr/>
          </p:nvSpPr>
          <p:spPr bwMode="auto">
            <a:xfrm>
              <a:off x="1811" y="1045"/>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0" name="Oval 1076">
              <a:extLst>
                <a:ext uri="{FF2B5EF4-FFF2-40B4-BE49-F238E27FC236}">
                  <a16:creationId xmlns:a16="http://schemas.microsoft.com/office/drawing/2014/main" id="{E08157C5-2C99-A44F-B58D-0270E11AE2CE}"/>
                </a:ext>
              </a:extLst>
            </p:cNvPr>
            <p:cNvSpPr>
              <a:spLocks noChangeArrowheads="1"/>
            </p:cNvSpPr>
            <p:nvPr/>
          </p:nvSpPr>
          <p:spPr bwMode="auto">
            <a:xfrm>
              <a:off x="1760" y="998"/>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1" name="Oval 1077">
              <a:extLst>
                <a:ext uri="{FF2B5EF4-FFF2-40B4-BE49-F238E27FC236}">
                  <a16:creationId xmlns:a16="http://schemas.microsoft.com/office/drawing/2014/main" id="{417FB463-0D5B-604E-BBD7-46D57D9AEC2F}"/>
                </a:ext>
              </a:extLst>
            </p:cNvPr>
            <p:cNvSpPr>
              <a:spLocks noChangeArrowheads="1"/>
            </p:cNvSpPr>
            <p:nvPr/>
          </p:nvSpPr>
          <p:spPr bwMode="auto">
            <a:xfrm>
              <a:off x="1760" y="109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2" name="Oval 1078">
              <a:extLst>
                <a:ext uri="{FF2B5EF4-FFF2-40B4-BE49-F238E27FC236}">
                  <a16:creationId xmlns:a16="http://schemas.microsoft.com/office/drawing/2014/main" id="{8FF8FE45-2ED5-134B-AC38-08137BDE42B5}"/>
                </a:ext>
              </a:extLst>
            </p:cNvPr>
            <p:cNvSpPr>
              <a:spLocks noChangeArrowheads="1"/>
            </p:cNvSpPr>
            <p:nvPr/>
          </p:nvSpPr>
          <p:spPr bwMode="auto">
            <a:xfrm>
              <a:off x="1760" y="1045"/>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3" name="Oval 1079">
              <a:extLst>
                <a:ext uri="{FF2B5EF4-FFF2-40B4-BE49-F238E27FC236}">
                  <a16:creationId xmlns:a16="http://schemas.microsoft.com/office/drawing/2014/main" id="{CED72166-3C78-6D46-A8E2-B68680DB17C9}"/>
                </a:ext>
              </a:extLst>
            </p:cNvPr>
            <p:cNvSpPr>
              <a:spLocks noChangeArrowheads="1"/>
            </p:cNvSpPr>
            <p:nvPr/>
          </p:nvSpPr>
          <p:spPr bwMode="auto">
            <a:xfrm>
              <a:off x="2258" y="594"/>
              <a:ext cx="37" cy="36"/>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4" name="Oval 1080">
              <a:extLst>
                <a:ext uri="{FF2B5EF4-FFF2-40B4-BE49-F238E27FC236}">
                  <a16:creationId xmlns:a16="http://schemas.microsoft.com/office/drawing/2014/main" id="{8F7EF749-8EE9-C54F-9277-B8ABA6E76B67}"/>
                </a:ext>
              </a:extLst>
            </p:cNvPr>
            <p:cNvSpPr>
              <a:spLocks noChangeArrowheads="1"/>
            </p:cNvSpPr>
            <p:nvPr/>
          </p:nvSpPr>
          <p:spPr bwMode="auto">
            <a:xfrm>
              <a:off x="2258" y="692"/>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5" name="Oval 1081">
              <a:extLst>
                <a:ext uri="{FF2B5EF4-FFF2-40B4-BE49-F238E27FC236}">
                  <a16:creationId xmlns:a16="http://schemas.microsoft.com/office/drawing/2014/main" id="{3758E353-D02E-E84A-B6D8-6A865BC80725}"/>
                </a:ext>
              </a:extLst>
            </p:cNvPr>
            <p:cNvSpPr>
              <a:spLocks noChangeArrowheads="1"/>
            </p:cNvSpPr>
            <p:nvPr/>
          </p:nvSpPr>
          <p:spPr bwMode="auto">
            <a:xfrm>
              <a:off x="2258" y="642"/>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6" name="Oval 1082">
              <a:extLst>
                <a:ext uri="{FF2B5EF4-FFF2-40B4-BE49-F238E27FC236}">
                  <a16:creationId xmlns:a16="http://schemas.microsoft.com/office/drawing/2014/main" id="{EEE15758-5E50-A548-A552-CB0C38385B89}"/>
                </a:ext>
              </a:extLst>
            </p:cNvPr>
            <p:cNvSpPr>
              <a:spLocks noChangeArrowheads="1"/>
            </p:cNvSpPr>
            <p:nvPr/>
          </p:nvSpPr>
          <p:spPr bwMode="auto">
            <a:xfrm>
              <a:off x="2206" y="594"/>
              <a:ext cx="38" cy="36"/>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7" name="Oval 1083">
              <a:extLst>
                <a:ext uri="{FF2B5EF4-FFF2-40B4-BE49-F238E27FC236}">
                  <a16:creationId xmlns:a16="http://schemas.microsoft.com/office/drawing/2014/main" id="{C946CAB1-7E60-E144-B083-E981681021D2}"/>
                </a:ext>
              </a:extLst>
            </p:cNvPr>
            <p:cNvSpPr>
              <a:spLocks noChangeArrowheads="1"/>
            </p:cNvSpPr>
            <p:nvPr/>
          </p:nvSpPr>
          <p:spPr bwMode="auto">
            <a:xfrm>
              <a:off x="2206" y="692"/>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8" name="Oval 1084">
              <a:extLst>
                <a:ext uri="{FF2B5EF4-FFF2-40B4-BE49-F238E27FC236}">
                  <a16:creationId xmlns:a16="http://schemas.microsoft.com/office/drawing/2014/main" id="{B99A876D-CE6E-9D42-9063-32130FB08356}"/>
                </a:ext>
              </a:extLst>
            </p:cNvPr>
            <p:cNvSpPr>
              <a:spLocks noChangeArrowheads="1"/>
            </p:cNvSpPr>
            <p:nvPr/>
          </p:nvSpPr>
          <p:spPr bwMode="auto">
            <a:xfrm>
              <a:off x="2206" y="642"/>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29" name="Oval 1085">
              <a:extLst>
                <a:ext uri="{FF2B5EF4-FFF2-40B4-BE49-F238E27FC236}">
                  <a16:creationId xmlns:a16="http://schemas.microsoft.com/office/drawing/2014/main" id="{4E579447-C57E-5A4F-9F4D-B81A46F6888A}"/>
                </a:ext>
              </a:extLst>
            </p:cNvPr>
            <p:cNvSpPr>
              <a:spLocks noChangeArrowheads="1"/>
            </p:cNvSpPr>
            <p:nvPr/>
          </p:nvSpPr>
          <p:spPr bwMode="auto">
            <a:xfrm>
              <a:off x="2155" y="594"/>
              <a:ext cx="37" cy="36"/>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0" name="Oval 1086">
              <a:extLst>
                <a:ext uri="{FF2B5EF4-FFF2-40B4-BE49-F238E27FC236}">
                  <a16:creationId xmlns:a16="http://schemas.microsoft.com/office/drawing/2014/main" id="{C8366F87-E7DE-204E-AEB4-800D5212F178}"/>
                </a:ext>
              </a:extLst>
            </p:cNvPr>
            <p:cNvSpPr>
              <a:spLocks noChangeArrowheads="1"/>
            </p:cNvSpPr>
            <p:nvPr/>
          </p:nvSpPr>
          <p:spPr bwMode="auto">
            <a:xfrm>
              <a:off x="2155" y="692"/>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1" name="Oval 1087">
              <a:extLst>
                <a:ext uri="{FF2B5EF4-FFF2-40B4-BE49-F238E27FC236}">
                  <a16:creationId xmlns:a16="http://schemas.microsoft.com/office/drawing/2014/main" id="{8B8A62CF-55BD-0644-951F-D991967667AC}"/>
                </a:ext>
              </a:extLst>
            </p:cNvPr>
            <p:cNvSpPr>
              <a:spLocks noChangeArrowheads="1"/>
            </p:cNvSpPr>
            <p:nvPr/>
          </p:nvSpPr>
          <p:spPr bwMode="auto">
            <a:xfrm>
              <a:off x="2155" y="642"/>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2" name="Oval 1088">
              <a:extLst>
                <a:ext uri="{FF2B5EF4-FFF2-40B4-BE49-F238E27FC236}">
                  <a16:creationId xmlns:a16="http://schemas.microsoft.com/office/drawing/2014/main" id="{578CE1A1-D991-084C-8B7E-841F3DB2816C}"/>
                </a:ext>
              </a:extLst>
            </p:cNvPr>
            <p:cNvSpPr>
              <a:spLocks noChangeArrowheads="1"/>
            </p:cNvSpPr>
            <p:nvPr/>
          </p:nvSpPr>
          <p:spPr bwMode="auto">
            <a:xfrm>
              <a:off x="2258" y="1413"/>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3" name="Oval 1089">
              <a:extLst>
                <a:ext uri="{FF2B5EF4-FFF2-40B4-BE49-F238E27FC236}">
                  <a16:creationId xmlns:a16="http://schemas.microsoft.com/office/drawing/2014/main" id="{3A43F01F-81B9-0240-BBB1-AEA8A853A21C}"/>
                </a:ext>
              </a:extLst>
            </p:cNvPr>
            <p:cNvSpPr>
              <a:spLocks noChangeArrowheads="1"/>
            </p:cNvSpPr>
            <p:nvPr/>
          </p:nvSpPr>
          <p:spPr bwMode="auto">
            <a:xfrm>
              <a:off x="2258" y="1510"/>
              <a:ext cx="37" cy="36"/>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4" name="Oval 1090">
              <a:extLst>
                <a:ext uri="{FF2B5EF4-FFF2-40B4-BE49-F238E27FC236}">
                  <a16:creationId xmlns:a16="http://schemas.microsoft.com/office/drawing/2014/main" id="{74E5CA53-2470-724D-B729-D9958A08D470}"/>
                </a:ext>
              </a:extLst>
            </p:cNvPr>
            <p:cNvSpPr>
              <a:spLocks noChangeArrowheads="1"/>
            </p:cNvSpPr>
            <p:nvPr/>
          </p:nvSpPr>
          <p:spPr bwMode="auto">
            <a:xfrm>
              <a:off x="2258" y="1460"/>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5" name="Oval 1091">
              <a:extLst>
                <a:ext uri="{FF2B5EF4-FFF2-40B4-BE49-F238E27FC236}">
                  <a16:creationId xmlns:a16="http://schemas.microsoft.com/office/drawing/2014/main" id="{354BD0BF-6AD0-9D47-9B1F-A8D21869079D}"/>
                </a:ext>
              </a:extLst>
            </p:cNvPr>
            <p:cNvSpPr>
              <a:spLocks noChangeArrowheads="1"/>
            </p:cNvSpPr>
            <p:nvPr/>
          </p:nvSpPr>
          <p:spPr bwMode="auto">
            <a:xfrm>
              <a:off x="2206" y="1413"/>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6" name="Oval 1092">
              <a:extLst>
                <a:ext uri="{FF2B5EF4-FFF2-40B4-BE49-F238E27FC236}">
                  <a16:creationId xmlns:a16="http://schemas.microsoft.com/office/drawing/2014/main" id="{8D645BEB-8BA6-454E-A7DA-F68B0BD594B4}"/>
                </a:ext>
              </a:extLst>
            </p:cNvPr>
            <p:cNvSpPr>
              <a:spLocks noChangeArrowheads="1"/>
            </p:cNvSpPr>
            <p:nvPr/>
          </p:nvSpPr>
          <p:spPr bwMode="auto">
            <a:xfrm>
              <a:off x="2206" y="1510"/>
              <a:ext cx="38" cy="36"/>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7" name="Oval 1093">
              <a:extLst>
                <a:ext uri="{FF2B5EF4-FFF2-40B4-BE49-F238E27FC236}">
                  <a16:creationId xmlns:a16="http://schemas.microsoft.com/office/drawing/2014/main" id="{5ED054CA-8D1C-D346-B0A7-969CDD13CDB1}"/>
                </a:ext>
              </a:extLst>
            </p:cNvPr>
            <p:cNvSpPr>
              <a:spLocks noChangeArrowheads="1"/>
            </p:cNvSpPr>
            <p:nvPr/>
          </p:nvSpPr>
          <p:spPr bwMode="auto">
            <a:xfrm>
              <a:off x="2206" y="1460"/>
              <a:ext cx="38"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8" name="Oval 1094">
              <a:extLst>
                <a:ext uri="{FF2B5EF4-FFF2-40B4-BE49-F238E27FC236}">
                  <a16:creationId xmlns:a16="http://schemas.microsoft.com/office/drawing/2014/main" id="{4A409F7A-F662-1B45-937A-D51565BBE3F0}"/>
                </a:ext>
              </a:extLst>
            </p:cNvPr>
            <p:cNvSpPr>
              <a:spLocks noChangeArrowheads="1"/>
            </p:cNvSpPr>
            <p:nvPr/>
          </p:nvSpPr>
          <p:spPr bwMode="auto">
            <a:xfrm>
              <a:off x="2155" y="1413"/>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39" name="Oval 1095">
              <a:extLst>
                <a:ext uri="{FF2B5EF4-FFF2-40B4-BE49-F238E27FC236}">
                  <a16:creationId xmlns:a16="http://schemas.microsoft.com/office/drawing/2014/main" id="{C07A4B49-A99A-6A43-96F5-D951F985253C}"/>
                </a:ext>
              </a:extLst>
            </p:cNvPr>
            <p:cNvSpPr>
              <a:spLocks noChangeArrowheads="1"/>
            </p:cNvSpPr>
            <p:nvPr/>
          </p:nvSpPr>
          <p:spPr bwMode="auto">
            <a:xfrm>
              <a:off x="2155" y="1510"/>
              <a:ext cx="37" cy="36"/>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40" name="Oval 1096">
              <a:extLst>
                <a:ext uri="{FF2B5EF4-FFF2-40B4-BE49-F238E27FC236}">
                  <a16:creationId xmlns:a16="http://schemas.microsoft.com/office/drawing/2014/main" id="{F07DC71C-F0AD-FA43-ADC6-C1189EE75DC7}"/>
                </a:ext>
              </a:extLst>
            </p:cNvPr>
            <p:cNvSpPr>
              <a:spLocks noChangeArrowheads="1"/>
            </p:cNvSpPr>
            <p:nvPr/>
          </p:nvSpPr>
          <p:spPr bwMode="auto">
            <a:xfrm>
              <a:off x="2155" y="1460"/>
              <a:ext cx="37" cy="35"/>
            </a:xfrm>
            <a:prstGeom prst="ellipse">
              <a:avLst/>
            </a:prstGeom>
            <a:solidFill>
              <a:schemeClr val="accent2"/>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41" name="AutoShape 1097">
              <a:extLst>
                <a:ext uri="{FF2B5EF4-FFF2-40B4-BE49-F238E27FC236}">
                  <a16:creationId xmlns:a16="http://schemas.microsoft.com/office/drawing/2014/main" id="{F969831C-DE94-8641-AD41-3539E3EC458F}"/>
                </a:ext>
              </a:extLst>
            </p:cNvPr>
            <p:cNvSpPr>
              <a:spLocks noChangeArrowheads="1"/>
            </p:cNvSpPr>
            <p:nvPr/>
          </p:nvSpPr>
          <p:spPr bwMode="auto">
            <a:xfrm>
              <a:off x="1651" y="471"/>
              <a:ext cx="1157" cy="1184"/>
            </a:xfrm>
            <a:prstGeom prst="octagon">
              <a:avLst>
                <a:gd name="adj" fmla="val 29287"/>
              </a:avLst>
            </a:prstGeom>
            <a:noFill/>
            <a:ln w="38100">
              <a:solidFill>
                <a:schemeClr val="tx1"/>
              </a:solidFill>
              <a:miter lim="800000"/>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493642" name="Group 1098">
              <a:extLst>
                <a:ext uri="{FF2B5EF4-FFF2-40B4-BE49-F238E27FC236}">
                  <a16:creationId xmlns:a16="http://schemas.microsoft.com/office/drawing/2014/main" id="{6F8480AC-CE04-AF4A-A42B-BE3B9E031BF8}"/>
                </a:ext>
              </a:extLst>
            </p:cNvPr>
            <p:cNvGrpSpPr>
              <a:grpSpLocks/>
            </p:cNvGrpSpPr>
            <p:nvPr/>
          </p:nvGrpSpPr>
          <p:grpSpPr bwMode="auto">
            <a:xfrm flipH="1" flipV="1">
              <a:off x="2077" y="821"/>
              <a:ext cx="295" cy="133"/>
              <a:chOff x="883" y="1252"/>
              <a:chExt cx="451" cy="180"/>
            </a:xfrm>
          </p:grpSpPr>
          <p:sp>
            <p:nvSpPr>
              <p:cNvPr id="493643" name="Arc 1099">
                <a:extLst>
                  <a:ext uri="{FF2B5EF4-FFF2-40B4-BE49-F238E27FC236}">
                    <a16:creationId xmlns:a16="http://schemas.microsoft.com/office/drawing/2014/main" id="{E3D5B011-F78A-1F47-9771-1F91FEA1894A}"/>
                  </a:ext>
                </a:extLst>
              </p:cNvPr>
              <p:cNvSpPr>
                <a:spLocks/>
              </p:cNvSpPr>
              <p:nvPr/>
            </p:nvSpPr>
            <p:spPr bwMode="auto">
              <a:xfrm>
                <a:off x="883" y="1252"/>
                <a:ext cx="451" cy="180"/>
              </a:xfrm>
              <a:custGeom>
                <a:avLst/>
                <a:gdLst>
                  <a:gd name="G0" fmla="+- 19262 0 0"/>
                  <a:gd name="G1" fmla="+- 21600 0 0"/>
                  <a:gd name="G2" fmla="+- 21600 0 0"/>
                  <a:gd name="T0" fmla="*/ 0 w 38271"/>
                  <a:gd name="T1" fmla="*/ 11827 h 21600"/>
                  <a:gd name="T2" fmla="*/ 38271 w 38271"/>
                  <a:gd name="T3" fmla="*/ 11342 h 21600"/>
                  <a:gd name="T4" fmla="*/ 19262 w 38271"/>
                  <a:gd name="T5" fmla="*/ 21600 h 21600"/>
                </a:gdLst>
                <a:ahLst/>
                <a:cxnLst>
                  <a:cxn ang="0">
                    <a:pos x="T0" y="T1"/>
                  </a:cxn>
                  <a:cxn ang="0">
                    <a:pos x="T2" y="T3"/>
                  </a:cxn>
                  <a:cxn ang="0">
                    <a:pos x="T4" y="T5"/>
                  </a:cxn>
                </a:cxnLst>
                <a:rect l="0" t="0" r="r" b="b"/>
                <a:pathLst>
                  <a:path w="38271" h="21600" fill="none" extrusionOk="0">
                    <a:moveTo>
                      <a:pt x="-1" y="11826"/>
                    </a:moveTo>
                    <a:cubicBezTo>
                      <a:pt x="3680" y="4571"/>
                      <a:pt x="11126" y="0"/>
                      <a:pt x="19262" y="0"/>
                    </a:cubicBezTo>
                    <a:cubicBezTo>
                      <a:pt x="27201" y="0"/>
                      <a:pt x="34500" y="4355"/>
                      <a:pt x="38270" y="11342"/>
                    </a:cubicBezTo>
                  </a:path>
                  <a:path w="38271" h="21600" stroke="0" extrusionOk="0">
                    <a:moveTo>
                      <a:pt x="-1" y="11826"/>
                    </a:moveTo>
                    <a:cubicBezTo>
                      <a:pt x="3680" y="4571"/>
                      <a:pt x="11126" y="0"/>
                      <a:pt x="19262" y="0"/>
                    </a:cubicBezTo>
                    <a:cubicBezTo>
                      <a:pt x="27201" y="0"/>
                      <a:pt x="34500" y="4355"/>
                      <a:pt x="38270" y="11342"/>
                    </a:cubicBezTo>
                    <a:lnTo>
                      <a:pt x="19262" y="21600"/>
                    </a:lnTo>
                    <a:close/>
                  </a:path>
                </a:pathLst>
              </a:custGeom>
              <a:noFill/>
              <a:ln w="19050">
                <a:solidFill>
                  <a:schemeClr val="accent2"/>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44" name="Line 1100">
                <a:extLst>
                  <a:ext uri="{FF2B5EF4-FFF2-40B4-BE49-F238E27FC236}">
                    <a16:creationId xmlns:a16="http://schemas.microsoft.com/office/drawing/2014/main" id="{DCC0B501-E0EB-2748-9C20-AB9E73828D0A}"/>
                  </a:ext>
                </a:extLst>
              </p:cNvPr>
              <p:cNvSpPr>
                <a:spLocks noChangeShapeType="1"/>
              </p:cNvSpPr>
              <p:nvPr/>
            </p:nvSpPr>
            <p:spPr bwMode="auto">
              <a:xfrm>
                <a:off x="1096" y="1256"/>
                <a:ext cx="44"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493645" name="Group 1101">
              <a:extLst>
                <a:ext uri="{FF2B5EF4-FFF2-40B4-BE49-F238E27FC236}">
                  <a16:creationId xmlns:a16="http://schemas.microsoft.com/office/drawing/2014/main" id="{414210F1-9853-BF43-8151-41AD2EE1317C}"/>
                </a:ext>
              </a:extLst>
            </p:cNvPr>
            <p:cNvGrpSpPr>
              <a:grpSpLocks/>
            </p:cNvGrpSpPr>
            <p:nvPr/>
          </p:nvGrpSpPr>
          <p:grpSpPr bwMode="auto">
            <a:xfrm>
              <a:off x="2077" y="1177"/>
              <a:ext cx="295" cy="133"/>
              <a:chOff x="883" y="1252"/>
              <a:chExt cx="451" cy="180"/>
            </a:xfrm>
          </p:grpSpPr>
          <p:sp>
            <p:nvSpPr>
              <p:cNvPr id="493646" name="Arc 1102">
                <a:extLst>
                  <a:ext uri="{FF2B5EF4-FFF2-40B4-BE49-F238E27FC236}">
                    <a16:creationId xmlns:a16="http://schemas.microsoft.com/office/drawing/2014/main" id="{0709DE3B-5657-FE42-8E70-005EFD375856}"/>
                  </a:ext>
                </a:extLst>
              </p:cNvPr>
              <p:cNvSpPr>
                <a:spLocks/>
              </p:cNvSpPr>
              <p:nvPr/>
            </p:nvSpPr>
            <p:spPr bwMode="auto">
              <a:xfrm>
                <a:off x="883" y="1252"/>
                <a:ext cx="451" cy="180"/>
              </a:xfrm>
              <a:custGeom>
                <a:avLst/>
                <a:gdLst>
                  <a:gd name="G0" fmla="+- 19262 0 0"/>
                  <a:gd name="G1" fmla="+- 21600 0 0"/>
                  <a:gd name="G2" fmla="+- 21600 0 0"/>
                  <a:gd name="T0" fmla="*/ 0 w 38271"/>
                  <a:gd name="T1" fmla="*/ 11827 h 21600"/>
                  <a:gd name="T2" fmla="*/ 38271 w 38271"/>
                  <a:gd name="T3" fmla="*/ 11342 h 21600"/>
                  <a:gd name="T4" fmla="*/ 19262 w 38271"/>
                  <a:gd name="T5" fmla="*/ 21600 h 21600"/>
                </a:gdLst>
                <a:ahLst/>
                <a:cxnLst>
                  <a:cxn ang="0">
                    <a:pos x="T0" y="T1"/>
                  </a:cxn>
                  <a:cxn ang="0">
                    <a:pos x="T2" y="T3"/>
                  </a:cxn>
                  <a:cxn ang="0">
                    <a:pos x="T4" y="T5"/>
                  </a:cxn>
                </a:cxnLst>
                <a:rect l="0" t="0" r="r" b="b"/>
                <a:pathLst>
                  <a:path w="38271" h="21600" fill="none" extrusionOk="0">
                    <a:moveTo>
                      <a:pt x="-1" y="11826"/>
                    </a:moveTo>
                    <a:cubicBezTo>
                      <a:pt x="3680" y="4571"/>
                      <a:pt x="11126" y="0"/>
                      <a:pt x="19262" y="0"/>
                    </a:cubicBezTo>
                    <a:cubicBezTo>
                      <a:pt x="27201" y="0"/>
                      <a:pt x="34500" y="4355"/>
                      <a:pt x="38270" y="11342"/>
                    </a:cubicBezTo>
                  </a:path>
                  <a:path w="38271" h="21600" stroke="0" extrusionOk="0">
                    <a:moveTo>
                      <a:pt x="-1" y="11826"/>
                    </a:moveTo>
                    <a:cubicBezTo>
                      <a:pt x="3680" y="4571"/>
                      <a:pt x="11126" y="0"/>
                      <a:pt x="19262" y="0"/>
                    </a:cubicBezTo>
                    <a:cubicBezTo>
                      <a:pt x="27201" y="0"/>
                      <a:pt x="34500" y="4355"/>
                      <a:pt x="38270" y="11342"/>
                    </a:cubicBezTo>
                    <a:lnTo>
                      <a:pt x="19262" y="21600"/>
                    </a:lnTo>
                    <a:close/>
                  </a:path>
                </a:pathLst>
              </a:custGeom>
              <a:noFill/>
              <a:ln w="19050">
                <a:solidFill>
                  <a:schemeClr val="accent2"/>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47" name="Line 1103">
                <a:extLst>
                  <a:ext uri="{FF2B5EF4-FFF2-40B4-BE49-F238E27FC236}">
                    <a16:creationId xmlns:a16="http://schemas.microsoft.com/office/drawing/2014/main" id="{EAC0C343-86FD-D241-9AD8-D35856A8D80B}"/>
                  </a:ext>
                </a:extLst>
              </p:cNvPr>
              <p:cNvSpPr>
                <a:spLocks noChangeShapeType="1"/>
              </p:cNvSpPr>
              <p:nvPr/>
            </p:nvSpPr>
            <p:spPr bwMode="auto">
              <a:xfrm>
                <a:off x="1096" y="1256"/>
                <a:ext cx="44"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493648" name="Group 1104">
              <a:extLst>
                <a:ext uri="{FF2B5EF4-FFF2-40B4-BE49-F238E27FC236}">
                  <a16:creationId xmlns:a16="http://schemas.microsoft.com/office/drawing/2014/main" id="{4A299D39-4E19-5840-9834-B6FB95C9930C}"/>
                </a:ext>
              </a:extLst>
            </p:cNvPr>
            <p:cNvGrpSpPr>
              <a:grpSpLocks/>
            </p:cNvGrpSpPr>
            <p:nvPr/>
          </p:nvGrpSpPr>
          <p:grpSpPr bwMode="auto">
            <a:xfrm rot="16200000" flipV="1">
              <a:off x="1901" y="999"/>
              <a:ext cx="303" cy="129"/>
              <a:chOff x="883" y="1252"/>
              <a:chExt cx="451" cy="180"/>
            </a:xfrm>
          </p:grpSpPr>
          <p:sp>
            <p:nvSpPr>
              <p:cNvPr id="493649" name="Arc 1105">
                <a:extLst>
                  <a:ext uri="{FF2B5EF4-FFF2-40B4-BE49-F238E27FC236}">
                    <a16:creationId xmlns:a16="http://schemas.microsoft.com/office/drawing/2014/main" id="{9C670F2F-C21E-E54B-AFE6-9803A15039F0}"/>
                  </a:ext>
                </a:extLst>
              </p:cNvPr>
              <p:cNvSpPr>
                <a:spLocks/>
              </p:cNvSpPr>
              <p:nvPr/>
            </p:nvSpPr>
            <p:spPr bwMode="auto">
              <a:xfrm>
                <a:off x="883" y="1252"/>
                <a:ext cx="451" cy="180"/>
              </a:xfrm>
              <a:custGeom>
                <a:avLst/>
                <a:gdLst>
                  <a:gd name="G0" fmla="+- 19262 0 0"/>
                  <a:gd name="G1" fmla="+- 21600 0 0"/>
                  <a:gd name="G2" fmla="+- 21600 0 0"/>
                  <a:gd name="T0" fmla="*/ 0 w 38271"/>
                  <a:gd name="T1" fmla="*/ 11827 h 21600"/>
                  <a:gd name="T2" fmla="*/ 38271 w 38271"/>
                  <a:gd name="T3" fmla="*/ 11342 h 21600"/>
                  <a:gd name="T4" fmla="*/ 19262 w 38271"/>
                  <a:gd name="T5" fmla="*/ 21600 h 21600"/>
                </a:gdLst>
                <a:ahLst/>
                <a:cxnLst>
                  <a:cxn ang="0">
                    <a:pos x="T0" y="T1"/>
                  </a:cxn>
                  <a:cxn ang="0">
                    <a:pos x="T2" y="T3"/>
                  </a:cxn>
                  <a:cxn ang="0">
                    <a:pos x="T4" y="T5"/>
                  </a:cxn>
                </a:cxnLst>
                <a:rect l="0" t="0" r="r" b="b"/>
                <a:pathLst>
                  <a:path w="38271" h="21600" fill="none" extrusionOk="0">
                    <a:moveTo>
                      <a:pt x="-1" y="11826"/>
                    </a:moveTo>
                    <a:cubicBezTo>
                      <a:pt x="3680" y="4571"/>
                      <a:pt x="11126" y="0"/>
                      <a:pt x="19262" y="0"/>
                    </a:cubicBezTo>
                    <a:cubicBezTo>
                      <a:pt x="27201" y="0"/>
                      <a:pt x="34500" y="4355"/>
                      <a:pt x="38270" y="11342"/>
                    </a:cubicBezTo>
                  </a:path>
                  <a:path w="38271" h="21600" stroke="0" extrusionOk="0">
                    <a:moveTo>
                      <a:pt x="-1" y="11826"/>
                    </a:moveTo>
                    <a:cubicBezTo>
                      <a:pt x="3680" y="4571"/>
                      <a:pt x="11126" y="0"/>
                      <a:pt x="19262" y="0"/>
                    </a:cubicBezTo>
                    <a:cubicBezTo>
                      <a:pt x="27201" y="0"/>
                      <a:pt x="34500" y="4355"/>
                      <a:pt x="38270" y="11342"/>
                    </a:cubicBezTo>
                    <a:lnTo>
                      <a:pt x="19262" y="21600"/>
                    </a:lnTo>
                    <a:close/>
                  </a:path>
                </a:pathLst>
              </a:custGeom>
              <a:noFill/>
              <a:ln w="19050">
                <a:solidFill>
                  <a:schemeClr val="accent2"/>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50" name="Line 1106">
                <a:extLst>
                  <a:ext uri="{FF2B5EF4-FFF2-40B4-BE49-F238E27FC236}">
                    <a16:creationId xmlns:a16="http://schemas.microsoft.com/office/drawing/2014/main" id="{6B64316D-529A-5541-A0A6-7745EA0F0160}"/>
                  </a:ext>
                </a:extLst>
              </p:cNvPr>
              <p:cNvSpPr>
                <a:spLocks noChangeShapeType="1"/>
              </p:cNvSpPr>
              <p:nvPr/>
            </p:nvSpPr>
            <p:spPr bwMode="auto">
              <a:xfrm>
                <a:off x="1096" y="1256"/>
                <a:ext cx="44"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493651" name="Group 1107">
              <a:extLst>
                <a:ext uri="{FF2B5EF4-FFF2-40B4-BE49-F238E27FC236}">
                  <a16:creationId xmlns:a16="http://schemas.microsoft.com/office/drawing/2014/main" id="{4CD2F478-8E2D-2B4F-AD1C-3F7C977B988B}"/>
                </a:ext>
              </a:extLst>
            </p:cNvPr>
            <p:cNvGrpSpPr>
              <a:grpSpLocks/>
            </p:cNvGrpSpPr>
            <p:nvPr/>
          </p:nvGrpSpPr>
          <p:grpSpPr bwMode="auto">
            <a:xfrm rot="16200000" flipH="1">
              <a:off x="2253" y="996"/>
              <a:ext cx="303" cy="129"/>
              <a:chOff x="883" y="1252"/>
              <a:chExt cx="451" cy="180"/>
            </a:xfrm>
          </p:grpSpPr>
          <p:sp>
            <p:nvSpPr>
              <p:cNvPr id="493652" name="Arc 1108">
                <a:extLst>
                  <a:ext uri="{FF2B5EF4-FFF2-40B4-BE49-F238E27FC236}">
                    <a16:creationId xmlns:a16="http://schemas.microsoft.com/office/drawing/2014/main" id="{7666C1F2-3FDD-9640-9B78-6F9BB1EAB756}"/>
                  </a:ext>
                </a:extLst>
              </p:cNvPr>
              <p:cNvSpPr>
                <a:spLocks/>
              </p:cNvSpPr>
              <p:nvPr/>
            </p:nvSpPr>
            <p:spPr bwMode="auto">
              <a:xfrm>
                <a:off x="883" y="1252"/>
                <a:ext cx="451" cy="180"/>
              </a:xfrm>
              <a:custGeom>
                <a:avLst/>
                <a:gdLst>
                  <a:gd name="G0" fmla="+- 19262 0 0"/>
                  <a:gd name="G1" fmla="+- 21600 0 0"/>
                  <a:gd name="G2" fmla="+- 21600 0 0"/>
                  <a:gd name="T0" fmla="*/ 0 w 38271"/>
                  <a:gd name="T1" fmla="*/ 11827 h 21600"/>
                  <a:gd name="T2" fmla="*/ 38271 w 38271"/>
                  <a:gd name="T3" fmla="*/ 11342 h 21600"/>
                  <a:gd name="T4" fmla="*/ 19262 w 38271"/>
                  <a:gd name="T5" fmla="*/ 21600 h 21600"/>
                </a:gdLst>
                <a:ahLst/>
                <a:cxnLst>
                  <a:cxn ang="0">
                    <a:pos x="T0" y="T1"/>
                  </a:cxn>
                  <a:cxn ang="0">
                    <a:pos x="T2" y="T3"/>
                  </a:cxn>
                  <a:cxn ang="0">
                    <a:pos x="T4" y="T5"/>
                  </a:cxn>
                </a:cxnLst>
                <a:rect l="0" t="0" r="r" b="b"/>
                <a:pathLst>
                  <a:path w="38271" h="21600" fill="none" extrusionOk="0">
                    <a:moveTo>
                      <a:pt x="-1" y="11826"/>
                    </a:moveTo>
                    <a:cubicBezTo>
                      <a:pt x="3680" y="4571"/>
                      <a:pt x="11126" y="0"/>
                      <a:pt x="19262" y="0"/>
                    </a:cubicBezTo>
                    <a:cubicBezTo>
                      <a:pt x="27201" y="0"/>
                      <a:pt x="34500" y="4355"/>
                      <a:pt x="38270" y="11342"/>
                    </a:cubicBezTo>
                  </a:path>
                  <a:path w="38271" h="21600" stroke="0" extrusionOk="0">
                    <a:moveTo>
                      <a:pt x="-1" y="11826"/>
                    </a:moveTo>
                    <a:cubicBezTo>
                      <a:pt x="3680" y="4571"/>
                      <a:pt x="11126" y="0"/>
                      <a:pt x="19262" y="0"/>
                    </a:cubicBezTo>
                    <a:cubicBezTo>
                      <a:pt x="27201" y="0"/>
                      <a:pt x="34500" y="4355"/>
                      <a:pt x="38270" y="11342"/>
                    </a:cubicBezTo>
                    <a:lnTo>
                      <a:pt x="19262" y="21600"/>
                    </a:lnTo>
                    <a:close/>
                  </a:path>
                </a:pathLst>
              </a:custGeom>
              <a:noFill/>
              <a:ln w="19050">
                <a:solidFill>
                  <a:schemeClr val="accent2"/>
                </a:solidFill>
                <a:round/>
                <a:headEnd/>
                <a:tailEnd/>
              </a:ln>
              <a:effectLst/>
              <a:extLst>
                <a:ext uri="{909E8E84-426E-40DD-AFC4-6F175D3DCCD1}">
                  <a14:hiddenFill xmlns:a14="http://schemas.microsoft.com/office/drawing/2010/main">
                    <a:solidFill>
                      <a:srgbClr val="33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93653" name="Line 1109">
                <a:extLst>
                  <a:ext uri="{FF2B5EF4-FFF2-40B4-BE49-F238E27FC236}">
                    <a16:creationId xmlns:a16="http://schemas.microsoft.com/office/drawing/2014/main" id="{359D788C-21AC-384D-AB0C-44E0DA83AF5A}"/>
                  </a:ext>
                </a:extLst>
              </p:cNvPr>
              <p:cNvSpPr>
                <a:spLocks noChangeShapeType="1"/>
              </p:cNvSpPr>
              <p:nvPr/>
            </p:nvSpPr>
            <p:spPr bwMode="auto">
              <a:xfrm>
                <a:off x="1096" y="1256"/>
                <a:ext cx="44"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493654" name="Rectangle 1110">
            <a:extLst>
              <a:ext uri="{FF2B5EF4-FFF2-40B4-BE49-F238E27FC236}">
                <a16:creationId xmlns:a16="http://schemas.microsoft.com/office/drawing/2014/main" id="{9F873324-555B-FF48-8832-FC395C384657}"/>
              </a:ext>
            </a:extLst>
          </p:cNvPr>
          <p:cNvSpPr>
            <a:spLocks noGrp="1" noChangeArrowheads="1"/>
          </p:cNvSpPr>
          <p:nvPr>
            <p:ph type="title"/>
          </p:nvPr>
        </p:nvSpPr>
        <p:spPr>
          <a:xfrm>
            <a:off x="762000" y="76200"/>
            <a:ext cx="6858000" cy="533400"/>
          </a:xfrm>
        </p:spPr>
        <p:txBody>
          <a:bodyPr/>
          <a:lstStyle/>
          <a:p>
            <a:r>
              <a:rPr lang="en-US" altLang="en-US" sz="4400"/>
              <a:t>Quadrupole</a:t>
            </a:r>
            <a:endParaRPr lang="en-GB" altLang="en-US"/>
          </a:p>
        </p:txBody>
      </p:sp>
      <p:pic>
        <p:nvPicPr>
          <p:cNvPr id="493675" name="Picture 1131" descr="txp_fig">
            <a:extLst>
              <a:ext uri="{FF2B5EF4-FFF2-40B4-BE49-F238E27FC236}">
                <a16:creationId xmlns:a16="http://schemas.microsoft.com/office/drawing/2014/main" id="{8D5CC2A8-1FFF-7B47-8173-D14175ED7933}"/>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813050" y="2714625"/>
            <a:ext cx="1839913" cy="865188"/>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grpSp>
        <p:nvGrpSpPr>
          <p:cNvPr id="493656" name="Group 1112">
            <a:extLst>
              <a:ext uri="{FF2B5EF4-FFF2-40B4-BE49-F238E27FC236}">
                <a16:creationId xmlns:a16="http://schemas.microsoft.com/office/drawing/2014/main" id="{5370CD3D-907B-1B43-8121-343D28562BBD}"/>
              </a:ext>
            </a:extLst>
          </p:cNvPr>
          <p:cNvGrpSpPr>
            <a:grpSpLocks/>
          </p:cNvGrpSpPr>
          <p:nvPr/>
        </p:nvGrpSpPr>
        <p:grpSpPr bwMode="auto">
          <a:xfrm>
            <a:off x="457200" y="5105400"/>
            <a:ext cx="4724400" cy="1600200"/>
            <a:chOff x="3024" y="2304"/>
            <a:chExt cx="2976" cy="1008"/>
          </a:xfrm>
        </p:grpSpPr>
        <p:grpSp>
          <p:nvGrpSpPr>
            <p:cNvPr id="493657" name="Group 1113">
              <a:extLst>
                <a:ext uri="{FF2B5EF4-FFF2-40B4-BE49-F238E27FC236}">
                  <a16:creationId xmlns:a16="http://schemas.microsoft.com/office/drawing/2014/main" id="{315FFB85-57F0-4F46-905D-69DA304E729B}"/>
                </a:ext>
              </a:extLst>
            </p:cNvPr>
            <p:cNvGrpSpPr>
              <a:grpSpLocks/>
            </p:cNvGrpSpPr>
            <p:nvPr/>
          </p:nvGrpSpPr>
          <p:grpSpPr bwMode="auto">
            <a:xfrm>
              <a:off x="3024" y="2304"/>
              <a:ext cx="2976" cy="1008"/>
              <a:chOff x="528" y="3234"/>
              <a:chExt cx="3053" cy="1010"/>
            </a:xfrm>
          </p:grpSpPr>
          <p:sp>
            <p:nvSpPr>
              <p:cNvPr id="493658" name="Line 1114">
                <a:extLst>
                  <a:ext uri="{FF2B5EF4-FFF2-40B4-BE49-F238E27FC236}">
                    <a16:creationId xmlns:a16="http://schemas.microsoft.com/office/drawing/2014/main" id="{29F92410-9575-8443-9703-1CA3F0F58733}"/>
                  </a:ext>
                </a:extLst>
              </p:cNvPr>
              <p:cNvSpPr>
                <a:spLocks noChangeShapeType="1"/>
              </p:cNvSpPr>
              <p:nvPr/>
            </p:nvSpPr>
            <p:spPr bwMode="auto">
              <a:xfrm flipV="1">
                <a:off x="833" y="3582"/>
                <a:ext cx="562" cy="45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3659" name="Line 1115">
                <a:extLst>
                  <a:ext uri="{FF2B5EF4-FFF2-40B4-BE49-F238E27FC236}">
                    <a16:creationId xmlns:a16="http://schemas.microsoft.com/office/drawing/2014/main" id="{3AC9D8A3-0DC6-1146-A156-0CC7048BF42E}"/>
                  </a:ext>
                </a:extLst>
              </p:cNvPr>
              <p:cNvSpPr>
                <a:spLocks noChangeShapeType="1"/>
              </p:cNvSpPr>
              <p:nvPr/>
            </p:nvSpPr>
            <p:spPr bwMode="auto">
              <a:xfrm>
                <a:off x="528" y="3983"/>
                <a:ext cx="2603"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3660" name="Oval 1116">
                <a:extLst>
                  <a:ext uri="{FF2B5EF4-FFF2-40B4-BE49-F238E27FC236}">
                    <a16:creationId xmlns:a16="http://schemas.microsoft.com/office/drawing/2014/main" id="{FF268194-81D5-8D45-9490-83D884EA8C7D}"/>
                  </a:ext>
                </a:extLst>
              </p:cNvPr>
              <p:cNvSpPr>
                <a:spLocks noChangeArrowheads="1"/>
              </p:cNvSpPr>
              <p:nvPr/>
            </p:nvSpPr>
            <p:spPr bwMode="auto">
              <a:xfrm>
                <a:off x="1384" y="3559"/>
                <a:ext cx="64" cy="47"/>
              </a:xfrm>
              <a:prstGeom prst="ellipse">
                <a:avLst/>
              </a:prstGeom>
              <a:solidFill>
                <a:srgbClr val="FF0000"/>
              </a:solidFill>
              <a:ln w="25400">
                <a:solidFill>
                  <a:srgbClr val="000000"/>
                </a:solidFill>
                <a:round/>
                <a:headEnd/>
                <a:tailEnd/>
              </a:ln>
            </p:spPr>
            <p:txBody>
              <a:bodyPr/>
              <a:lstStyle/>
              <a:p>
                <a:endParaRPr lang="en-US"/>
              </a:p>
            </p:txBody>
          </p:sp>
          <p:sp>
            <p:nvSpPr>
              <p:cNvPr id="493661" name="Oval 1117">
                <a:extLst>
                  <a:ext uri="{FF2B5EF4-FFF2-40B4-BE49-F238E27FC236}">
                    <a16:creationId xmlns:a16="http://schemas.microsoft.com/office/drawing/2014/main" id="{CA95074D-FFB6-CE4A-9C87-C31AE56F949D}"/>
                  </a:ext>
                </a:extLst>
              </p:cNvPr>
              <p:cNvSpPr>
                <a:spLocks noChangeArrowheads="1"/>
              </p:cNvSpPr>
              <p:nvPr/>
            </p:nvSpPr>
            <p:spPr bwMode="auto">
              <a:xfrm>
                <a:off x="2054" y="3448"/>
                <a:ext cx="64" cy="47"/>
              </a:xfrm>
              <a:prstGeom prst="ellipse">
                <a:avLst/>
              </a:prstGeom>
              <a:solidFill>
                <a:srgbClr val="0000FF"/>
              </a:solidFill>
              <a:ln w="25400">
                <a:solidFill>
                  <a:srgbClr val="000000"/>
                </a:solidFill>
                <a:round/>
                <a:headEnd/>
                <a:tailEnd/>
              </a:ln>
            </p:spPr>
            <p:txBody>
              <a:bodyPr/>
              <a:lstStyle/>
              <a:p>
                <a:endParaRPr lang="en-US"/>
              </a:p>
            </p:txBody>
          </p:sp>
          <p:sp>
            <p:nvSpPr>
              <p:cNvPr id="493662" name="Line 1118">
                <a:extLst>
                  <a:ext uri="{FF2B5EF4-FFF2-40B4-BE49-F238E27FC236}">
                    <a16:creationId xmlns:a16="http://schemas.microsoft.com/office/drawing/2014/main" id="{AEDBB8FC-B365-754B-93F0-6B872D786E2B}"/>
                  </a:ext>
                </a:extLst>
              </p:cNvPr>
              <p:cNvSpPr>
                <a:spLocks noChangeShapeType="1"/>
              </p:cNvSpPr>
              <p:nvPr/>
            </p:nvSpPr>
            <p:spPr bwMode="auto">
              <a:xfrm>
                <a:off x="1410" y="3296"/>
                <a:ext cx="0" cy="687"/>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3663" name="Line 1119">
                <a:extLst>
                  <a:ext uri="{FF2B5EF4-FFF2-40B4-BE49-F238E27FC236}">
                    <a16:creationId xmlns:a16="http://schemas.microsoft.com/office/drawing/2014/main" id="{E0769DBA-6724-284E-AE7A-6454DDF65C16}"/>
                  </a:ext>
                </a:extLst>
              </p:cNvPr>
              <p:cNvSpPr>
                <a:spLocks noChangeShapeType="1"/>
              </p:cNvSpPr>
              <p:nvPr/>
            </p:nvSpPr>
            <p:spPr bwMode="auto">
              <a:xfrm>
                <a:off x="2097" y="3270"/>
                <a:ext cx="0" cy="712"/>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3664" name="Line 1120">
                <a:extLst>
                  <a:ext uri="{FF2B5EF4-FFF2-40B4-BE49-F238E27FC236}">
                    <a16:creationId xmlns:a16="http://schemas.microsoft.com/office/drawing/2014/main" id="{3315458B-A2EC-4F4A-9946-747C1DFFF413}"/>
                  </a:ext>
                </a:extLst>
              </p:cNvPr>
              <p:cNvSpPr>
                <a:spLocks noChangeShapeType="1"/>
              </p:cNvSpPr>
              <p:nvPr/>
            </p:nvSpPr>
            <p:spPr bwMode="auto">
              <a:xfrm flipV="1">
                <a:off x="1418" y="3234"/>
                <a:ext cx="424" cy="33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3665" name="Text Box 1121">
                <a:extLst>
                  <a:ext uri="{FF2B5EF4-FFF2-40B4-BE49-F238E27FC236}">
                    <a16:creationId xmlns:a16="http://schemas.microsoft.com/office/drawing/2014/main" id="{FAFD33D4-33D2-6E40-AA2E-3ABB02219ADA}"/>
                  </a:ext>
                </a:extLst>
              </p:cNvPr>
              <p:cNvSpPr txBox="1">
                <a:spLocks noChangeArrowheads="1"/>
              </p:cNvSpPr>
              <p:nvPr/>
            </p:nvSpPr>
            <p:spPr bwMode="auto">
              <a:xfrm>
                <a:off x="1291" y="3956"/>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a:latin typeface="Times New Roman" pitchFamily="2" charset="0"/>
                  </a:rPr>
                  <a:t>0</a:t>
                </a:r>
              </a:p>
            </p:txBody>
          </p:sp>
          <p:sp>
            <p:nvSpPr>
              <p:cNvPr id="493666" name="Text Box 1122">
                <a:extLst>
                  <a:ext uri="{FF2B5EF4-FFF2-40B4-BE49-F238E27FC236}">
                    <a16:creationId xmlns:a16="http://schemas.microsoft.com/office/drawing/2014/main" id="{5C2765C8-A209-3947-94C4-D543B1B52C2D}"/>
                  </a:ext>
                </a:extLst>
              </p:cNvPr>
              <p:cNvSpPr txBox="1">
                <a:spLocks noChangeArrowheads="1"/>
              </p:cNvSpPr>
              <p:nvPr/>
            </p:nvSpPr>
            <p:spPr bwMode="auto">
              <a:xfrm>
                <a:off x="1978" y="3956"/>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L</a:t>
                </a:r>
                <a:endParaRPr lang="fr-FR" altLang="en-US" sz="2000" b="1">
                  <a:latin typeface="Times New Roman" pitchFamily="2" charset="0"/>
                </a:endParaRPr>
              </a:p>
            </p:txBody>
          </p:sp>
          <p:sp>
            <p:nvSpPr>
              <p:cNvPr id="493667" name="Text Box 1123">
                <a:extLst>
                  <a:ext uri="{FF2B5EF4-FFF2-40B4-BE49-F238E27FC236}">
                    <a16:creationId xmlns:a16="http://schemas.microsoft.com/office/drawing/2014/main" id="{ADAF5EF2-2916-F149-9D15-0ECC617F153A}"/>
                  </a:ext>
                </a:extLst>
              </p:cNvPr>
              <p:cNvSpPr txBox="1">
                <a:spLocks noChangeArrowheads="1"/>
              </p:cNvSpPr>
              <p:nvPr/>
            </p:nvSpPr>
            <p:spPr bwMode="auto">
              <a:xfrm>
                <a:off x="3123" y="3956"/>
                <a:ext cx="4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fr-FR" altLang="en-US" sz="2000" b="1" i="1">
                    <a:latin typeface="Times New Roman" pitchFamily="2" charset="0"/>
                  </a:rPr>
                  <a:t>s</a:t>
                </a:r>
                <a:endParaRPr lang="fr-FR" altLang="en-US" sz="2000" b="1">
                  <a:latin typeface="Times New Roman" pitchFamily="2" charset="0"/>
                </a:endParaRPr>
              </a:p>
            </p:txBody>
          </p:sp>
          <p:sp>
            <p:nvSpPr>
              <p:cNvPr id="493668" name="Line 1124">
                <a:extLst>
                  <a:ext uri="{FF2B5EF4-FFF2-40B4-BE49-F238E27FC236}">
                    <a16:creationId xmlns:a16="http://schemas.microsoft.com/office/drawing/2014/main" id="{C537DF3A-E3C3-774B-BF65-8EDB026F6C17}"/>
                  </a:ext>
                </a:extLst>
              </p:cNvPr>
              <p:cNvSpPr>
                <a:spLocks noChangeShapeType="1"/>
              </p:cNvSpPr>
              <p:nvPr/>
            </p:nvSpPr>
            <p:spPr bwMode="auto">
              <a:xfrm>
                <a:off x="2105" y="3472"/>
                <a:ext cx="961" cy="356"/>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3669" name="Line 1125">
                <a:extLst>
                  <a:ext uri="{FF2B5EF4-FFF2-40B4-BE49-F238E27FC236}">
                    <a16:creationId xmlns:a16="http://schemas.microsoft.com/office/drawing/2014/main" id="{D288B7FE-0C80-814F-BDAC-C5B8961F4085}"/>
                  </a:ext>
                </a:extLst>
              </p:cNvPr>
              <p:cNvSpPr>
                <a:spLocks noChangeShapeType="1"/>
              </p:cNvSpPr>
              <p:nvPr/>
            </p:nvSpPr>
            <p:spPr bwMode="auto">
              <a:xfrm>
                <a:off x="2105" y="3474"/>
                <a:ext cx="534" cy="19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3670" name="Freeform 1126">
                <a:extLst>
                  <a:ext uri="{FF2B5EF4-FFF2-40B4-BE49-F238E27FC236}">
                    <a16:creationId xmlns:a16="http://schemas.microsoft.com/office/drawing/2014/main" id="{C8FEA035-09C4-EF44-AB0B-6EFF89A89F96}"/>
                  </a:ext>
                </a:extLst>
              </p:cNvPr>
              <p:cNvSpPr>
                <a:spLocks/>
              </p:cNvSpPr>
              <p:nvPr/>
            </p:nvSpPr>
            <p:spPr bwMode="auto">
              <a:xfrm>
                <a:off x="1418" y="3410"/>
                <a:ext cx="670" cy="159"/>
              </a:xfrm>
              <a:custGeom>
                <a:avLst/>
                <a:gdLst>
                  <a:gd name="T0" fmla="*/ 0 w 1185"/>
                  <a:gd name="T1" fmla="*/ 282 h 282"/>
                  <a:gd name="T2" fmla="*/ 435 w 1185"/>
                  <a:gd name="T3" fmla="*/ 42 h 282"/>
                  <a:gd name="T4" fmla="*/ 870 w 1185"/>
                  <a:gd name="T5" fmla="*/ 27 h 282"/>
                  <a:gd name="T6" fmla="*/ 1185 w 1185"/>
                  <a:gd name="T7" fmla="*/ 102 h 282"/>
                </a:gdLst>
                <a:ahLst/>
                <a:cxnLst>
                  <a:cxn ang="0">
                    <a:pos x="T0" y="T1"/>
                  </a:cxn>
                  <a:cxn ang="0">
                    <a:pos x="T2" y="T3"/>
                  </a:cxn>
                  <a:cxn ang="0">
                    <a:pos x="T4" y="T5"/>
                  </a:cxn>
                  <a:cxn ang="0">
                    <a:pos x="T6" y="T7"/>
                  </a:cxn>
                </a:cxnLst>
                <a:rect l="0" t="0" r="r" b="b"/>
                <a:pathLst>
                  <a:path w="1185" h="282">
                    <a:moveTo>
                      <a:pt x="0" y="282"/>
                    </a:moveTo>
                    <a:cubicBezTo>
                      <a:pt x="145" y="183"/>
                      <a:pt x="290" y="84"/>
                      <a:pt x="435" y="42"/>
                    </a:cubicBezTo>
                    <a:cubicBezTo>
                      <a:pt x="580" y="0"/>
                      <a:pt x="745" y="17"/>
                      <a:pt x="870" y="27"/>
                    </a:cubicBezTo>
                    <a:cubicBezTo>
                      <a:pt x="995" y="37"/>
                      <a:pt x="1090" y="69"/>
                      <a:pt x="1185" y="102"/>
                    </a:cubicBezTo>
                  </a:path>
                </a:pathLst>
              </a:custGeom>
              <a:noFill/>
              <a:ln w="2540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93671" name="Line 1127">
              <a:extLst>
                <a:ext uri="{FF2B5EF4-FFF2-40B4-BE49-F238E27FC236}">
                  <a16:creationId xmlns:a16="http://schemas.microsoft.com/office/drawing/2014/main" id="{97B2402D-023A-8549-9167-4C1A96B7990E}"/>
                </a:ext>
              </a:extLst>
            </p:cNvPr>
            <p:cNvSpPr>
              <a:spLocks noChangeShapeType="1"/>
            </p:cNvSpPr>
            <p:nvPr/>
          </p:nvSpPr>
          <p:spPr bwMode="auto">
            <a:xfrm flipV="1">
              <a:off x="4368" y="2304"/>
              <a:ext cx="432" cy="384"/>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672" name="Arc 1128">
              <a:extLst>
                <a:ext uri="{FF2B5EF4-FFF2-40B4-BE49-F238E27FC236}">
                  <a16:creationId xmlns:a16="http://schemas.microsoft.com/office/drawing/2014/main" id="{56C35C39-53CE-0849-B3D9-644D46A919A4}"/>
                </a:ext>
              </a:extLst>
            </p:cNvPr>
            <p:cNvSpPr>
              <a:spLocks/>
            </p:cNvSpPr>
            <p:nvPr/>
          </p:nvSpPr>
          <p:spPr bwMode="auto">
            <a:xfrm flipV="1">
              <a:off x="4606" y="2398"/>
              <a:ext cx="98" cy="193"/>
            </a:xfrm>
            <a:custGeom>
              <a:avLst/>
              <a:gdLst>
                <a:gd name="G0" fmla="+- 0 0 0"/>
                <a:gd name="G1" fmla="+- 11211 0 0"/>
                <a:gd name="G2" fmla="+- 21600 0 0"/>
                <a:gd name="T0" fmla="*/ 18463 w 21600"/>
                <a:gd name="T1" fmla="*/ 0 h 21907"/>
                <a:gd name="T2" fmla="*/ 18766 w 21600"/>
                <a:gd name="T3" fmla="*/ 21907 h 21907"/>
                <a:gd name="T4" fmla="*/ 0 w 21600"/>
                <a:gd name="T5" fmla="*/ 11211 h 21907"/>
              </a:gdLst>
              <a:ahLst/>
              <a:cxnLst>
                <a:cxn ang="0">
                  <a:pos x="T0" y="T1"/>
                </a:cxn>
                <a:cxn ang="0">
                  <a:pos x="T2" y="T3"/>
                </a:cxn>
                <a:cxn ang="0">
                  <a:pos x="T4" y="T5"/>
                </a:cxn>
              </a:cxnLst>
              <a:rect l="0" t="0" r="r" b="b"/>
              <a:pathLst>
                <a:path w="21600" h="21907" fill="none" extrusionOk="0">
                  <a:moveTo>
                    <a:pt x="18462" y="0"/>
                  </a:moveTo>
                  <a:cubicBezTo>
                    <a:pt x="20514" y="3379"/>
                    <a:pt x="21600" y="7257"/>
                    <a:pt x="21600" y="11211"/>
                  </a:cubicBezTo>
                  <a:cubicBezTo>
                    <a:pt x="21600" y="14961"/>
                    <a:pt x="20623" y="18648"/>
                    <a:pt x="18765" y="21906"/>
                  </a:cubicBezTo>
                </a:path>
                <a:path w="21600" h="21907" stroke="0" extrusionOk="0">
                  <a:moveTo>
                    <a:pt x="18462" y="0"/>
                  </a:moveTo>
                  <a:cubicBezTo>
                    <a:pt x="20514" y="3379"/>
                    <a:pt x="21600" y="7257"/>
                    <a:pt x="21600" y="11211"/>
                  </a:cubicBezTo>
                  <a:cubicBezTo>
                    <a:pt x="21600" y="14961"/>
                    <a:pt x="20623" y="18648"/>
                    <a:pt x="18765" y="21906"/>
                  </a:cubicBezTo>
                  <a:lnTo>
                    <a:pt x="0" y="11211"/>
                  </a:lnTo>
                  <a:close/>
                </a:path>
              </a:pathLst>
            </a:custGeom>
            <a:noFill/>
            <a:ln w="25400">
              <a:solidFill>
                <a:srgbClr val="000000"/>
              </a:solidFill>
              <a:round/>
              <a:headEnd type="arrow" w="sm" len="sm"/>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493674" name="Picture 1130" descr="txp_fig">
            <a:extLst>
              <a:ext uri="{FF2B5EF4-FFF2-40B4-BE49-F238E27FC236}">
                <a16:creationId xmlns:a16="http://schemas.microsoft.com/office/drawing/2014/main" id="{1237E960-04DF-C948-AAF4-5E2D41D80176}"/>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349375" y="1676400"/>
            <a:ext cx="4768850" cy="41592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spTree>
    <p:extLst>
      <p:ext uri="{BB962C8B-B14F-4D97-AF65-F5344CB8AC3E}">
        <p14:creationId xmlns:p14="http://schemas.microsoft.com/office/powerpoint/2010/main" val="280177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1026">
            <a:extLst>
              <a:ext uri="{FF2B5EF4-FFF2-40B4-BE49-F238E27FC236}">
                <a16:creationId xmlns:a16="http://schemas.microsoft.com/office/drawing/2014/main" id="{CB8AEED9-5073-9C41-8442-43C79CCDC845}"/>
              </a:ext>
            </a:extLst>
          </p:cNvPr>
          <p:cNvSpPr>
            <a:spLocks noChangeArrowheads="1"/>
          </p:cNvSpPr>
          <p:nvPr/>
        </p:nvSpPr>
        <p:spPr bwMode="auto">
          <a:xfrm>
            <a:off x="228600" y="685800"/>
            <a:ext cx="8915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For a focusing quadrupole (</a:t>
            </a:r>
            <a:r>
              <a:rPr lang="en-US" altLang="en-US" sz="2400" i="1">
                <a:ea typeface="Times New Roman" pitchFamily="2" charset="0"/>
                <a:cs typeface="Times New Roman" pitchFamily="2" charset="0"/>
              </a:rPr>
              <a:t>k</a:t>
            </a:r>
            <a:r>
              <a:rPr lang="en-US" altLang="en-US" sz="2400">
                <a:ea typeface="Times New Roman" pitchFamily="2" charset="0"/>
                <a:cs typeface="Times New Roman" pitchFamily="2" charset="0"/>
              </a:rPr>
              <a:t>&gt;0)</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endParaRPr lang="en-US" altLang="en-US" sz="2000">
              <a:ea typeface="Times New Roman" pitchFamily="2" charset="0"/>
              <a:cs typeface="Times New Roman" pitchFamily="2" charset="0"/>
            </a:endParaRPr>
          </a:p>
          <a:p>
            <a:pPr>
              <a:lnSpc>
                <a:spcPct val="90000"/>
              </a:lnSpc>
              <a:spcBef>
                <a:spcPct val="50000"/>
              </a:spcBef>
              <a:buSzTx/>
            </a:pPr>
            <a:r>
              <a:rPr lang="en-US" altLang="en-US" sz="2400">
                <a:ea typeface="Times New Roman" pitchFamily="2" charset="0"/>
                <a:cs typeface="Times New Roman" pitchFamily="2" charset="0"/>
              </a:rPr>
              <a:t>For a defocusing quadrupole (</a:t>
            </a:r>
            <a:r>
              <a:rPr lang="en-US" altLang="en-US" sz="2400" i="1">
                <a:ea typeface="Times New Roman" pitchFamily="2" charset="0"/>
                <a:cs typeface="Times New Roman" pitchFamily="2" charset="0"/>
              </a:rPr>
              <a:t>k</a:t>
            </a:r>
            <a:r>
              <a:rPr lang="en-US" altLang="en-US" sz="2400">
                <a:ea typeface="Times New Roman" pitchFamily="2" charset="0"/>
                <a:cs typeface="Times New Roman" pitchFamily="2" charset="0"/>
              </a:rPr>
              <a:t>&lt;0)</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r>
              <a:rPr lang="en-US" altLang="en-US" sz="2400">
                <a:ea typeface="Times New Roman" pitchFamily="2" charset="0"/>
                <a:cs typeface="Times New Roman" pitchFamily="2" charset="0"/>
              </a:rPr>
              <a:t>By setting</a:t>
            </a:r>
          </a:p>
          <a:p>
            <a:pPr>
              <a:lnSpc>
                <a:spcPct val="90000"/>
              </a:lnSpc>
              <a:spcBef>
                <a:spcPct val="50000"/>
              </a:spcBef>
              <a:buSzTx/>
            </a:pPr>
            <a:endParaRPr lang="en-US" altLang="en-US" sz="2400" b="1">
              <a:ea typeface="Times New Roman" pitchFamily="2" charset="0"/>
              <a:cs typeface="Times New Roman" pitchFamily="2" charset="0"/>
            </a:endParaRPr>
          </a:p>
          <a:p>
            <a:pPr>
              <a:lnSpc>
                <a:spcPct val="90000"/>
              </a:lnSpc>
              <a:spcBef>
                <a:spcPct val="50000"/>
              </a:spcBef>
              <a:buSzTx/>
            </a:pPr>
            <a:endParaRPr lang="en-US" altLang="en-US" sz="2400" b="1">
              <a:ea typeface="Times New Roman" pitchFamily="2" charset="0"/>
              <a:cs typeface="Times New Roman" pitchFamily="2" charset="0"/>
            </a:endParaRPr>
          </a:p>
          <a:p>
            <a:pPr>
              <a:lnSpc>
                <a:spcPct val="90000"/>
              </a:lnSpc>
              <a:spcBef>
                <a:spcPct val="50000"/>
              </a:spcBef>
              <a:buSzTx/>
            </a:pPr>
            <a:r>
              <a:rPr lang="en-US" altLang="en-US" sz="2400" b="1">
                <a:ea typeface="Times New Roman" pitchFamily="2" charset="0"/>
                <a:cs typeface="Times New Roman" pitchFamily="2" charset="0"/>
              </a:rPr>
              <a:t>Note</a:t>
            </a:r>
            <a:r>
              <a:rPr lang="en-US" altLang="en-US" sz="2400">
                <a:ea typeface="Times New Roman" pitchFamily="2" charset="0"/>
                <a:cs typeface="Times New Roman" pitchFamily="2" charset="0"/>
              </a:rPr>
              <a:t> that the </a:t>
            </a:r>
            <a:r>
              <a:rPr lang="en-US" altLang="en-US" sz="2400" b="1">
                <a:ea typeface="Times New Roman" pitchFamily="2" charset="0"/>
                <a:cs typeface="Times New Roman" pitchFamily="2" charset="0"/>
              </a:rPr>
              <a:t>sign</a:t>
            </a:r>
            <a:r>
              <a:rPr lang="en-US" altLang="en-US" sz="2400">
                <a:ea typeface="Times New Roman" pitchFamily="2" charset="0"/>
                <a:cs typeface="Times New Roman" pitchFamily="2" charset="0"/>
              </a:rPr>
              <a:t> of </a:t>
            </a:r>
            <a:r>
              <a:rPr lang="en-US" altLang="en-US" sz="2400" i="1">
                <a:ea typeface="Times New Roman" pitchFamily="2" charset="0"/>
                <a:cs typeface="Times New Roman" pitchFamily="2" charset="0"/>
              </a:rPr>
              <a:t>k</a:t>
            </a:r>
            <a:r>
              <a:rPr lang="en-US" altLang="en-US" sz="2400">
                <a:ea typeface="Times New Roman" pitchFamily="2" charset="0"/>
                <a:cs typeface="Times New Roman" pitchFamily="2" charset="0"/>
              </a:rPr>
              <a:t> or </a:t>
            </a:r>
            <a:r>
              <a:rPr lang="en-US" altLang="en-US" sz="2400" i="1">
                <a:ea typeface="Times New Roman" pitchFamily="2" charset="0"/>
                <a:cs typeface="Times New Roman" pitchFamily="2" charset="0"/>
              </a:rPr>
              <a:t>f</a:t>
            </a:r>
            <a:r>
              <a:rPr lang="en-US" altLang="en-US" sz="2400">
                <a:ea typeface="Times New Roman" pitchFamily="2" charset="0"/>
                <a:cs typeface="Times New Roman" pitchFamily="2" charset="0"/>
              </a:rPr>
              <a:t> is now absorbed inside the symbol</a:t>
            </a:r>
          </a:p>
          <a:p>
            <a:pPr>
              <a:lnSpc>
                <a:spcPct val="90000"/>
              </a:lnSpc>
              <a:spcBef>
                <a:spcPct val="50000"/>
              </a:spcBef>
              <a:buSzTx/>
            </a:pPr>
            <a:r>
              <a:rPr lang="en-US" altLang="en-US" sz="2400">
                <a:ea typeface="Times New Roman" pitchFamily="2" charset="0"/>
                <a:cs typeface="Times New Roman" pitchFamily="2" charset="0"/>
              </a:rPr>
              <a:t>In the other plane, focusing becomes defocusing and vice versa</a:t>
            </a:r>
            <a:endParaRPr lang="en-US" altLang="en-US" sz="2400" b="1" baseline="-25000">
              <a:ea typeface="Times New Roman" pitchFamily="2" charset="0"/>
              <a:cs typeface="Times New Roman" pitchFamily="2" charset="0"/>
            </a:endParaRPr>
          </a:p>
          <a:p>
            <a:pPr>
              <a:lnSpc>
                <a:spcPct val="90000"/>
              </a:lnSpc>
              <a:spcBef>
                <a:spcPct val="50000"/>
              </a:spcBef>
              <a:buSzTx/>
            </a:pPr>
            <a:endParaRPr lang="en-US" altLang="en-US" sz="2400">
              <a:ea typeface="Times New Roman" pitchFamily="2" charset="0"/>
              <a:cs typeface="Times New Roman" pitchFamily="2" charset="0"/>
            </a:endParaRPr>
          </a:p>
        </p:txBody>
      </p:sp>
      <p:sp>
        <p:nvSpPr>
          <p:cNvPr id="494595" name="Rectangle 1027">
            <a:extLst>
              <a:ext uri="{FF2B5EF4-FFF2-40B4-BE49-F238E27FC236}">
                <a16:creationId xmlns:a16="http://schemas.microsoft.com/office/drawing/2014/main" id="{98AA51D4-1E4A-0847-ACF9-0AB06FE2722D}"/>
              </a:ext>
            </a:extLst>
          </p:cNvPr>
          <p:cNvSpPr>
            <a:spLocks noGrp="1" noChangeArrowheads="1"/>
          </p:cNvSpPr>
          <p:nvPr>
            <p:ph type="title"/>
          </p:nvPr>
        </p:nvSpPr>
        <p:spPr>
          <a:xfrm>
            <a:off x="685800" y="76200"/>
            <a:ext cx="7010400" cy="533400"/>
          </a:xfrm>
        </p:spPr>
        <p:txBody>
          <a:bodyPr/>
          <a:lstStyle/>
          <a:p>
            <a:r>
              <a:rPr lang="en-US" altLang="en-US" sz="4400"/>
              <a:t>(De)focusing Quadrupoles</a:t>
            </a:r>
            <a:endParaRPr lang="en-GB" altLang="en-US"/>
          </a:p>
        </p:txBody>
      </p:sp>
      <p:pic>
        <p:nvPicPr>
          <p:cNvPr id="494596" name="Picture 1028" descr="txp_fig">
            <a:extLst>
              <a:ext uri="{FF2B5EF4-FFF2-40B4-BE49-F238E27FC236}">
                <a16:creationId xmlns:a16="http://schemas.microsoft.com/office/drawing/2014/main" id="{5C7D112F-386E-C84B-A6B9-FB20582FC1AE}"/>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057400" y="2590800"/>
            <a:ext cx="6629400" cy="965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597" name="Picture 1029" descr="txp_fig">
            <a:extLst>
              <a:ext uri="{FF2B5EF4-FFF2-40B4-BE49-F238E27FC236}">
                <a16:creationId xmlns:a16="http://schemas.microsoft.com/office/drawing/2014/main" id="{8B7B1C73-D819-EC43-9747-7582F51AE09F}"/>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133600" y="3657600"/>
            <a:ext cx="1447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598" name="Picture 1030" descr="txp_fig">
            <a:extLst>
              <a:ext uri="{FF2B5EF4-FFF2-40B4-BE49-F238E27FC236}">
                <a16:creationId xmlns:a16="http://schemas.microsoft.com/office/drawing/2014/main" id="{8B894333-DC4D-7340-AE66-71F368A0AC59}"/>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219200" y="4191000"/>
            <a:ext cx="67056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599" name="Picture 1031" descr="txp_fig">
            <a:extLst>
              <a:ext uri="{FF2B5EF4-FFF2-40B4-BE49-F238E27FC236}">
                <a16:creationId xmlns:a16="http://schemas.microsoft.com/office/drawing/2014/main" id="{811CC0E3-0715-D641-ACB7-D0EA39990880}"/>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057400" y="1122363"/>
            <a:ext cx="5902325" cy="10112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04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1026">
            <a:extLst>
              <a:ext uri="{FF2B5EF4-FFF2-40B4-BE49-F238E27FC236}">
                <a16:creationId xmlns:a16="http://schemas.microsoft.com/office/drawing/2014/main" id="{3409EF69-A40A-2A4B-8DB2-ABDBDF347E46}"/>
              </a:ext>
            </a:extLst>
          </p:cNvPr>
          <p:cNvSpPr>
            <a:spLocks noChangeArrowheads="1"/>
          </p:cNvSpPr>
          <p:nvPr/>
        </p:nvSpPr>
        <p:spPr bwMode="auto">
          <a:xfrm>
            <a:off x="152400" y="685800"/>
            <a:ext cx="8915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Consider a dipole of (arc) length </a:t>
            </a:r>
            <a:r>
              <a:rPr lang="en-US" altLang="en-US" sz="2400" i="1">
                <a:ea typeface="Times New Roman" pitchFamily="2" charset="0"/>
                <a:cs typeface="Times New Roman" pitchFamily="2" charset="0"/>
              </a:rPr>
              <a:t>L</a:t>
            </a:r>
            <a:r>
              <a:rPr lang="en-US" altLang="en-US" sz="2400">
                <a:ea typeface="Times New Roman" pitchFamily="2" charset="0"/>
                <a:cs typeface="Times New Roman" pitchFamily="2" charset="0"/>
              </a:rPr>
              <a:t>. </a:t>
            </a:r>
          </a:p>
          <a:p>
            <a:pPr>
              <a:lnSpc>
                <a:spcPct val="90000"/>
              </a:lnSpc>
              <a:spcBef>
                <a:spcPct val="50000"/>
              </a:spcBef>
              <a:buSzTx/>
            </a:pPr>
            <a:r>
              <a:rPr lang="en-US" altLang="en-US" sz="2400">
                <a:ea typeface="Times New Roman" pitchFamily="2" charset="0"/>
                <a:cs typeface="Times New Roman" pitchFamily="2" charset="0"/>
              </a:rPr>
              <a:t>By setting  in the focusing quadrupole matrix		the transfer matrix for a sector dipole becomes</a:t>
            </a:r>
            <a:r>
              <a:rPr lang="en-US" altLang="en-US" sz="2400" b="1">
                <a:ea typeface="Times New Roman" pitchFamily="2" charset="0"/>
                <a:cs typeface="Times New Roman" pitchFamily="2" charset="0"/>
              </a:rPr>
              <a:t> </a:t>
            </a:r>
          </a:p>
          <a:p>
            <a:pPr>
              <a:lnSpc>
                <a:spcPct val="90000"/>
              </a:lnSpc>
              <a:spcBef>
                <a:spcPct val="50000"/>
              </a:spcBef>
              <a:buSzTx/>
            </a:pPr>
            <a:endParaRPr lang="en-US" altLang="en-US" sz="2400" b="1">
              <a:ea typeface="Times New Roman" pitchFamily="2" charset="0"/>
              <a:cs typeface="Times New Roman" pitchFamily="2" charset="0"/>
            </a:endParaRPr>
          </a:p>
          <a:p>
            <a:pPr>
              <a:lnSpc>
                <a:spcPct val="90000"/>
              </a:lnSpc>
              <a:spcBef>
                <a:spcPct val="50000"/>
              </a:spcBef>
              <a:buSzTx/>
              <a:buFont typeface="Wingdings" pitchFamily="2" charset="2"/>
              <a:buNone/>
            </a:pPr>
            <a:endParaRPr lang="en-US" altLang="en-US" sz="2400">
              <a:ea typeface="Times New Roman" pitchFamily="2" charset="0"/>
              <a:cs typeface="Times New Roman" pitchFamily="2" charset="0"/>
            </a:endParaRPr>
          </a:p>
          <a:p>
            <a:pPr>
              <a:lnSpc>
                <a:spcPct val="90000"/>
              </a:lnSpc>
              <a:spcBef>
                <a:spcPct val="50000"/>
              </a:spcBef>
              <a:buSzTx/>
              <a:buFont typeface="Wingdings" pitchFamily="2" charset="2"/>
              <a:buNone/>
            </a:pPr>
            <a:endParaRPr lang="en-US" altLang="en-US" sz="2400">
              <a:ea typeface="Times New Roman" pitchFamily="2" charset="0"/>
              <a:cs typeface="Times New Roman" pitchFamily="2" charset="0"/>
            </a:endParaRPr>
          </a:p>
          <a:p>
            <a:pPr>
              <a:lnSpc>
                <a:spcPct val="90000"/>
              </a:lnSpc>
              <a:spcBef>
                <a:spcPct val="50000"/>
              </a:spcBef>
              <a:buSzTx/>
              <a:buFont typeface="Wingdings" pitchFamily="2" charset="2"/>
              <a:buNone/>
            </a:pPr>
            <a:r>
              <a:rPr lang="en-US" altLang="en-US" sz="2400">
                <a:ea typeface="Times New Roman" pitchFamily="2" charset="0"/>
                <a:cs typeface="Times New Roman" pitchFamily="2" charset="0"/>
              </a:rPr>
              <a:t>	with a bending radius</a:t>
            </a:r>
          </a:p>
          <a:p>
            <a:pPr>
              <a:lnSpc>
                <a:spcPct val="90000"/>
              </a:lnSpc>
              <a:spcBef>
                <a:spcPct val="50000"/>
              </a:spcBef>
              <a:buSzTx/>
            </a:pPr>
            <a:r>
              <a:rPr lang="en-US" altLang="en-US" sz="2400">
                <a:ea typeface="Times New Roman" pitchFamily="2" charset="0"/>
                <a:cs typeface="Times New Roman" pitchFamily="2" charset="0"/>
              </a:rPr>
              <a:t>In the non-deflecting plane 		and</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r>
              <a:rPr lang="en-US" altLang="en-US" sz="2400">
                <a:ea typeface="Times New Roman" pitchFamily="2" charset="0"/>
                <a:cs typeface="Times New Roman" pitchFamily="2" charset="0"/>
              </a:rPr>
              <a:t>This is a </a:t>
            </a:r>
            <a:r>
              <a:rPr lang="en-US" altLang="en-US" sz="2400" b="1">
                <a:ea typeface="Times New Roman" pitchFamily="2" charset="0"/>
                <a:cs typeface="Times New Roman" pitchFamily="2" charset="0"/>
              </a:rPr>
              <a:t>hard-edge</a:t>
            </a:r>
            <a:r>
              <a:rPr lang="en-US" altLang="en-US" sz="2400">
                <a:ea typeface="Times New Roman" pitchFamily="2" charset="0"/>
                <a:cs typeface="Times New Roman" pitchFamily="2" charset="0"/>
              </a:rPr>
              <a:t> model. In fact, there is some </a:t>
            </a:r>
            <a:r>
              <a:rPr lang="en-US" altLang="en-US" sz="2400" b="1">
                <a:ea typeface="Times New Roman" pitchFamily="2" charset="0"/>
                <a:cs typeface="Times New Roman" pitchFamily="2" charset="0"/>
              </a:rPr>
              <a:t>edge focusing</a:t>
            </a:r>
            <a:r>
              <a:rPr lang="en-US" altLang="en-US" sz="2400">
                <a:ea typeface="Times New Roman" pitchFamily="2" charset="0"/>
                <a:cs typeface="Times New Roman" pitchFamily="2" charset="0"/>
              </a:rPr>
              <a:t> in the vertical plane</a:t>
            </a:r>
          </a:p>
          <a:p>
            <a:pPr>
              <a:lnSpc>
                <a:spcPct val="90000"/>
              </a:lnSpc>
              <a:spcBef>
                <a:spcPct val="50000"/>
              </a:spcBef>
              <a:buSzTx/>
            </a:pPr>
            <a:r>
              <a:rPr lang="en-US" altLang="en-US" sz="2400">
                <a:ea typeface="Times New Roman" pitchFamily="2" charset="0"/>
                <a:cs typeface="Times New Roman" pitchFamily="2" charset="0"/>
              </a:rPr>
              <a:t>Matrix generalized by adding gradient (</a:t>
            </a:r>
            <a:r>
              <a:rPr lang="en-US" altLang="en-US" sz="2400" b="1">
                <a:ea typeface="Times New Roman" pitchFamily="2" charset="0"/>
                <a:cs typeface="Times New Roman" pitchFamily="2" charset="0"/>
              </a:rPr>
              <a:t>synchrotron magnet</a:t>
            </a:r>
            <a:r>
              <a:rPr lang="en-US" altLang="en-US" sz="2400">
                <a:ea typeface="Times New Roman" pitchFamily="2" charset="0"/>
                <a:cs typeface="Times New Roman" pitchFamily="2" charset="0"/>
              </a:rPr>
              <a:t>)</a:t>
            </a:r>
          </a:p>
        </p:txBody>
      </p:sp>
      <p:sp>
        <p:nvSpPr>
          <p:cNvPr id="495619" name="Rectangle 1027">
            <a:extLst>
              <a:ext uri="{FF2B5EF4-FFF2-40B4-BE49-F238E27FC236}">
                <a16:creationId xmlns:a16="http://schemas.microsoft.com/office/drawing/2014/main" id="{67025020-C5AA-7C4C-9966-8AE40FFC468F}"/>
              </a:ext>
            </a:extLst>
          </p:cNvPr>
          <p:cNvSpPr>
            <a:spLocks noGrp="1" noChangeArrowheads="1"/>
          </p:cNvSpPr>
          <p:nvPr>
            <p:ph type="title"/>
          </p:nvPr>
        </p:nvSpPr>
        <p:spPr>
          <a:xfrm>
            <a:off x="762000" y="76200"/>
            <a:ext cx="6858000" cy="533400"/>
          </a:xfrm>
        </p:spPr>
        <p:txBody>
          <a:bodyPr/>
          <a:lstStyle/>
          <a:p>
            <a:r>
              <a:rPr lang="en-US" altLang="en-US" sz="4400"/>
              <a:t>Sector Dipole</a:t>
            </a:r>
            <a:endParaRPr lang="en-GB" altLang="en-US"/>
          </a:p>
        </p:txBody>
      </p:sp>
      <p:pic>
        <p:nvPicPr>
          <p:cNvPr id="495620" name="Picture 1028" descr="txp_fig">
            <a:extLst>
              <a:ext uri="{FF2B5EF4-FFF2-40B4-BE49-F238E27FC236}">
                <a16:creationId xmlns:a16="http://schemas.microsoft.com/office/drawing/2014/main" id="{5AD0D76F-3A5B-2E4D-A3F7-606F5D8796C1}"/>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6858000" y="1066800"/>
            <a:ext cx="152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621" name="Picture 1029" descr="txp_fig">
            <a:extLst>
              <a:ext uri="{FF2B5EF4-FFF2-40B4-BE49-F238E27FC236}">
                <a16:creationId xmlns:a16="http://schemas.microsoft.com/office/drawing/2014/main" id="{F17C6F39-9C1C-B940-8245-A9D3A7FF3CF0}"/>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733800" y="3378200"/>
            <a:ext cx="914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5622" name="Group 1030">
            <a:extLst>
              <a:ext uri="{FF2B5EF4-FFF2-40B4-BE49-F238E27FC236}">
                <a16:creationId xmlns:a16="http://schemas.microsoft.com/office/drawing/2014/main" id="{688869A4-D835-1C42-8BA5-9B609DC29556}"/>
              </a:ext>
            </a:extLst>
          </p:cNvPr>
          <p:cNvGrpSpPr>
            <a:grpSpLocks/>
          </p:cNvGrpSpPr>
          <p:nvPr/>
        </p:nvGrpSpPr>
        <p:grpSpPr bwMode="auto">
          <a:xfrm>
            <a:off x="5638800" y="3200400"/>
            <a:ext cx="3352800" cy="1752600"/>
            <a:chOff x="2770" y="2160"/>
            <a:chExt cx="2990" cy="1542"/>
          </a:xfrm>
        </p:grpSpPr>
        <p:grpSp>
          <p:nvGrpSpPr>
            <p:cNvPr id="495623" name="Group 1031">
              <a:extLst>
                <a:ext uri="{FF2B5EF4-FFF2-40B4-BE49-F238E27FC236}">
                  <a16:creationId xmlns:a16="http://schemas.microsoft.com/office/drawing/2014/main" id="{7E5984CB-14F3-2548-BB35-CA551DE11596}"/>
                </a:ext>
              </a:extLst>
            </p:cNvPr>
            <p:cNvGrpSpPr>
              <a:grpSpLocks/>
            </p:cNvGrpSpPr>
            <p:nvPr/>
          </p:nvGrpSpPr>
          <p:grpSpPr bwMode="auto">
            <a:xfrm>
              <a:off x="2770" y="2160"/>
              <a:ext cx="2990" cy="1542"/>
              <a:chOff x="2770" y="2160"/>
              <a:chExt cx="2990" cy="1542"/>
            </a:xfrm>
          </p:grpSpPr>
          <p:pic>
            <p:nvPicPr>
              <p:cNvPr id="495624" name="Picture 1032">
                <a:extLst>
                  <a:ext uri="{FF2B5EF4-FFF2-40B4-BE49-F238E27FC236}">
                    <a16:creationId xmlns:a16="http://schemas.microsoft.com/office/drawing/2014/main" id="{E4C48CFA-3A42-8F44-8B73-B9121EE278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0" y="2160"/>
                <a:ext cx="2990" cy="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5" name="Oval 1033">
                <a:extLst>
                  <a:ext uri="{FF2B5EF4-FFF2-40B4-BE49-F238E27FC236}">
                    <a16:creationId xmlns:a16="http://schemas.microsoft.com/office/drawing/2014/main" id="{6D8C864E-7204-C046-83CB-D1698254EBAF}"/>
                  </a:ext>
                </a:extLst>
              </p:cNvPr>
              <p:cNvSpPr>
                <a:spLocks noChangeArrowheads="1"/>
              </p:cNvSpPr>
              <p:nvPr/>
            </p:nvSpPr>
            <p:spPr bwMode="auto">
              <a:xfrm>
                <a:off x="3840" y="3360"/>
                <a:ext cx="192"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5626" name="Rectangle 1034">
                <a:extLst>
                  <a:ext uri="{FF2B5EF4-FFF2-40B4-BE49-F238E27FC236}">
                    <a16:creationId xmlns:a16="http://schemas.microsoft.com/office/drawing/2014/main" id="{EC9E0DE0-E0B7-8340-B6C5-5FC51CCB411A}"/>
                  </a:ext>
                </a:extLst>
              </p:cNvPr>
              <p:cNvSpPr>
                <a:spLocks noChangeArrowheads="1"/>
              </p:cNvSpPr>
              <p:nvPr/>
            </p:nvSpPr>
            <p:spPr bwMode="auto">
              <a:xfrm>
                <a:off x="3828" y="3073"/>
                <a:ext cx="27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l-GR" altLang="en-US" sz="2000" i="1">
                    <a:latin typeface="Times New Roman" pitchFamily="2" charset="0"/>
                  </a:rPr>
                  <a:t>θ</a:t>
                </a:r>
                <a:endParaRPr lang="en-GB" altLang="en-US" sz="2000" b="1">
                  <a:latin typeface="Times New Roman" pitchFamily="2" charset="0"/>
                </a:endParaRPr>
              </a:p>
            </p:txBody>
          </p:sp>
        </p:grpSp>
        <p:sp>
          <p:nvSpPr>
            <p:cNvPr id="495627" name="Rectangle 1035">
              <a:extLst>
                <a:ext uri="{FF2B5EF4-FFF2-40B4-BE49-F238E27FC236}">
                  <a16:creationId xmlns:a16="http://schemas.microsoft.com/office/drawing/2014/main" id="{B8B7847B-6947-394F-B042-A64A697E03AE}"/>
                </a:ext>
              </a:extLst>
            </p:cNvPr>
            <p:cNvSpPr>
              <a:spLocks noChangeArrowheads="1"/>
            </p:cNvSpPr>
            <p:nvPr/>
          </p:nvSpPr>
          <p:spPr bwMode="auto">
            <a:xfrm>
              <a:off x="5279" y="2446"/>
              <a:ext cx="290"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2000" i="1">
                  <a:latin typeface="Times New Roman" pitchFamily="2" charset="0"/>
                </a:rPr>
                <a:t>L</a:t>
              </a:r>
              <a:endParaRPr lang="en-GB" altLang="en-US" sz="2000" b="1">
                <a:latin typeface="Times New Roman" pitchFamily="2" charset="0"/>
              </a:endParaRPr>
            </a:p>
          </p:txBody>
        </p:sp>
      </p:grpSp>
      <p:pic>
        <p:nvPicPr>
          <p:cNvPr id="495629" name="Picture 1037" descr="txp_fig">
            <a:extLst>
              <a:ext uri="{FF2B5EF4-FFF2-40B4-BE49-F238E27FC236}">
                <a16:creationId xmlns:a16="http://schemas.microsoft.com/office/drawing/2014/main" id="{77191E84-4AA4-8C45-8EB6-F2FF22C81DFD}"/>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357313" y="2008188"/>
            <a:ext cx="5576887" cy="1116012"/>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630" name="Picture 1038" descr="txp_fig">
            <a:extLst>
              <a:ext uri="{FF2B5EF4-FFF2-40B4-BE49-F238E27FC236}">
                <a16:creationId xmlns:a16="http://schemas.microsoft.com/office/drawing/2014/main" id="{1553EF2B-2370-B747-AC40-3D099ECBB7F1}"/>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133600" y="4648200"/>
            <a:ext cx="41148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628" name="Picture 1036" descr="txp_fig">
            <a:extLst>
              <a:ext uri="{FF2B5EF4-FFF2-40B4-BE49-F238E27FC236}">
                <a16:creationId xmlns:a16="http://schemas.microsoft.com/office/drawing/2014/main" id="{AA21DB1E-A2A9-0E4C-ACDF-AF6439C0FE85}"/>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4648200" y="3962400"/>
            <a:ext cx="854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32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4" name="Picture 1026" descr="txp_fig">
            <a:extLst>
              <a:ext uri="{FF2B5EF4-FFF2-40B4-BE49-F238E27FC236}">
                <a16:creationId xmlns:a16="http://schemas.microsoft.com/office/drawing/2014/main" id="{CF5BBC88-3115-984C-B487-03FD447B4D1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324600" y="4572000"/>
            <a:ext cx="220821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55" name="Rectangle 1027">
            <a:extLst>
              <a:ext uri="{FF2B5EF4-FFF2-40B4-BE49-F238E27FC236}">
                <a16:creationId xmlns:a16="http://schemas.microsoft.com/office/drawing/2014/main" id="{D9881D21-1357-9348-857B-91C30C05535B}"/>
              </a:ext>
            </a:extLst>
          </p:cNvPr>
          <p:cNvSpPr>
            <a:spLocks noChangeArrowheads="1"/>
          </p:cNvSpPr>
          <p:nvPr/>
        </p:nvSpPr>
        <p:spPr bwMode="auto">
          <a:xfrm>
            <a:off x="228600" y="2743200"/>
            <a:ext cx="8686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000" dirty="0">
                <a:ea typeface="Times New Roman" pitchFamily="2" charset="0"/>
                <a:cs typeface="Times New Roman" pitchFamily="2" charset="0"/>
              </a:rPr>
              <a:t>Consider a rectangular dipole with bending angle </a:t>
            </a:r>
            <a:r>
              <a:rPr lang="el-GR" altLang="en-US" sz="2000" i="1" dirty="0">
                <a:latin typeface="Lucida Grande" panose="020B0600040502020204" pitchFamily="34" charset="0"/>
                <a:ea typeface="Times New Roman" pitchFamily="2" charset="0"/>
                <a:cs typeface="Times New Roman" pitchFamily="2" charset="0"/>
              </a:rPr>
              <a:t>θ</a:t>
            </a:r>
            <a:r>
              <a:rPr lang="en-US" altLang="en-US" sz="2000" dirty="0">
                <a:ea typeface="Times New Roman" pitchFamily="2" charset="0"/>
                <a:cs typeface="Times New Roman" pitchFamily="2" charset="0"/>
              </a:rPr>
              <a:t>. At each edge of length </a:t>
            </a:r>
            <a:r>
              <a:rPr lang="el-GR" altLang="en-US" sz="2000" dirty="0">
                <a:latin typeface="Lucida Grande" panose="020B0600040502020204" pitchFamily="34" charset="0"/>
                <a:ea typeface="Times New Roman" pitchFamily="2" charset="0"/>
                <a:cs typeface="Times New Roman" pitchFamily="2" charset="0"/>
              </a:rPr>
              <a:t>Δ</a:t>
            </a:r>
            <a:r>
              <a:rPr lang="en-US" altLang="en-US" sz="2000" i="1" dirty="0">
                <a:ea typeface="Times New Roman" pitchFamily="2" charset="0"/>
                <a:cs typeface="Times New Roman" pitchFamily="2" charset="0"/>
              </a:rPr>
              <a:t>L</a:t>
            </a:r>
            <a:r>
              <a:rPr lang="en-US" altLang="en-US" sz="2000" dirty="0">
                <a:ea typeface="Times New Roman" pitchFamily="2" charset="0"/>
                <a:cs typeface="Times New Roman" pitchFamily="2" charset="0"/>
              </a:rPr>
              <a:t>, the deflecting angle is</a:t>
            </a:r>
            <a:r>
              <a:rPr lang="el-GR" altLang="en-US" sz="2000" dirty="0">
                <a:ea typeface="Times New Roman" pitchFamily="2" charset="0"/>
                <a:cs typeface="Times New Roman" pitchFamily="2" charset="0"/>
              </a:rPr>
              <a:t> </a:t>
            </a:r>
            <a:r>
              <a:rPr lang="en-US" altLang="en-US" sz="2000" dirty="0">
                <a:ea typeface="Times New Roman" pitchFamily="2" charset="0"/>
                <a:cs typeface="Times New Roman" pitchFamily="2" charset="0"/>
              </a:rPr>
              <a:t>changed by</a:t>
            </a:r>
          </a:p>
          <a:p>
            <a:pPr>
              <a:lnSpc>
                <a:spcPct val="90000"/>
              </a:lnSpc>
              <a:spcBef>
                <a:spcPct val="50000"/>
              </a:spcBef>
              <a:buSzTx/>
            </a:pPr>
            <a:endParaRPr lang="en-US" altLang="en-US" sz="2000" dirty="0">
              <a:ea typeface="Times New Roman" pitchFamily="2" charset="0"/>
              <a:cs typeface="Times New Roman" pitchFamily="2" charset="0"/>
            </a:endParaRPr>
          </a:p>
          <a:p>
            <a:pPr>
              <a:lnSpc>
                <a:spcPct val="90000"/>
              </a:lnSpc>
              <a:spcBef>
                <a:spcPct val="50000"/>
              </a:spcBef>
              <a:buSzTx/>
              <a:buFont typeface="Wingdings" pitchFamily="2" charset="2"/>
              <a:buNone/>
            </a:pPr>
            <a:r>
              <a:rPr lang="el-GR" altLang="en-US" sz="2000" dirty="0">
                <a:ea typeface="Times New Roman" pitchFamily="2" charset="0"/>
                <a:cs typeface="Times New Roman" pitchFamily="2" charset="0"/>
              </a:rPr>
              <a:t>	</a:t>
            </a:r>
            <a:r>
              <a:rPr lang="en-US" altLang="en-US" sz="2000" dirty="0">
                <a:ea typeface="Times New Roman" pitchFamily="2" charset="0"/>
                <a:cs typeface="Times New Roman" pitchFamily="2" charset="0"/>
              </a:rPr>
              <a:t>i.e., it acts as a thin defocusing lens with focal length</a:t>
            </a:r>
          </a:p>
          <a:p>
            <a:pPr>
              <a:lnSpc>
                <a:spcPct val="90000"/>
              </a:lnSpc>
              <a:spcBef>
                <a:spcPct val="50000"/>
              </a:spcBef>
              <a:buSzTx/>
            </a:pPr>
            <a:r>
              <a:rPr lang="en-US" altLang="en-US" sz="2000" dirty="0">
                <a:ea typeface="Times New Roman" pitchFamily="2" charset="0"/>
                <a:cs typeface="Times New Roman" pitchFamily="2" charset="0"/>
              </a:rPr>
              <a:t>The transfer matrix is				with</a:t>
            </a:r>
            <a:endParaRPr lang="en-US" altLang="en-US" sz="2000" b="1" dirty="0">
              <a:ea typeface="Times New Roman" pitchFamily="2" charset="0"/>
              <a:cs typeface="Times New Roman" pitchFamily="2" charset="0"/>
            </a:endParaRPr>
          </a:p>
          <a:p>
            <a:pPr>
              <a:lnSpc>
                <a:spcPct val="90000"/>
              </a:lnSpc>
              <a:spcBef>
                <a:spcPct val="50000"/>
              </a:spcBef>
              <a:buSzTx/>
            </a:pPr>
            <a:endParaRPr lang="en-US" altLang="en-US" sz="2000" dirty="0">
              <a:ea typeface="Times New Roman" pitchFamily="2" charset="0"/>
              <a:cs typeface="Times New Roman" pitchFamily="2" charset="0"/>
            </a:endParaRPr>
          </a:p>
          <a:p>
            <a:pPr>
              <a:lnSpc>
                <a:spcPct val="90000"/>
              </a:lnSpc>
              <a:spcBef>
                <a:spcPct val="50000"/>
              </a:spcBef>
              <a:buSzTx/>
            </a:pPr>
            <a:r>
              <a:rPr lang="en-US" altLang="en-US" sz="2000" dirty="0">
                <a:ea typeface="Times New Roman" pitchFamily="2" charset="0"/>
                <a:cs typeface="Times New Roman" pitchFamily="2" charset="0"/>
              </a:rPr>
              <a:t>For </a:t>
            </a:r>
            <a:r>
              <a:rPr lang="el-GR" altLang="en-US" sz="2000" b="1" dirty="0">
                <a:latin typeface="Lucida Grande" panose="020B0600040502020204" pitchFamily="34" charset="0"/>
              </a:rPr>
              <a:t>θ</a:t>
            </a:r>
            <a:r>
              <a:rPr lang="el-GR" altLang="en-US" sz="2000" b="1" dirty="0"/>
              <a:t>&lt;&lt;1</a:t>
            </a:r>
            <a:r>
              <a:rPr lang="en-US" altLang="en-US" sz="2000" dirty="0"/>
              <a:t>, </a:t>
            </a:r>
            <a:r>
              <a:rPr lang="el-GR" altLang="en-US" sz="2000" b="1" dirty="0">
                <a:latin typeface="Lucida Grande" panose="020B0600040502020204" pitchFamily="34" charset="0"/>
              </a:rPr>
              <a:t>δ</a:t>
            </a:r>
            <a:r>
              <a:rPr lang="el-GR" altLang="en-US" sz="2000" b="1" dirty="0"/>
              <a:t>=</a:t>
            </a:r>
            <a:r>
              <a:rPr lang="el-GR" altLang="en-US" sz="2000" b="1" dirty="0">
                <a:latin typeface="Lucida Grande" panose="020B0600040502020204" pitchFamily="34" charset="0"/>
              </a:rPr>
              <a:t>θ</a:t>
            </a:r>
            <a:r>
              <a:rPr lang="el-GR" altLang="en-US" sz="2000" b="1" dirty="0"/>
              <a:t>/2</a:t>
            </a:r>
            <a:endParaRPr lang="en-US" altLang="en-US" sz="2000" dirty="0"/>
          </a:p>
          <a:p>
            <a:pPr>
              <a:lnSpc>
                <a:spcPct val="90000"/>
              </a:lnSpc>
              <a:spcBef>
                <a:spcPct val="50000"/>
              </a:spcBef>
              <a:buSzTx/>
            </a:pPr>
            <a:r>
              <a:rPr lang="en-US" altLang="en-US" sz="2000" dirty="0"/>
              <a:t>In deflecting plane (like </a:t>
            </a:r>
            <a:r>
              <a:rPr lang="en-US" altLang="en-US" sz="2000" b="1" dirty="0"/>
              <a:t>drift</a:t>
            </a:r>
            <a:r>
              <a:rPr lang="en-US" altLang="en-US" sz="2000" dirty="0"/>
              <a:t>),          in non-deflecting plane (like </a:t>
            </a:r>
            <a:r>
              <a:rPr lang="en-US" altLang="en-US" sz="2000" b="1" dirty="0"/>
              <a:t>sector</a:t>
            </a:r>
            <a:r>
              <a:rPr lang="en-US" altLang="en-US" sz="2000" dirty="0"/>
              <a:t>)</a:t>
            </a:r>
            <a:endParaRPr lang="en-US" altLang="en-US" sz="2000" dirty="0">
              <a:ea typeface="Times New Roman" pitchFamily="2" charset="0"/>
              <a:cs typeface="Times New Roman" pitchFamily="2" charset="0"/>
            </a:endParaRPr>
          </a:p>
        </p:txBody>
      </p:sp>
      <p:sp>
        <p:nvSpPr>
          <p:cNvPr id="637956" name="Rectangle 1028">
            <a:extLst>
              <a:ext uri="{FF2B5EF4-FFF2-40B4-BE49-F238E27FC236}">
                <a16:creationId xmlns:a16="http://schemas.microsoft.com/office/drawing/2014/main" id="{C5971EE6-1D66-7547-9B1D-D2D5F19E0828}"/>
              </a:ext>
            </a:extLst>
          </p:cNvPr>
          <p:cNvSpPr>
            <a:spLocks noGrp="1" noChangeArrowheads="1"/>
          </p:cNvSpPr>
          <p:nvPr>
            <p:ph type="title"/>
          </p:nvPr>
        </p:nvSpPr>
        <p:spPr>
          <a:xfrm>
            <a:off x="762000" y="76200"/>
            <a:ext cx="7543800" cy="533400"/>
          </a:xfrm>
        </p:spPr>
        <p:txBody>
          <a:bodyPr/>
          <a:lstStyle/>
          <a:p>
            <a:r>
              <a:rPr lang="en-US" altLang="en-US" sz="4400"/>
              <a:t>Rectangular Dipole</a:t>
            </a:r>
            <a:endParaRPr lang="en-GB" altLang="en-US"/>
          </a:p>
        </p:txBody>
      </p:sp>
      <p:grpSp>
        <p:nvGrpSpPr>
          <p:cNvPr id="637957" name="Group 1029">
            <a:extLst>
              <a:ext uri="{FF2B5EF4-FFF2-40B4-BE49-F238E27FC236}">
                <a16:creationId xmlns:a16="http://schemas.microsoft.com/office/drawing/2014/main" id="{C6A55C76-5188-3A4C-B017-A6D2EB17ED9A}"/>
              </a:ext>
            </a:extLst>
          </p:cNvPr>
          <p:cNvGrpSpPr>
            <a:grpSpLocks/>
          </p:cNvGrpSpPr>
          <p:nvPr/>
        </p:nvGrpSpPr>
        <p:grpSpPr bwMode="auto">
          <a:xfrm>
            <a:off x="609600" y="762000"/>
            <a:ext cx="7848600" cy="1905000"/>
            <a:chOff x="96" y="652"/>
            <a:chExt cx="5434" cy="1460"/>
          </a:xfrm>
        </p:grpSpPr>
        <p:pic>
          <p:nvPicPr>
            <p:cNvPr id="637958" name="Picture 1030">
              <a:extLst>
                <a:ext uri="{FF2B5EF4-FFF2-40B4-BE49-F238E27FC236}">
                  <a16:creationId xmlns:a16="http://schemas.microsoft.com/office/drawing/2014/main" id="{D4BFF172-2ECE-8247-B361-15621E4C91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 y="652"/>
              <a:ext cx="5434" cy="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59" name="Oval 1031">
              <a:extLst>
                <a:ext uri="{FF2B5EF4-FFF2-40B4-BE49-F238E27FC236}">
                  <a16:creationId xmlns:a16="http://schemas.microsoft.com/office/drawing/2014/main" id="{2A88CD75-B82A-E049-A9A5-0BAB921AB76B}"/>
                </a:ext>
              </a:extLst>
            </p:cNvPr>
            <p:cNvSpPr>
              <a:spLocks noChangeArrowheads="1"/>
            </p:cNvSpPr>
            <p:nvPr/>
          </p:nvSpPr>
          <p:spPr bwMode="auto">
            <a:xfrm>
              <a:off x="1248" y="1776"/>
              <a:ext cx="192"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7960" name="Rectangle 1032">
              <a:extLst>
                <a:ext uri="{FF2B5EF4-FFF2-40B4-BE49-F238E27FC236}">
                  <a16:creationId xmlns:a16="http://schemas.microsoft.com/office/drawing/2014/main" id="{A9816F40-2D62-2D46-8A5F-F47F6D6DCD6D}"/>
                </a:ext>
              </a:extLst>
            </p:cNvPr>
            <p:cNvSpPr>
              <a:spLocks noChangeArrowheads="1"/>
            </p:cNvSpPr>
            <p:nvPr/>
          </p:nvSpPr>
          <p:spPr bwMode="auto">
            <a:xfrm>
              <a:off x="1236" y="1488"/>
              <a:ext cx="214"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l-GR" altLang="en-US" sz="2000" i="1">
                  <a:latin typeface="Times New Roman" pitchFamily="2" charset="0"/>
                </a:rPr>
                <a:t>θ</a:t>
              </a:r>
              <a:endParaRPr lang="en-GB" altLang="en-US" sz="2000" b="1">
                <a:latin typeface="Times New Roman" pitchFamily="2" charset="0"/>
              </a:endParaRPr>
            </a:p>
          </p:txBody>
        </p:sp>
      </p:grpSp>
      <p:pic>
        <p:nvPicPr>
          <p:cNvPr id="637961" name="Picture 1033" descr="txp_fig">
            <a:extLst>
              <a:ext uri="{FF2B5EF4-FFF2-40B4-BE49-F238E27FC236}">
                <a16:creationId xmlns:a16="http://schemas.microsoft.com/office/drawing/2014/main" id="{D7ADD274-EFED-3A47-8D79-2330174032CF}"/>
              </a:ext>
            </a:extLst>
          </p:cNvPr>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3657600" y="3384550"/>
            <a:ext cx="1828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962" name="Picture 1034" descr="txp_fig">
            <a:extLst>
              <a:ext uri="{FF2B5EF4-FFF2-40B4-BE49-F238E27FC236}">
                <a16:creationId xmlns:a16="http://schemas.microsoft.com/office/drawing/2014/main" id="{6C846A45-1A11-3D46-8E20-7C4C4266502A}"/>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6629400" y="3770313"/>
            <a:ext cx="10668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963" name="Picture 1035" descr="txp_fig">
            <a:extLst>
              <a:ext uri="{FF2B5EF4-FFF2-40B4-BE49-F238E27FC236}">
                <a16:creationId xmlns:a16="http://schemas.microsoft.com/office/drawing/2014/main" id="{028D187F-E7D4-B54D-9EDB-EB5AB04DD190}"/>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644525" y="5989638"/>
            <a:ext cx="3470275"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964" name="Picture 1036" descr="txp_fig">
            <a:extLst>
              <a:ext uri="{FF2B5EF4-FFF2-40B4-BE49-F238E27FC236}">
                <a16:creationId xmlns:a16="http://schemas.microsoft.com/office/drawing/2014/main" id="{F2BF575D-879B-5A4A-BAC7-CF36B4B7F1C1}"/>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4191000" y="5975350"/>
            <a:ext cx="43783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965" name="Picture 1037" descr="txp_fig">
            <a:extLst>
              <a:ext uri="{FF2B5EF4-FFF2-40B4-BE49-F238E27FC236}">
                <a16:creationId xmlns:a16="http://schemas.microsoft.com/office/drawing/2014/main" id="{BBB3F30C-0C5E-9844-BDFA-98FBE84EBCB9}"/>
              </a:ext>
            </a:extLst>
          </p:cNvPr>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3124200" y="4343400"/>
            <a:ext cx="3319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66" name="Rectangle 1038">
            <a:extLst>
              <a:ext uri="{FF2B5EF4-FFF2-40B4-BE49-F238E27FC236}">
                <a16:creationId xmlns:a16="http://schemas.microsoft.com/office/drawing/2014/main" id="{09B73792-A5E1-FA41-9142-57036484D4F5}"/>
              </a:ext>
            </a:extLst>
          </p:cNvPr>
          <p:cNvSpPr>
            <a:spLocks noChangeArrowheads="1"/>
          </p:cNvSpPr>
          <p:nvPr/>
        </p:nvSpPr>
        <p:spPr bwMode="auto">
          <a:xfrm>
            <a:off x="6876256" y="685800"/>
            <a:ext cx="434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spcBef>
                <a:spcPct val="0"/>
              </a:spcBef>
              <a:defRPr sz="2400">
                <a:solidFill>
                  <a:schemeClr val="tx1"/>
                </a:solidFill>
                <a:latin typeface="Times New Roman" pitchFamily="2" charset="0"/>
              </a:defRPr>
            </a:lvl1pPr>
            <a:lvl2pPr algn="l">
              <a:spcBef>
                <a:spcPct val="0"/>
              </a:spcBef>
              <a:defRPr sz="2400">
                <a:solidFill>
                  <a:schemeClr val="tx1"/>
                </a:solidFill>
                <a:latin typeface="Times New Roman" pitchFamily="2" charset="0"/>
              </a:defRPr>
            </a:lvl2pPr>
            <a:lvl3pPr algn="l">
              <a:spcBef>
                <a:spcPct val="0"/>
              </a:spcBef>
              <a:defRPr sz="2400">
                <a:solidFill>
                  <a:schemeClr val="tx1"/>
                </a:solidFill>
                <a:latin typeface="Times New Roman" pitchFamily="2" charset="0"/>
              </a:defRPr>
            </a:lvl3pPr>
            <a:lvl4pPr algn="l">
              <a:spcBef>
                <a:spcPct val="0"/>
              </a:spcBef>
              <a:defRPr sz="2400">
                <a:solidFill>
                  <a:schemeClr val="tx1"/>
                </a:solidFill>
                <a:latin typeface="Times New Roman" pitchFamily="2" charset="0"/>
              </a:defRPr>
            </a:lvl4pPr>
            <a:lvl5pPr algn="l">
              <a:spcBef>
                <a:spcPct val="0"/>
              </a:spcBef>
              <a:defRPr sz="2400">
                <a:solidFill>
                  <a:schemeClr val="tx1"/>
                </a:solidFill>
                <a:latin typeface="Times New Roman" pitchFamily="2" charset="0"/>
              </a:defRPr>
            </a:lvl5pPr>
            <a:lvl6pPr fontAlgn="base">
              <a:spcBef>
                <a:spcPct val="0"/>
              </a:spcBef>
              <a:spcAft>
                <a:spcPct val="0"/>
              </a:spcAft>
              <a:defRPr sz="2400">
                <a:solidFill>
                  <a:schemeClr val="tx1"/>
                </a:solidFill>
                <a:latin typeface="Times New Roman" pitchFamily="2" charset="0"/>
              </a:defRPr>
            </a:lvl6pPr>
            <a:lvl7pPr fontAlgn="base">
              <a:spcBef>
                <a:spcPct val="0"/>
              </a:spcBef>
              <a:spcAft>
                <a:spcPct val="0"/>
              </a:spcAft>
              <a:defRPr sz="2400">
                <a:solidFill>
                  <a:schemeClr val="tx1"/>
                </a:solidFill>
                <a:latin typeface="Times New Roman" pitchFamily="2" charset="0"/>
              </a:defRPr>
            </a:lvl7pPr>
            <a:lvl8pPr fontAlgn="base">
              <a:spcBef>
                <a:spcPct val="0"/>
              </a:spcBef>
              <a:spcAft>
                <a:spcPct val="0"/>
              </a:spcAft>
              <a:defRPr sz="2400">
                <a:solidFill>
                  <a:schemeClr val="tx1"/>
                </a:solidFill>
                <a:latin typeface="Times New Roman" pitchFamily="2" charset="0"/>
              </a:defRPr>
            </a:lvl8pPr>
            <a:lvl9pPr fontAlgn="base">
              <a:spcBef>
                <a:spcPct val="0"/>
              </a:spcBef>
              <a:spcAft>
                <a:spcPct val="0"/>
              </a:spcAft>
              <a:defRPr sz="2400">
                <a:solidFill>
                  <a:schemeClr val="tx1"/>
                </a:solidFill>
                <a:latin typeface="Times New Roman" pitchFamily="2" charset="0"/>
              </a:defRPr>
            </a:lvl9pPr>
          </a:lstStyle>
          <a:p>
            <a:pPr algn="ctr">
              <a:spcBef>
                <a:spcPct val="20000"/>
              </a:spcBef>
              <a:buFont typeface="Wingdings" pitchFamily="2" charset="2"/>
              <a:buNone/>
            </a:pPr>
            <a:r>
              <a:rPr lang="el-GR" altLang="en-US" sz="1600" b="1" dirty="0"/>
              <a:t>Δ</a:t>
            </a:r>
            <a:r>
              <a:rPr lang="en-US" altLang="en-US" sz="1600" b="1" i="1" dirty="0"/>
              <a:t>L</a:t>
            </a:r>
          </a:p>
        </p:txBody>
      </p:sp>
    </p:spTree>
    <p:extLst>
      <p:ext uri="{BB962C8B-B14F-4D97-AF65-F5344CB8AC3E}">
        <p14:creationId xmlns:p14="http://schemas.microsoft.com/office/powerpoint/2010/main" val="31325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9B05EE53-2DDF-C74C-AEC1-22CB7DC160A3}"/>
              </a:ext>
            </a:extLst>
          </p:cNvPr>
          <p:cNvSpPr>
            <a:spLocks noGrp="1" noChangeArrowheads="1"/>
          </p:cNvSpPr>
          <p:nvPr>
            <p:ph type="title"/>
          </p:nvPr>
        </p:nvSpPr>
        <p:spPr>
          <a:xfrm>
            <a:off x="1598613" y="0"/>
            <a:ext cx="6934200" cy="692150"/>
          </a:xfrm>
        </p:spPr>
        <p:txBody>
          <a:bodyPr/>
          <a:lstStyle/>
          <a:p>
            <a:r>
              <a:rPr lang="en-US" altLang="en-US"/>
              <a:t>References</a:t>
            </a:r>
          </a:p>
        </p:txBody>
      </p:sp>
      <p:sp>
        <p:nvSpPr>
          <p:cNvPr id="652291" name="Rectangle 3">
            <a:extLst>
              <a:ext uri="{FF2B5EF4-FFF2-40B4-BE49-F238E27FC236}">
                <a16:creationId xmlns:a16="http://schemas.microsoft.com/office/drawing/2014/main" id="{7A6901D1-F88E-B04F-A18E-94A61124755E}"/>
              </a:ext>
            </a:extLst>
          </p:cNvPr>
          <p:cNvSpPr>
            <a:spLocks noGrp="1" noChangeArrowheads="1"/>
          </p:cNvSpPr>
          <p:nvPr>
            <p:ph type="body" idx="1"/>
          </p:nvPr>
        </p:nvSpPr>
        <p:spPr>
          <a:xfrm>
            <a:off x="228600" y="914400"/>
            <a:ext cx="8915400" cy="5827713"/>
          </a:xfrm>
          <a:noFill/>
          <a:ln/>
        </p:spPr>
        <p:txBody>
          <a:bodyPr/>
          <a:lstStyle/>
          <a:p>
            <a:r>
              <a:rPr lang="en-US" altLang="en-US" dirty="0"/>
              <a:t>J. Rossbach and P. </a:t>
            </a:r>
            <a:r>
              <a:rPr lang="en-US" altLang="en-US" dirty="0" err="1"/>
              <a:t>Schmuser</a:t>
            </a:r>
            <a:r>
              <a:rPr lang="en-US" altLang="en-US" dirty="0"/>
              <a:t>, Basic course on accelerator optics, CERN Accelerator School, 1992.</a:t>
            </a:r>
          </a:p>
          <a:p>
            <a:r>
              <a:rPr lang="en-US" altLang="en-US" dirty="0"/>
              <a:t>H. Wiedemann, Particle Accelerator Physics I, Springer, 1999.</a:t>
            </a:r>
          </a:p>
          <a:p>
            <a:r>
              <a:rPr lang="en-US" altLang="en-US" dirty="0"/>
              <a:t>K. </a:t>
            </a:r>
            <a:r>
              <a:rPr lang="en-US" altLang="en-US" dirty="0" err="1"/>
              <a:t>Wille</a:t>
            </a:r>
            <a:r>
              <a:rPr lang="en-US" altLang="en-US" dirty="0"/>
              <a:t>, The physics of Particle Accelerators, Oxford University Press, 2000.</a:t>
            </a:r>
          </a:p>
        </p:txBody>
      </p:sp>
    </p:spTree>
    <p:extLst>
      <p:ext uri="{BB962C8B-B14F-4D97-AF65-F5344CB8AC3E}">
        <p14:creationId xmlns:p14="http://schemas.microsoft.com/office/powerpoint/2010/main" val="222292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1026">
            <a:extLst>
              <a:ext uri="{FF2B5EF4-FFF2-40B4-BE49-F238E27FC236}">
                <a16:creationId xmlns:a16="http://schemas.microsoft.com/office/drawing/2014/main" id="{EB389ED3-BAB7-0B4A-A7D4-A2FB8450341B}"/>
              </a:ext>
            </a:extLst>
          </p:cNvPr>
          <p:cNvSpPr>
            <a:spLocks noGrp="1" noChangeArrowheads="1"/>
          </p:cNvSpPr>
          <p:nvPr>
            <p:ph type="title"/>
          </p:nvPr>
        </p:nvSpPr>
        <p:spPr>
          <a:xfrm>
            <a:off x="838200" y="152400"/>
            <a:ext cx="8153400" cy="457200"/>
          </a:xfrm>
        </p:spPr>
        <p:txBody>
          <a:bodyPr/>
          <a:lstStyle/>
          <a:p>
            <a:r>
              <a:rPr lang="en-US" altLang="en-US" sz="4400"/>
              <a:t>Quadrupole doublet</a:t>
            </a:r>
            <a:endParaRPr lang="en-US" altLang="en-US" sz="2800"/>
          </a:p>
        </p:txBody>
      </p:sp>
      <p:grpSp>
        <p:nvGrpSpPr>
          <p:cNvPr id="638979" name="Group 1027">
            <a:extLst>
              <a:ext uri="{FF2B5EF4-FFF2-40B4-BE49-F238E27FC236}">
                <a16:creationId xmlns:a16="http://schemas.microsoft.com/office/drawing/2014/main" id="{D38F1DFF-CE85-CF47-B8A8-CC11AF421ACF}"/>
              </a:ext>
            </a:extLst>
          </p:cNvPr>
          <p:cNvGrpSpPr>
            <a:grpSpLocks/>
          </p:cNvGrpSpPr>
          <p:nvPr/>
        </p:nvGrpSpPr>
        <p:grpSpPr bwMode="auto">
          <a:xfrm>
            <a:off x="76200" y="947738"/>
            <a:ext cx="3733800" cy="2328862"/>
            <a:chOff x="48" y="597"/>
            <a:chExt cx="2352" cy="1467"/>
          </a:xfrm>
        </p:grpSpPr>
        <p:sp>
          <p:nvSpPr>
            <p:cNvPr id="638980" name="Oval 1028">
              <a:extLst>
                <a:ext uri="{FF2B5EF4-FFF2-40B4-BE49-F238E27FC236}">
                  <a16:creationId xmlns:a16="http://schemas.microsoft.com/office/drawing/2014/main" id="{9375F5FA-0FBE-1944-8641-0CB80D0A3B3B}"/>
                </a:ext>
              </a:extLst>
            </p:cNvPr>
            <p:cNvSpPr>
              <a:spLocks noChangeArrowheads="1"/>
            </p:cNvSpPr>
            <p:nvPr/>
          </p:nvSpPr>
          <p:spPr bwMode="auto">
            <a:xfrm>
              <a:off x="837" y="597"/>
              <a:ext cx="129" cy="1068"/>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1" name="Line 1029">
              <a:extLst>
                <a:ext uri="{FF2B5EF4-FFF2-40B4-BE49-F238E27FC236}">
                  <a16:creationId xmlns:a16="http://schemas.microsoft.com/office/drawing/2014/main" id="{22CF4817-72DA-704D-AEEE-9B334ED0FCD3}"/>
                </a:ext>
              </a:extLst>
            </p:cNvPr>
            <p:cNvSpPr>
              <a:spLocks noChangeShapeType="1"/>
            </p:cNvSpPr>
            <p:nvPr/>
          </p:nvSpPr>
          <p:spPr bwMode="auto">
            <a:xfrm>
              <a:off x="163" y="731"/>
              <a:ext cx="706" cy="105"/>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2" name="Line 1030">
              <a:extLst>
                <a:ext uri="{FF2B5EF4-FFF2-40B4-BE49-F238E27FC236}">
                  <a16:creationId xmlns:a16="http://schemas.microsoft.com/office/drawing/2014/main" id="{92878C7A-8573-4A4D-9703-5FBA398FDD7A}"/>
                </a:ext>
              </a:extLst>
            </p:cNvPr>
            <p:cNvSpPr>
              <a:spLocks noChangeShapeType="1"/>
            </p:cNvSpPr>
            <p:nvPr/>
          </p:nvSpPr>
          <p:spPr bwMode="auto">
            <a:xfrm>
              <a:off x="918" y="835"/>
              <a:ext cx="564" cy="211"/>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3" name="Line 1031">
              <a:extLst>
                <a:ext uri="{FF2B5EF4-FFF2-40B4-BE49-F238E27FC236}">
                  <a16:creationId xmlns:a16="http://schemas.microsoft.com/office/drawing/2014/main" id="{E90AA5C2-0CEF-C445-AA75-8A3E9B897058}"/>
                </a:ext>
              </a:extLst>
            </p:cNvPr>
            <p:cNvSpPr>
              <a:spLocks noChangeShapeType="1"/>
            </p:cNvSpPr>
            <p:nvPr/>
          </p:nvSpPr>
          <p:spPr bwMode="auto">
            <a:xfrm>
              <a:off x="48" y="1172"/>
              <a:ext cx="22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4" name="Line 1032">
              <a:extLst>
                <a:ext uri="{FF2B5EF4-FFF2-40B4-BE49-F238E27FC236}">
                  <a16:creationId xmlns:a16="http://schemas.microsoft.com/office/drawing/2014/main" id="{B528D41A-BCFB-A54E-9933-05F96EC6C35A}"/>
                </a:ext>
              </a:extLst>
            </p:cNvPr>
            <p:cNvSpPr>
              <a:spLocks noChangeShapeType="1"/>
            </p:cNvSpPr>
            <p:nvPr/>
          </p:nvSpPr>
          <p:spPr bwMode="auto">
            <a:xfrm>
              <a:off x="932" y="840"/>
              <a:ext cx="665" cy="101"/>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5" name="Arc 1033">
              <a:extLst>
                <a:ext uri="{FF2B5EF4-FFF2-40B4-BE49-F238E27FC236}">
                  <a16:creationId xmlns:a16="http://schemas.microsoft.com/office/drawing/2014/main" id="{7D910176-AAD5-0440-9F81-F5E73B86FD70}"/>
                </a:ext>
              </a:extLst>
            </p:cNvPr>
            <p:cNvSpPr>
              <a:spLocks/>
            </p:cNvSpPr>
            <p:nvPr/>
          </p:nvSpPr>
          <p:spPr bwMode="auto">
            <a:xfrm>
              <a:off x="1204" y="649"/>
              <a:ext cx="87" cy="314"/>
            </a:xfrm>
            <a:custGeom>
              <a:avLst/>
              <a:gdLst>
                <a:gd name="G0" fmla="+- 0 0 0"/>
                <a:gd name="G1" fmla="+- 0 0 0"/>
                <a:gd name="G2" fmla="+- 21600 0 0"/>
                <a:gd name="T0" fmla="*/ 17123 w 17123"/>
                <a:gd name="T1" fmla="*/ 13167 h 17984"/>
                <a:gd name="T2" fmla="*/ 11964 w 17123"/>
                <a:gd name="T3" fmla="*/ 17984 h 17984"/>
                <a:gd name="T4" fmla="*/ 0 w 17123"/>
                <a:gd name="T5" fmla="*/ 0 h 17984"/>
              </a:gdLst>
              <a:ahLst/>
              <a:cxnLst>
                <a:cxn ang="0">
                  <a:pos x="T0" y="T1"/>
                </a:cxn>
                <a:cxn ang="0">
                  <a:pos x="T2" y="T3"/>
                </a:cxn>
                <a:cxn ang="0">
                  <a:pos x="T4" y="T5"/>
                </a:cxn>
              </a:cxnLst>
              <a:rect l="0" t="0" r="r" b="b"/>
              <a:pathLst>
                <a:path w="17123" h="17984" fill="none" extrusionOk="0">
                  <a:moveTo>
                    <a:pt x="17122" y="13166"/>
                  </a:moveTo>
                  <a:cubicBezTo>
                    <a:pt x="15678" y="15044"/>
                    <a:pt x="13936" y="16672"/>
                    <a:pt x="11963" y="17983"/>
                  </a:cubicBezTo>
                </a:path>
                <a:path w="17123" h="17984" stroke="0" extrusionOk="0">
                  <a:moveTo>
                    <a:pt x="17122" y="13166"/>
                  </a:moveTo>
                  <a:cubicBezTo>
                    <a:pt x="15678" y="15044"/>
                    <a:pt x="13936" y="16672"/>
                    <a:pt x="11963" y="17983"/>
                  </a:cubicBez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86" name="Text Box 1034">
              <a:extLst>
                <a:ext uri="{FF2B5EF4-FFF2-40B4-BE49-F238E27FC236}">
                  <a16:creationId xmlns:a16="http://schemas.microsoft.com/office/drawing/2014/main" id="{6FE27DBC-B5A9-4A48-B904-23607EB435A8}"/>
                </a:ext>
              </a:extLst>
            </p:cNvPr>
            <p:cNvSpPr txBox="1">
              <a:spLocks noChangeArrowheads="1"/>
            </p:cNvSpPr>
            <p:nvPr/>
          </p:nvSpPr>
          <p:spPr bwMode="auto">
            <a:xfrm>
              <a:off x="622" y="86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Tx/>
                <a:buSzTx/>
                <a:buFontTx/>
                <a:buNone/>
              </a:pPr>
              <a:r>
                <a:rPr lang="en-GB" altLang="en-US" sz="1800" b="1" i="1">
                  <a:latin typeface="Times New Roman" pitchFamily="2" charset="0"/>
                </a:rPr>
                <a:t>x</a:t>
              </a:r>
              <a:endParaRPr lang="en-GB" altLang="en-US" sz="1800" b="1">
                <a:latin typeface="Times New Roman" pitchFamily="2" charset="0"/>
              </a:endParaRPr>
            </a:p>
          </p:txBody>
        </p:sp>
        <p:grpSp>
          <p:nvGrpSpPr>
            <p:cNvPr id="638987" name="Group 1035">
              <a:extLst>
                <a:ext uri="{FF2B5EF4-FFF2-40B4-BE49-F238E27FC236}">
                  <a16:creationId xmlns:a16="http://schemas.microsoft.com/office/drawing/2014/main" id="{7CA336E4-E6D3-9346-AF96-A400D4281DC3}"/>
                </a:ext>
              </a:extLst>
            </p:cNvPr>
            <p:cNvGrpSpPr>
              <a:grpSpLocks/>
            </p:cNvGrpSpPr>
            <p:nvPr/>
          </p:nvGrpSpPr>
          <p:grpSpPr bwMode="auto">
            <a:xfrm>
              <a:off x="1310" y="627"/>
              <a:ext cx="402" cy="1049"/>
              <a:chOff x="1248" y="2352"/>
              <a:chExt cx="339" cy="780"/>
            </a:xfrm>
          </p:grpSpPr>
          <p:sp>
            <p:nvSpPr>
              <p:cNvPr id="638988" name="Line 1036">
                <a:extLst>
                  <a:ext uri="{FF2B5EF4-FFF2-40B4-BE49-F238E27FC236}">
                    <a16:creationId xmlns:a16="http://schemas.microsoft.com/office/drawing/2014/main" id="{BE9D0F2F-0118-2249-A60C-31733C5A4951}"/>
                  </a:ext>
                </a:extLst>
              </p:cNvPr>
              <p:cNvSpPr>
                <a:spLocks noChangeShapeType="1"/>
              </p:cNvSpPr>
              <p:nvPr/>
            </p:nvSpPr>
            <p:spPr bwMode="auto">
              <a:xfrm>
                <a:off x="1281" y="3132"/>
                <a:ext cx="30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8989" name="Group 1037">
                <a:extLst>
                  <a:ext uri="{FF2B5EF4-FFF2-40B4-BE49-F238E27FC236}">
                    <a16:creationId xmlns:a16="http://schemas.microsoft.com/office/drawing/2014/main" id="{07C42A36-BC2A-9442-AE0D-1D5F49EE3180}"/>
                  </a:ext>
                </a:extLst>
              </p:cNvPr>
              <p:cNvGrpSpPr>
                <a:grpSpLocks/>
              </p:cNvGrpSpPr>
              <p:nvPr/>
            </p:nvGrpSpPr>
            <p:grpSpPr bwMode="auto">
              <a:xfrm>
                <a:off x="1248" y="2352"/>
                <a:ext cx="339" cy="780"/>
                <a:chOff x="3552" y="1487"/>
                <a:chExt cx="486" cy="1489"/>
              </a:xfrm>
            </p:grpSpPr>
            <p:sp>
              <p:nvSpPr>
                <p:cNvPr id="638990" name="Arc 1038">
                  <a:extLst>
                    <a:ext uri="{FF2B5EF4-FFF2-40B4-BE49-F238E27FC236}">
                      <a16:creationId xmlns:a16="http://schemas.microsoft.com/office/drawing/2014/main" id="{F883AF2D-13B5-F64A-8964-09278530B8EC}"/>
                    </a:ext>
                  </a:extLst>
                </p:cNvPr>
                <p:cNvSpPr>
                  <a:spLocks/>
                </p:cNvSpPr>
                <p:nvPr/>
              </p:nvSpPr>
              <p:spPr bwMode="auto">
                <a:xfrm rot="10665051" flipH="1">
                  <a:off x="3552" y="1487"/>
                  <a:ext cx="185" cy="1480"/>
                </a:xfrm>
                <a:custGeom>
                  <a:avLst/>
                  <a:gdLst>
                    <a:gd name="G0" fmla="+- 0 0 0"/>
                    <a:gd name="G1" fmla="+- 21600 0 0"/>
                    <a:gd name="G2" fmla="+- 21600 0 0"/>
                    <a:gd name="T0" fmla="*/ 0 w 21600"/>
                    <a:gd name="T1" fmla="*/ 0 h 42966"/>
                    <a:gd name="T2" fmla="*/ 3170 w 21600"/>
                    <a:gd name="T3" fmla="*/ 42966 h 42966"/>
                    <a:gd name="T4" fmla="*/ 0 w 21600"/>
                    <a:gd name="T5" fmla="*/ 21600 h 42966"/>
                  </a:gdLst>
                  <a:ahLst/>
                  <a:cxnLst>
                    <a:cxn ang="0">
                      <a:pos x="T0" y="T1"/>
                    </a:cxn>
                    <a:cxn ang="0">
                      <a:pos x="T2" y="T3"/>
                    </a:cxn>
                    <a:cxn ang="0">
                      <a:pos x="T4" y="T5"/>
                    </a:cxn>
                  </a:cxnLst>
                  <a:rect l="0" t="0" r="r" b="b"/>
                  <a:pathLst>
                    <a:path w="21600" h="42966" fill="none" extrusionOk="0">
                      <a:moveTo>
                        <a:pt x="0" y="0"/>
                      </a:moveTo>
                      <a:cubicBezTo>
                        <a:pt x="11929" y="0"/>
                        <a:pt x="21600" y="9670"/>
                        <a:pt x="21600" y="21600"/>
                      </a:cubicBezTo>
                      <a:cubicBezTo>
                        <a:pt x="21600" y="32305"/>
                        <a:pt x="13759" y="41395"/>
                        <a:pt x="3170" y="42966"/>
                      </a:cubicBezTo>
                    </a:path>
                    <a:path w="21600" h="42966" stroke="0" extrusionOk="0">
                      <a:moveTo>
                        <a:pt x="0" y="0"/>
                      </a:moveTo>
                      <a:cubicBezTo>
                        <a:pt x="11929" y="0"/>
                        <a:pt x="21600" y="9670"/>
                        <a:pt x="21600" y="21600"/>
                      </a:cubicBezTo>
                      <a:cubicBezTo>
                        <a:pt x="21600" y="32305"/>
                        <a:pt x="13759" y="41395"/>
                        <a:pt x="3170" y="4296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91" name="Arc 1039">
                  <a:extLst>
                    <a:ext uri="{FF2B5EF4-FFF2-40B4-BE49-F238E27FC236}">
                      <a16:creationId xmlns:a16="http://schemas.microsoft.com/office/drawing/2014/main" id="{61105F99-6B85-4F4C-AFF5-F082933EA833}"/>
                    </a:ext>
                  </a:extLst>
                </p:cNvPr>
                <p:cNvSpPr>
                  <a:spLocks/>
                </p:cNvSpPr>
                <p:nvPr/>
              </p:nvSpPr>
              <p:spPr bwMode="auto">
                <a:xfrm rot="21543920" flipH="1">
                  <a:off x="3842" y="1488"/>
                  <a:ext cx="196" cy="1488"/>
                </a:xfrm>
                <a:custGeom>
                  <a:avLst/>
                  <a:gdLst>
                    <a:gd name="G0" fmla="+- 1287 0 0"/>
                    <a:gd name="G1" fmla="+- 21600 0 0"/>
                    <a:gd name="G2" fmla="+- 21600 0 0"/>
                    <a:gd name="T0" fmla="*/ 1287 w 22887"/>
                    <a:gd name="T1" fmla="*/ 0 h 43200"/>
                    <a:gd name="T2" fmla="*/ 0 w 22887"/>
                    <a:gd name="T3" fmla="*/ 43162 h 43200"/>
                    <a:gd name="T4" fmla="*/ 1287 w 22887"/>
                    <a:gd name="T5" fmla="*/ 21600 h 43200"/>
                  </a:gdLst>
                  <a:ahLst/>
                  <a:cxnLst>
                    <a:cxn ang="0">
                      <a:pos x="T0" y="T1"/>
                    </a:cxn>
                    <a:cxn ang="0">
                      <a:pos x="T2" y="T3"/>
                    </a:cxn>
                    <a:cxn ang="0">
                      <a:pos x="T4" y="T5"/>
                    </a:cxn>
                  </a:cxnLst>
                  <a:rect l="0" t="0" r="r" b="b"/>
                  <a:pathLst>
                    <a:path w="22887" h="43200" fill="none" extrusionOk="0">
                      <a:moveTo>
                        <a:pt x="1287" y="0"/>
                      </a:moveTo>
                      <a:cubicBezTo>
                        <a:pt x="13216" y="0"/>
                        <a:pt x="22887" y="9670"/>
                        <a:pt x="22887" y="21600"/>
                      </a:cubicBezTo>
                      <a:cubicBezTo>
                        <a:pt x="22887" y="33529"/>
                        <a:pt x="13216" y="43200"/>
                        <a:pt x="1287" y="43200"/>
                      </a:cubicBezTo>
                      <a:cubicBezTo>
                        <a:pt x="857" y="43200"/>
                        <a:pt x="428" y="43187"/>
                        <a:pt x="0" y="43161"/>
                      </a:cubicBezTo>
                    </a:path>
                    <a:path w="22887" h="43200" stroke="0" extrusionOk="0">
                      <a:moveTo>
                        <a:pt x="1287" y="0"/>
                      </a:moveTo>
                      <a:cubicBezTo>
                        <a:pt x="13216" y="0"/>
                        <a:pt x="22887" y="9670"/>
                        <a:pt x="22887" y="21600"/>
                      </a:cubicBezTo>
                      <a:cubicBezTo>
                        <a:pt x="22887" y="33529"/>
                        <a:pt x="13216" y="43200"/>
                        <a:pt x="1287" y="43200"/>
                      </a:cubicBezTo>
                      <a:cubicBezTo>
                        <a:pt x="857" y="43200"/>
                        <a:pt x="428" y="43187"/>
                        <a:pt x="0" y="43161"/>
                      </a:cubicBezTo>
                      <a:lnTo>
                        <a:pt x="1287"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92" name="Line 1040">
                  <a:extLst>
                    <a:ext uri="{FF2B5EF4-FFF2-40B4-BE49-F238E27FC236}">
                      <a16:creationId xmlns:a16="http://schemas.microsoft.com/office/drawing/2014/main" id="{16586F35-1093-7F43-BBA8-0DEB580CF8C8}"/>
                    </a:ext>
                  </a:extLst>
                </p:cNvPr>
                <p:cNvSpPr>
                  <a:spLocks noChangeShapeType="1"/>
                </p:cNvSpPr>
                <p:nvPr/>
              </p:nvSpPr>
              <p:spPr bwMode="auto">
                <a:xfrm>
                  <a:off x="3552" y="1488"/>
                  <a:ext cx="43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38993" name="Line 1041">
              <a:extLst>
                <a:ext uri="{FF2B5EF4-FFF2-40B4-BE49-F238E27FC236}">
                  <a16:creationId xmlns:a16="http://schemas.microsoft.com/office/drawing/2014/main" id="{0AA361E2-88DB-DE45-84BC-DE597063BBB8}"/>
                </a:ext>
              </a:extLst>
            </p:cNvPr>
            <p:cNvSpPr>
              <a:spLocks noChangeShapeType="1"/>
            </p:cNvSpPr>
            <p:nvPr/>
          </p:nvSpPr>
          <p:spPr bwMode="auto">
            <a:xfrm>
              <a:off x="1540" y="1046"/>
              <a:ext cx="860" cy="105"/>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8994" name="AutoShape 1042">
              <a:extLst>
                <a:ext uri="{FF2B5EF4-FFF2-40B4-BE49-F238E27FC236}">
                  <a16:creationId xmlns:a16="http://schemas.microsoft.com/office/drawing/2014/main" id="{B6BB4F20-4A0D-E142-A02D-722EFF51BB7B}"/>
                </a:ext>
              </a:extLst>
            </p:cNvPr>
            <p:cNvSpPr>
              <a:spLocks/>
            </p:cNvSpPr>
            <p:nvPr/>
          </p:nvSpPr>
          <p:spPr bwMode="auto">
            <a:xfrm rot="5400000">
              <a:off x="1192" y="1484"/>
              <a:ext cx="88" cy="609"/>
            </a:xfrm>
            <a:prstGeom prst="rightBrace">
              <a:avLst>
                <a:gd name="adj1" fmla="val 57670"/>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995" name="Rectangle 1043">
              <a:extLst>
                <a:ext uri="{FF2B5EF4-FFF2-40B4-BE49-F238E27FC236}">
                  <a16:creationId xmlns:a16="http://schemas.microsoft.com/office/drawing/2014/main" id="{F47655F5-DF40-6041-BEFE-C054043934B7}"/>
                </a:ext>
              </a:extLst>
            </p:cNvPr>
            <p:cNvSpPr>
              <a:spLocks noChangeArrowheads="1"/>
            </p:cNvSpPr>
            <p:nvPr/>
          </p:nvSpPr>
          <p:spPr bwMode="auto">
            <a:xfrm>
              <a:off x="1150" y="1833"/>
              <a:ext cx="1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i="1">
                  <a:latin typeface="Tahoma" panose="020B0604030504040204" pitchFamily="34" charset="0"/>
                  <a:sym typeface="MT Extra" pitchFamily="2" charset="77"/>
                </a:rPr>
                <a:t>L</a:t>
              </a:r>
              <a:endParaRPr lang="en-GB" altLang="en-US" sz="1800" b="1">
                <a:latin typeface="Tahoma" panose="020B0604030504040204" pitchFamily="34" charset="0"/>
                <a:sym typeface="MT Extra" pitchFamily="2" charset="77"/>
              </a:endParaRPr>
            </a:p>
          </p:txBody>
        </p:sp>
        <p:sp>
          <p:nvSpPr>
            <p:cNvPr id="638996" name="Line 1044">
              <a:extLst>
                <a:ext uri="{FF2B5EF4-FFF2-40B4-BE49-F238E27FC236}">
                  <a16:creationId xmlns:a16="http://schemas.microsoft.com/office/drawing/2014/main" id="{56B8E5E0-57A0-9743-AA19-D8F11934AA14}"/>
                </a:ext>
              </a:extLst>
            </p:cNvPr>
            <p:cNvSpPr>
              <a:spLocks noChangeShapeType="1"/>
            </p:cNvSpPr>
            <p:nvPr/>
          </p:nvSpPr>
          <p:spPr bwMode="auto">
            <a:xfrm>
              <a:off x="1540" y="1046"/>
              <a:ext cx="631" cy="21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997" name="Arc 1045">
              <a:extLst>
                <a:ext uri="{FF2B5EF4-FFF2-40B4-BE49-F238E27FC236}">
                  <a16:creationId xmlns:a16="http://schemas.microsoft.com/office/drawing/2014/main" id="{4D772084-7512-1A49-8973-5735F14C8DA5}"/>
                </a:ext>
              </a:extLst>
            </p:cNvPr>
            <p:cNvSpPr>
              <a:spLocks/>
            </p:cNvSpPr>
            <p:nvPr/>
          </p:nvSpPr>
          <p:spPr bwMode="auto">
            <a:xfrm>
              <a:off x="1769" y="836"/>
              <a:ext cx="86" cy="314"/>
            </a:xfrm>
            <a:custGeom>
              <a:avLst/>
              <a:gdLst>
                <a:gd name="G0" fmla="+- 0 0 0"/>
                <a:gd name="G1" fmla="+- 0 0 0"/>
                <a:gd name="G2" fmla="+- 21600 0 0"/>
                <a:gd name="T0" fmla="*/ 16819 w 16819"/>
                <a:gd name="T1" fmla="*/ 13554 h 17984"/>
                <a:gd name="T2" fmla="*/ 11964 w 16819"/>
                <a:gd name="T3" fmla="*/ 17984 h 17984"/>
                <a:gd name="T4" fmla="*/ 0 w 16819"/>
                <a:gd name="T5" fmla="*/ 0 h 17984"/>
              </a:gdLst>
              <a:ahLst/>
              <a:cxnLst>
                <a:cxn ang="0">
                  <a:pos x="T0" y="T1"/>
                </a:cxn>
                <a:cxn ang="0">
                  <a:pos x="T2" y="T3"/>
                </a:cxn>
                <a:cxn ang="0">
                  <a:pos x="T4" y="T5"/>
                </a:cxn>
              </a:cxnLst>
              <a:rect l="0" t="0" r="r" b="b"/>
              <a:pathLst>
                <a:path w="16819" h="17984" fill="none" extrusionOk="0">
                  <a:moveTo>
                    <a:pt x="16818" y="13553"/>
                  </a:moveTo>
                  <a:cubicBezTo>
                    <a:pt x="15435" y="15269"/>
                    <a:pt x="13798" y="16763"/>
                    <a:pt x="11963" y="17983"/>
                  </a:cubicBezTo>
                </a:path>
                <a:path w="16819" h="17984" stroke="0" extrusionOk="0">
                  <a:moveTo>
                    <a:pt x="16818" y="13553"/>
                  </a:moveTo>
                  <a:cubicBezTo>
                    <a:pt x="15435" y="15269"/>
                    <a:pt x="13798" y="16763"/>
                    <a:pt x="11963" y="17983"/>
                  </a:cubicBez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8998" name="Rectangle 1046">
            <a:extLst>
              <a:ext uri="{FF2B5EF4-FFF2-40B4-BE49-F238E27FC236}">
                <a16:creationId xmlns:a16="http://schemas.microsoft.com/office/drawing/2014/main" id="{F0AD31AD-7796-A840-8609-B9612A76DEA1}"/>
              </a:ext>
            </a:extLst>
          </p:cNvPr>
          <p:cNvSpPr>
            <a:spLocks noChangeArrowheads="1"/>
          </p:cNvSpPr>
          <p:nvPr/>
        </p:nvSpPr>
        <p:spPr bwMode="auto">
          <a:xfrm>
            <a:off x="3962400" y="990600"/>
            <a:ext cx="510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Consider a quadrupole doublet, i.e. two quadrupoles with focal lengths </a:t>
            </a:r>
            <a:r>
              <a:rPr lang="en-US" altLang="en-US" sz="2400" i="1">
                <a:ea typeface="Times New Roman" pitchFamily="2" charset="0"/>
                <a:cs typeface="Times New Roman" pitchFamily="2" charset="0"/>
              </a:rPr>
              <a:t>f</a:t>
            </a:r>
            <a:r>
              <a:rPr lang="en-US" altLang="en-US" sz="2400" i="1" baseline="-25000">
                <a:ea typeface="Times New Roman" pitchFamily="2" charset="0"/>
                <a:cs typeface="Times New Roman" pitchFamily="2" charset="0"/>
              </a:rPr>
              <a:t>1</a:t>
            </a:r>
            <a:r>
              <a:rPr lang="en-US" altLang="en-US" sz="2400">
                <a:ea typeface="Times New Roman" pitchFamily="2" charset="0"/>
                <a:cs typeface="Times New Roman" pitchFamily="2" charset="0"/>
              </a:rPr>
              <a:t> and </a:t>
            </a:r>
            <a:r>
              <a:rPr lang="en-US" altLang="en-US" sz="2400" i="1">
                <a:ea typeface="Times New Roman" pitchFamily="2" charset="0"/>
                <a:cs typeface="Times New Roman" pitchFamily="2" charset="0"/>
              </a:rPr>
              <a:t>f</a:t>
            </a:r>
            <a:r>
              <a:rPr lang="en-US" altLang="en-US" sz="2400" i="1" baseline="-25000">
                <a:ea typeface="Times New Roman" pitchFamily="2" charset="0"/>
                <a:cs typeface="Times New Roman" pitchFamily="2" charset="0"/>
              </a:rPr>
              <a:t>2</a:t>
            </a:r>
            <a:r>
              <a:rPr lang="en-US" altLang="en-US" sz="2400">
                <a:ea typeface="Times New Roman" pitchFamily="2" charset="0"/>
                <a:cs typeface="Times New Roman" pitchFamily="2" charset="0"/>
              </a:rPr>
              <a:t> separated by a distance </a:t>
            </a:r>
            <a:r>
              <a:rPr lang="en-US" altLang="en-US" sz="2400" i="1">
                <a:ea typeface="Times New Roman" pitchFamily="2" charset="0"/>
                <a:cs typeface="Times New Roman" pitchFamily="2" charset="0"/>
              </a:rPr>
              <a:t>L</a:t>
            </a:r>
            <a:r>
              <a:rPr lang="en-US" altLang="en-US" sz="2400">
                <a:ea typeface="Times New Roman" pitchFamily="2" charset="0"/>
                <a:cs typeface="Times New Roman" pitchFamily="2" charset="0"/>
              </a:rPr>
              <a:t>. </a:t>
            </a:r>
          </a:p>
          <a:p>
            <a:pPr>
              <a:lnSpc>
                <a:spcPct val="90000"/>
              </a:lnSpc>
              <a:spcBef>
                <a:spcPct val="50000"/>
              </a:spcBef>
              <a:buSzTx/>
            </a:pPr>
            <a:r>
              <a:rPr lang="en-US" altLang="en-US" sz="2400">
                <a:ea typeface="Times New Roman" pitchFamily="2" charset="0"/>
                <a:cs typeface="Times New Roman" pitchFamily="2" charset="0"/>
              </a:rPr>
              <a:t>In thin lens approximation the transport matrix is</a:t>
            </a:r>
          </a:p>
        </p:txBody>
      </p:sp>
      <p:pic>
        <p:nvPicPr>
          <p:cNvPr id="638999" name="Picture 1047" descr="txp_fig">
            <a:extLst>
              <a:ext uri="{FF2B5EF4-FFF2-40B4-BE49-F238E27FC236}">
                <a16:creationId xmlns:a16="http://schemas.microsoft.com/office/drawing/2014/main" id="{22BD5682-94B8-D64F-A6EC-44CB306BFB71}"/>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3200400"/>
            <a:ext cx="87630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9000" name="Rectangle 1048">
            <a:extLst>
              <a:ext uri="{FF2B5EF4-FFF2-40B4-BE49-F238E27FC236}">
                <a16:creationId xmlns:a16="http://schemas.microsoft.com/office/drawing/2014/main" id="{F2329ECA-7C91-FD4E-818A-F29AFD0B098B}"/>
              </a:ext>
            </a:extLst>
          </p:cNvPr>
          <p:cNvSpPr>
            <a:spLocks noChangeArrowheads="1"/>
          </p:cNvSpPr>
          <p:nvPr/>
        </p:nvSpPr>
        <p:spPr bwMode="auto">
          <a:xfrm>
            <a:off x="228600" y="441960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buFont typeface="Wingdings" pitchFamily="2" charset="2"/>
              <a:buNone/>
            </a:pPr>
            <a:r>
              <a:rPr lang="en-US" altLang="en-US" sz="2400">
                <a:ea typeface="Times New Roman" pitchFamily="2" charset="0"/>
                <a:cs typeface="Times New Roman" pitchFamily="2" charset="0"/>
              </a:rPr>
              <a:t>	with the </a:t>
            </a:r>
            <a:r>
              <a:rPr lang="en-US" altLang="en-US" sz="2400" b="1">
                <a:ea typeface="Times New Roman" pitchFamily="2" charset="0"/>
                <a:cs typeface="Times New Roman" pitchFamily="2" charset="0"/>
              </a:rPr>
              <a:t>total focal length</a:t>
            </a:r>
            <a:r>
              <a:rPr lang="en-US" altLang="en-US" sz="2400">
                <a:ea typeface="Times New Roman" pitchFamily="2" charset="0"/>
                <a:cs typeface="Times New Roman" pitchFamily="2" charset="0"/>
              </a:rPr>
              <a:t> </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r>
              <a:rPr lang="en-US" altLang="en-US" sz="2400">
                <a:ea typeface="Times New Roman" pitchFamily="2" charset="0"/>
                <a:cs typeface="Times New Roman" pitchFamily="2" charset="0"/>
              </a:rPr>
              <a:t>Setting </a:t>
            </a:r>
            <a:r>
              <a:rPr lang="en-US" altLang="en-US" sz="2400" i="1">
                <a:ea typeface="Times New Roman" pitchFamily="2" charset="0"/>
                <a:cs typeface="Times New Roman" pitchFamily="2" charset="0"/>
              </a:rPr>
              <a:t>f</a:t>
            </a:r>
            <a:r>
              <a:rPr lang="en-US" altLang="en-US" sz="2400" i="1" baseline="-25000">
                <a:ea typeface="Times New Roman" pitchFamily="2" charset="0"/>
                <a:cs typeface="Times New Roman" pitchFamily="2" charset="0"/>
              </a:rPr>
              <a:t>1</a:t>
            </a:r>
            <a:r>
              <a:rPr lang="en-US" altLang="en-US" sz="2400">
                <a:ea typeface="Times New Roman" pitchFamily="2" charset="0"/>
                <a:cs typeface="Times New Roman" pitchFamily="2" charset="0"/>
              </a:rPr>
              <a:t> = </a:t>
            </a:r>
            <a:r>
              <a:rPr lang="en-US" altLang="en-US" sz="2400" i="1">
                <a:ea typeface="Times New Roman" pitchFamily="2" charset="0"/>
                <a:cs typeface="Times New Roman" pitchFamily="2" charset="0"/>
              </a:rPr>
              <a:t>- f</a:t>
            </a:r>
            <a:r>
              <a:rPr lang="en-US" altLang="en-US" sz="2400" i="1" baseline="-25000">
                <a:ea typeface="Times New Roman" pitchFamily="2" charset="0"/>
                <a:cs typeface="Times New Roman" pitchFamily="2" charset="0"/>
              </a:rPr>
              <a:t>2</a:t>
            </a:r>
            <a:r>
              <a:rPr lang="en-US" altLang="en-US" sz="2400">
                <a:ea typeface="Times New Roman" pitchFamily="2" charset="0"/>
                <a:cs typeface="Times New Roman" pitchFamily="2" charset="0"/>
              </a:rPr>
              <a:t> = </a:t>
            </a:r>
            <a:r>
              <a:rPr lang="en-US" altLang="en-US" sz="2400" i="1">
                <a:ea typeface="Times New Roman" pitchFamily="2" charset="0"/>
                <a:cs typeface="Times New Roman" pitchFamily="2" charset="0"/>
              </a:rPr>
              <a:t>f</a:t>
            </a:r>
          </a:p>
          <a:p>
            <a:pPr>
              <a:lnSpc>
                <a:spcPct val="90000"/>
              </a:lnSpc>
              <a:spcBef>
                <a:spcPct val="50000"/>
              </a:spcBef>
              <a:buSzTx/>
            </a:pPr>
            <a:r>
              <a:rPr lang="en-US" altLang="en-US" sz="2400" b="1">
                <a:ea typeface="Times New Roman" pitchFamily="2" charset="0"/>
                <a:cs typeface="Times New Roman" pitchFamily="2" charset="0"/>
              </a:rPr>
              <a:t>Alternating gradient focusing</a:t>
            </a:r>
            <a:r>
              <a:rPr lang="en-US" altLang="en-US" sz="2400">
                <a:ea typeface="Times New Roman" pitchFamily="2" charset="0"/>
                <a:cs typeface="Times New Roman" pitchFamily="2" charset="0"/>
              </a:rPr>
              <a:t> seems overall focusing </a:t>
            </a:r>
          </a:p>
          <a:p>
            <a:pPr>
              <a:lnSpc>
                <a:spcPct val="90000"/>
              </a:lnSpc>
              <a:spcBef>
                <a:spcPct val="50000"/>
              </a:spcBef>
              <a:buSzTx/>
            </a:pPr>
            <a:r>
              <a:rPr lang="en-US" altLang="en-US" sz="2400">
                <a:ea typeface="Times New Roman" pitchFamily="2" charset="0"/>
                <a:cs typeface="Times New Roman" pitchFamily="2" charset="0"/>
              </a:rPr>
              <a:t>This is only valid in thin lens approximation</a:t>
            </a:r>
            <a:endParaRPr lang="en-US" altLang="en-US" sz="2400" b="1">
              <a:ea typeface="Times New Roman" pitchFamily="2" charset="0"/>
              <a:cs typeface="Times New Roman" pitchFamily="2" charset="0"/>
            </a:endParaRPr>
          </a:p>
        </p:txBody>
      </p:sp>
      <p:pic>
        <p:nvPicPr>
          <p:cNvPr id="639001" name="Picture 1049" descr="txp_fig">
            <a:extLst>
              <a:ext uri="{FF2B5EF4-FFF2-40B4-BE49-F238E27FC236}">
                <a16:creationId xmlns:a16="http://schemas.microsoft.com/office/drawing/2014/main" id="{08CF1851-66B6-6744-A798-76E2F78F0F54}"/>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287838" y="4191000"/>
            <a:ext cx="3408362"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9002" name="Picture 1050" descr="txp_fig">
            <a:extLst>
              <a:ext uri="{FF2B5EF4-FFF2-40B4-BE49-F238E27FC236}">
                <a16:creationId xmlns:a16="http://schemas.microsoft.com/office/drawing/2014/main" id="{BA719ABE-0F17-CD48-8422-8E7542B3B9E6}"/>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3429000" y="5181600"/>
            <a:ext cx="1300163"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6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1026">
            <a:extLst>
              <a:ext uri="{FF2B5EF4-FFF2-40B4-BE49-F238E27FC236}">
                <a16:creationId xmlns:a16="http://schemas.microsoft.com/office/drawing/2014/main" id="{9ACE865E-33E6-A841-9605-47709CF19412}"/>
              </a:ext>
            </a:extLst>
          </p:cNvPr>
          <p:cNvSpPr>
            <a:spLocks noGrp="1" noChangeArrowheads="1"/>
          </p:cNvSpPr>
          <p:nvPr>
            <p:ph type="title"/>
          </p:nvPr>
        </p:nvSpPr>
        <p:spPr>
          <a:xfrm>
            <a:off x="762000" y="76200"/>
            <a:ext cx="4648200" cy="533400"/>
          </a:xfrm>
        </p:spPr>
        <p:txBody>
          <a:bodyPr/>
          <a:lstStyle/>
          <a:p>
            <a:r>
              <a:rPr lang="en-US" altLang="en-US" sz="4400"/>
              <a:t>FODO Cell</a:t>
            </a:r>
            <a:endParaRPr lang="en-US" altLang="en-US"/>
          </a:p>
        </p:txBody>
      </p:sp>
      <p:sp>
        <p:nvSpPr>
          <p:cNvPr id="640003" name="Rectangle 1027">
            <a:extLst>
              <a:ext uri="{FF2B5EF4-FFF2-40B4-BE49-F238E27FC236}">
                <a16:creationId xmlns:a16="http://schemas.microsoft.com/office/drawing/2014/main" id="{4EB5F340-49DC-124D-A4B8-D67447D07886}"/>
              </a:ext>
            </a:extLst>
          </p:cNvPr>
          <p:cNvSpPr>
            <a:spLocks noChangeArrowheads="1"/>
          </p:cNvSpPr>
          <p:nvPr/>
        </p:nvSpPr>
        <p:spPr bwMode="auto">
          <a:xfrm>
            <a:off x="3810000" y="990600"/>
            <a:ext cx="5257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Consider defocusing quad </a:t>
            </a:r>
            <a:r>
              <a:rPr lang="en-US" altLang="en-US" sz="2400">
                <a:latin typeface="Times New Roman" pitchFamily="2" charset="0"/>
                <a:ea typeface="Times New Roman" pitchFamily="2" charset="0"/>
                <a:cs typeface="Times New Roman" pitchFamily="2" charset="0"/>
              </a:rPr>
              <a:t>“</a:t>
            </a:r>
            <a:r>
              <a:rPr lang="en-US" altLang="en-US" sz="2400">
                <a:ea typeface="Times New Roman" pitchFamily="2" charset="0"/>
                <a:cs typeface="Times New Roman" pitchFamily="2" charset="0"/>
              </a:rPr>
              <a:t>sandwiched</a:t>
            </a:r>
            <a:r>
              <a:rPr lang="en-US" altLang="en-US" sz="2400">
                <a:latin typeface="Times New Roman" pitchFamily="2" charset="0"/>
                <a:ea typeface="Times New Roman" pitchFamily="2" charset="0"/>
                <a:cs typeface="Times New Roman" pitchFamily="2" charset="0"/>
              </a:rPr>
              <a:t>”</a:t>
            </a:r>
            <a:r>
              <a:rPr lang="en-US" altLang="en-US" sz="2400">
                <a:ea typeface="Times New Roman" pitchFamily="2" charset="0"/>
                <a:cs typeface="Times New Roman" pitchFamily="2" charset="0"/>
              </a:rPr>
              <a:t> by two focusing quads with focal lengths </a:t>
            </a:r>
            <a:r>
              <a:rPr lang="en-US" altLang="en-US" sz="2400" i="1">
                <a:ea typeface="Times New Roman" pitchFamily="2" charset="0"/>
                <a:cs typeface="Times New Roman" pitchFamily="2" charset="0"/>
              </a:rPr>
              <a:t>± f</a:t>
            </a:r>
            <a:r>
              <a:rPr lang="en-US" altLang="en-US" sz="2400">
                <a:ea typeface="Times New Roman" pitchFamily="2" charset="0"/>
                <a:cs typeface="Times New Roman" pitchFamily="2" charset="0"/>
              </a:rPr>
              <a:t>.</a:t>
            </a:r>
          </a:p>
          <a:p>
            <a:pPr>
              <a:lnSpc>
                <a:spcPct val="90000"/>
              </a:lnSpc>
              <a:spcBef>
                <a:spcPct val="50000"/>
              </a:spcBef>
              <a:buSzTx/>
            </a:pPr>
            <a:r>
              <a:rPr lang="en-US" altLang="en-US" sz="2400">
                <a:ea typeface="Times New Roman" pitchFamily="2" charset="0"/>
                <a:cs typeface="Times New Roman" pitchFamily="2" charset="0"/>
              </a:rPr>
              <a:t>Symmetric transfer matrix from center to center of focusing quads</a:t>
            </a:r>
          </a:p>
        </p:txBody>
      </p:sp>
      <p:sp>
        <p:nvSpPr>
          <p:cNvPr id="640004" name="Rectangle 1028">
            <a:extLst>
              <a:ext uri="{FF2B5EF4-FFF2-40B4-BE49-F238E27FC236}">
                <a16:creationId xmlns:a16="http://schemas.microsoft.com/office/drawing/2014/main" id="{95FC6A5A-B8C4-1144-87A9-D659D155C2D8}"/>
              </a:ext>
            </a:extLst>
          </p:cNvPr>
          <p:cNvSpPr>
            <a:spLocks noChangeArrowheads="1"/>
          </p:cNvSpPr>
          <p:nvPr/>
        </p:nvSpPr>
        <p:spPr bwMode="auto">
          <a:xfrm>
            <a:off x="152400" y="342900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buFont typeface="Wingdings" pitchFamily="2" charset="2"/>
              <a:buNone/>
            </a:pPr>
            <a:r>
              <a:rPr lang="en-US" altLang="en-US" sz="2400">
                <a:ea typeface="Times New Roman" pitchFamily="2" charset="0"/>
                <a:cs typeface="Times New Roman" pitchFamily="2" charset="0"/>
              </a:rPr>
              <a:t>	with the transfer matrices</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r>
              <a:rPr lang="en-US" altLang="en-US" sz="2400">
                <a:ea typeface="Times New Roman" pitchFamily="2" charset="0"/>
                <a:cs typeface="Times New Roman" pitchFamily="2" charset="0"/>
              </a:rPr>
              <a:t>The total transfer matrix is</a:t>
            </a:r>
          </a:p>
        </p:txBody>
      </p:sp>
      <p:sp>
        <p:nvSpPr>
          <p:cNvPr id="640005" name="Oval 1029">
            <a:extLst>
              <a:ext uri="{FF2B5EF4-FFF2-40B4-BE49-F238E27FC236}">
                <a16:creationId xmlns:a16="http://schemas.microsoft.com/office/drawing/2014/main" id="{12051615-987D-DA4C-A23A-E9994704872D}"/>
              </a:ext>
            </a:extLst>
          </p:cNvPr>
          <p:cNvSpPr>
            <a:spLocks noChangeArrowheads="1"/>
          </p:cNvSpPr>
          <p:nvPr/>
        </p:nvSpPr>
        <p:spPr bwMode="auto">
          <a:xfrm>
            <a:off x="1004888" y="1100138"/>
            <a:ext cx="204787" cy="1695450"/>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006" name="Line 1030">
            <a:extLst>
              <a:ext uri="{FF2B5EF4-FFF2-40B4-BE49-F238E27FC236}">
                <a16:creationId xmlns:a16="http://schemas.microsoft.com/office/drawing/2014/main" id="{2F4CE871-40BA-FD43-9C2C-AC88F9B1F75D}"/>
              </a:ext>
            </a:extLst>
          </p:cNvPr>
          <p:cNvSpPr>
            <a:spLocks noChangeShapeType="1"/>
          </p:cNvSpPr>
          <p:nvPr/>
        </p:nvSpPr>
        <p:spPr bwMode="auto">
          <a:xfrm>
            <a:off x="304800" y="2012950"/>
            <a:ext cx="35623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0007" name="Group 1031">
            <a:extLst>
              <a:ext uri="{FF2B5EF4-FFF2-40B4-BE49-F238E27FC236}">
                <a16:creationId xmlns:a16="http://schemas.microsoft.com/office/drawing/2014/main" id="{63CF784D-577B-FD4E-80F0-ECA4B2275622}"/>
              </a:ext>
            </a:extLst>
          </p:cNvPr>
          <p:cNvGrpSpPr>
            <a:grpSpLocks/>
          </p:cNvGrpSpPr>
          <p:nvPr/>
        </p:nvGrpSpPr>
        <p:grpSpPr bwMode="auto">
          <a:xfrm>
            <a:off x="1755775" y="1147763"/>
            <a:ext cx="638175" cy="1665287"/>
            <a:chOff x="1248" y="2352"/>
            <a:chExt cx="339" cy="780"/>
          </a:xfrm>
        </p:grpSpPr>
        <p:sp>
          <p:nvSpPr>
            <p:cNvPr id="640008" name="Line 1032">
              <a:extLst>
                <a:ext uri="{FF2B5EF4-FFF2-40B4-BE49-F238E27FC236}">
                  <a16:creationId xmlns:a16="http://schemas.microsoft.com/office/drawing/2014/main" id="{E88AC049-A76E-7644-89B1-BF8EECF5CFE1}"/>
                </a:ext>
              </a:extLst>
            </p:cNvPr>
            <p:cNvSpPr>
              <a:spLocks noChangeShapeType="1"/>
            </p:cNvSpPr>
            <p:nvPr/>
          </p:nvSpPr>
          <p:spPr bwMode="auto">
            <a:xfrm>
              <a:off x="1281" y="3132"/>
              <a:ext cx="30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0009" name="Group 1033">
              <a:extLst>
                <a:ext uri="{FF2B5EF4-FFF2-40B4-BE49-F238E27FC236}">
                  <a16:creationId xmlns:a16="http://schemas.microsoft.com/office/drawing/2014/main" id="{AD0945AA-7050-FF4C-97AB-ABAB4A2F9A0A}"/>
                </a:ext>
              </a:extLst>
            </p:cNvPr>
            <p:cNvGrpSpPr>
              <a:grpSpLocks/>
            </p:cNvGrpSpPr>
            <p:nvPr/>
          </p:nvGrpSpPr>
          <p:grpSpPr bwMode="auto">
            <a:xfrm>
              <a:off x="1248" y="2352"/>
              <a:ext cx="339" cy="780"/>
              <a:chOff x="3552" y="1487"/>
              <a:chExt cx="486" cy="1489"/>
            </a:xfrm>
          </p:grpSpPr>
          <p:sp>
            <p:nvSpPr>
              <p:cNvPr id="640010" name="Arc 1034">
                <a:extLst>
                  <a:ext uri="{FF2B5EF4-FFF2-40B4-BE49-F238E27FC236}">
                    <a16:creationId xmlns:a16="http://schemas.microsoft.com/office/drawing/2014/main" id="{F419A652-A463-5147-8FFD-222037EED301}"/>
                  </a:ext>
                </a:extLst>
              </p:cNvPr>
              <p:cNvSpPr>
                <a:spLocks/>
              </p:cNvSpPr>
              <p:nvPr/>
            </p:nvSpPr>
            <p:spPr bwMode="auto">
              <a:xfrm rot="10665051" flipH="1">
                <a:off x="3552" y="1487"/>
                <a:ext cx="185" cy="1480"/>
              </a:xfrm>
              <a:custGeom>
                <a:avLst/>
                <a:gdLst>
                  <a:gd name="G0" fmla="+- 0 0 0"/>
                  <a:gd name="G1" fmla="+- 21600 0 0"/>
                  <a:gd name="G2" fmla="+- 21600 0 0"/>
                  <a:gd name="T0" fmla="*/ 0 w 21600"/>
                  <a:gd name="T1" fmla="*/ 0 h 42966"/>
                  <a:gd name="T2" fmla="*/ 3170 w 21600"/>
                  <a:gd name="T3" fmla="*/ 42966 h 42966"/>
                  <a:gd name="T4" fmla="*/ 0 w 21600"/>
                  <a:gd name="T5" fmla="*/ 21600 h 42966"/>
                </a:gdLst>
                <a:ahLst/>
                <a:cxnLst>
                  <a:cxn ang="0">
                    <a:pos x="T0" y="T1"/>
                  </a:cxn>
                  <a:cxn ang="0">
                    <a:pos x="T2" y="T3"/>
                  </a:cxn>
                  <a:cxn ang="0">
                    <a:pos x="T4" y="T5"/>
                  </a:cxn>
                </a:cxnLst>
                <a:rect l="0" t="0" r="r" b="b"/>
                <a:pathLst>
                  <a:path w="21600" h="42966" fill="none" extrusionOk="0">
                    <a:moveTo>
                      <a:pt x="0" y="0"/>
                    </a:moveTo>
                    <a:cubicBezTo>
                      <a:pt x="11929" y="0"/>
                      <a:pt x="21600" y="9670"/>
                      <a:pt x="21600" y="21600"/>
                    </a:cubicBezTo>
                    <a:cubicBezTo>
                      <a:pt x="21600" y="32305"/>
                      <a:pt x="13759" y="41395"/>
                      <a:pt x="3170" y="42966"/>
                    </a:cubicBezTo>
                  </a:path>
                  <a:path w="21600" h="42966" stroke="0" extrusionOk="0">
                    <a:moveTo>
                      <a:pt x="0" y="0"/>
                    </a:moveTo>
                    <a:cubicBezTo>
                      <a:pt x="11929" y="0"/>
                      <a:pt x="21600" y="9670"/>
                      <a:pt x="21600" y="21600"/>
                    </a:cubicBezTo>
                    <a:cubicBezTo>
                      <a:pt x="21600" y="32305"/>
                      <a:pt x="13759" y="41395"/>
                      <a:pt x="3170" y="4296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011" name="Arc 1035">
                <a:extLst>
                  <a:ext uri="{FF2B5EF4-FFF2-40B4-BE49-F238E27FC236}">
                    <a16:creationId xmlns:a16="http://schemas.microsoft.com/office/drawing/2014/main" id="{1CC120FC-0F63-4C4B-9338-EB000C56DD47}"/>
                  </a:ext>
                </a:extLst>
              </p:cNvPr>
              <p:cNvSpPr>
                <a:spLocks/>
              </p:cNvSpPr>
              <p:nvPr/>
            </p:nvSpPr>
            <p:spPr bwMode="auto">
              <a:xfrm rot="21543920" flipH="1">
                <a:off x="3842" y="1488"/>
                <a:ext cx="196" cy="1488"/>
              </a:xfrm>
              <a:custGeom>
                <a:avLst/>
                <a:gdLst>
                  <a:gd name="G0" fmla="+- 1287 0 0"/>
                  <a:gd name="G1" fmla="+- 21600 0 0"/>
                  <a:gd name="G2" fmla="+- 21600 0 0"/>
                  <a:gd name="T0" fmla="*/ 1287 w 22887"/>
                  <a:gd name="T1" fmla="*/ 0 h 43200"/>
                  <a:gd name="T2" fmla="*/ 0 w 22887"/>
                  <a:gd name="T3" fmla="*/ 43162 h 43200"/>
                  <a:gd name="T4" fmla="*/ 1287 w 22887"/>
                  <a:gd name="T5" fmla="*/ 21600 h 43200"/>
                </a:gdLst>
                <a:ahLst/>
                <a:cxnLst>
                  <a:cxn ang="0">
                    <a:pos x="T0" y="T1"/>
                  </a:cxn>
                  <a:cxn ang="0">
                    <a:pos x="T2" y="T3"/>
                  </a:cxn>
                  <a:cxn ang="0">
                    <a:pos x="T4" y="T5"/>
                  </a:cxn>
                </a:cxnLst>
                <a:rect l="0" t="0" r="r" b="b"/>
                <a:pathLst>
                  <a:path w="22887" h="43200" fill="none" extrusionOk="0">
                    <a:moveTo>
                      <a:pt x="1287" y="0"/>
                    </a:moveTo>
                    <a:cubicBezTo>
                      <a:pt x="13216" y="0"/>
                      <a:pt x="22887" y="9670"/>
                      <a:pt x="22887" y="21600"/>
                    </a:cubicBezTo>
                    <a:cubicBezTo>
                      <a:pt x="22887" y="33529"/>
                      <a:pt x="13216" y="43200"/>
                      <a:pt x="1287" y="43200"/>
                    </a:cubicBezTo>
                    <a:cubicBezTo>
                      <a:pt x="857" y="43200"/>
                      <a:pt x="428" y="43187"/>
                      <a:pt x="0" y="43161"/>
                    </a:cubicBezTo>
                  </a:path>
                  <a:path w="22887" h="43200" stroke="0" extrusionOk="0">
                    <a:moveTo>
                      <a:pt x="1287" y="0"/>
                    </a:moveTo>
                    <a:cubicBezTo>
                      <a:pt x="13216" y="0"/>
                      <a:pt x="22887" y="9670"/>
                      <a:pt x="22887" y="21600"/>
                    </a:cubicBezTo>
                    <a:cubicBezTo>
                      <a:pt x="22887" y="33529"/>
                      <a:pt x="13216" y="43200"/>
                      <a:pt x="1287" y="43200"/>
                    </a:cubicBezTo>
                    <a:cubicBezTo>
                      <a:pt x="857" y="43200"/>
                      <a:pt x="428" y="43187"/>
                      <a:pt x="0" y="43161"/>
                    </a:cubicBezTo>
                    <a:lnTo>
                      <a:pt x="1287"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012" name="Line 1036">
                <a:extLst>
                  <a:ext uri="{FF2B5EF4-FFF2-40B4-BE49-F238E27FC236}">
                    <a16:creationId xmlns:a16="http://schemas.microsoft.com/office/drawing/2014/main" id="{FFB050AE-3CD4-604F-9029-6AD22EDD11FA}"/>
                  </a:ext>
                </a:extLst>
              </p:cNvPr>
              <p:cNvSpPr>
                <a:spLocks noChangeShapeType="1"/>
              </p:cNvSpPr>
              <p:nvPr/>
            </p:nvSpPr>
            <p:spPr bwMode="auto">
              <a:xfrm>
                <a:off x="3552" y="1488"/>
                <a:ext cx="43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40013" name="AutoShape 1037">
            <a:extLst>
              <a:ext uri="{FF2B5EF4-FFF2-40B4-BE49-F238E27FC236}">
                <a16:creationId xmlns:a16="http://schemas.microsoft.com/office/drawing/2014/main" id="{47268AE9-8E02-A845-B1C4-360D8E698BA3}"/>
              </a:ext>
            </a:extLst>
          </p:cNvPr>
          <p:cNvSpPr>
            <a:spLocks/>
          </p:cNvSpPr>
          <p:nvPr/>
        </p:nvSpPr>
        <p:spPr bwMode="auto">
          <a:xfrm rot="5400000">
            <a:off x="1480344" y="2494756"/>
            <a:ext cx="139700" cy="966788"/>
          </a:xfrm>
          <a:prstGeom prst="rightBrace">
            <a:avLst>
              <a:gd name="adj1" fmla="val 57670"/>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14" name="Rectangle 1038">
            <a:extLst>
              <a:ext uri="{FF2B5EF4-FFF2-40B4-BE49-F238E27FC236}">
                <a16:creationId xmlns:a16="http://schemas.microsoft.com/office/drawing/2014/main" id="{1F9940F4-CDAF-5248-B5F6-598D12DC1A7B}"/>
              </a:ext>
            </a:extLst>
          </p:cNvPr>
          <p:cNvSpPr>
            <a:spLocks noChangeArrowheads="1"/>
          </p:cNvSpPr>
          <p:nvPr/>
        </p:nvSpPr>
        <p:spPr bwMode="auto">
          <a:xfrm>
            <a:off x="1501775" y="3062288"/>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i="1">
                <a:latin typeface="Tahoma" panose="020B0604030504040204" pitchFamily="34" charset="0"/>
                <a:sym typeface="MT Extra" pitchFamily="2" charset="77"/>
              </a:rPr>
              <a:t>L</a:t>
            </a:r>
            <a:endParaRPr lang="en-GB" altLang="en-US" sz="1800" b="1" i="1">
              <a:latin typeface="Tahoma" panose="020B0604030504040204" pitchFamily="34" charset="0"/>
              <a:sym typeface="MT Extra" pitchFamily="2" charset="77"/>
            </a:endParaRPr>
          </a:p>
        </p:txBody>
      </p:sp>
      <p:sp>
        <p:nvSpPr>
          <p:cNvPr id="640015" name="Oval 1039">
            <a:extLst>
              <a:ext uri="{FF2B5EF4-FFF2-40B4-BE49-F238E27FC236}">
                <a16:creationId xmlns:a16="http://schemas.microsoft.com/office/drawing/2014/main" id="{C4C0C261-7AFF-E84D-8C24-C348535683B6}"/>
              </a:ext>
            </a:extLst>
          </p:cNvPr>
          <p:cNvSpPr>
            <a:spLocks noChangeArrowheads="1"/>
          </p:cNvSpPr>
          <p:nvPr/>
        </p:nvSpPr>
        <p:spPr bwMode="auto">
          <a:xfrm>
            <a:off x="2976563" y="1123950"/>
            <a:ext cx="204787" cy="1695450"/>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0016" name="AutoShape 1040">
            <a:extLst>
              <a:ext uri="{FF2B5EF4-FFF2-40B4-BE49-F238E27FC236}">
                <a16:creationId xmlns:a16="http://schemas.microsoft.com/office/drawing/2014/main" id="{5B5E7EF7-6549-F348-B322-1962685AE594}"/>
              </a:ext>
            </a:extLst>
          </p:cNvPr>
          <p:cNvSpPr>
            <a:spLocks/>
          </p:cNvSpPr>
          <p:nvPr/>
        </p:nvSpPr>
        <p:spPr bwMode="auto">
          <a:xfrm rot="5400000">
            <a:off x="2494757" y="2494756"/>
            <a:ext cx="139700" cy="966787"/>
          </a:xfrm>
          <a:prstGeom prst="rightBrace">
            <a:avLst>
              <a:gd name="adj1" fmla="val 57670"/>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017" name="Rectangle 1041">
            <a:extLst>
              <a:ext uri="{FF2B5EF4-FFF2-40B4-BE49-F238E27FC236}">
                <a16:creationId xmlns:a16="http://schemas.microsoft.com/office/drawing/2014/main" id="{C76C61D8-618D-7641-A853-8E84FE551F97}"/>
              </a:ext>
            </a:extLst>
          </p:cNvPr>
          <p:cNvSpPr>
            <a:spLocks noChangeArrowheads="1"/>
          </p:cNvSpPr>
          <p:nvPr/>
        </p:nvSpPr>
        <p:spPr bwMode="auto">
          <a:xfrm>
            <a:off x="2486025" y="3062288"/>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i="1">
                <a:latin typeface="Tahoma" panose="020B0604030504040204" pitchFamily="34" charset="0"/>
                <a:sym typeface="MT Extra" pitchFamily="2" charset="77"/>
              </a:rPr>
              <a:t>L</a:t>
            </a:r>
            <a:endParaRPr lang="en-GB" altLang="en-US" sz="1800" b="1" i="1">
              <a:latin typeface="Tahoma" panose="020B0604030504040204" pitchFamily="34" charset="0"/>
              <a:sym typeface="MT Extra" pitchFamily="2" charset="77"/>
            </a:endParaRPr>
          </a:p>
        </p:txBody>
      </p:sp>
      <p:pic>
        <p:nvPicPr>
          <p:cNvPr id="640018" name="Picture 1042" descr="txp_fig">
            <a:extLst>
              <a:ext uri="{FF2B5EF4-FFF2-40B4-BE49-F238E27FC236}">
                <a16:creationId xmlns:a16="http://schemas.microsoft.com/office/drawing/2014/main" id="{6F8AD846-C558-6140-A35E-16C8989FE162}"/>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895600" y="3116263"/>
            <a:ext cx="61722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0019" name="Picture 1043" descr="txp_fig">
            <a:extLst>
              <a:ext uri="{FF2B5EF4-FFF2-40B4-BE49-F238E27FC236}">
                <a16:creationId xmlns:a16="http://schemas.microsoft.com/office/drawing/2014/main" id="{C55FE571-DBB0-D64A-B078-576020060687}"/>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57175" y="3994150"/>
            <a:ext cx="873442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0021" name="Picture 1045" descr="txp_fig">
            <a:extLst>
              <a:ext uri="{FF2B5EF4-FFF2-40B4-BE49-F238E27FC236}">
                <a16:creationId xmlns:a16="http://schemas.microsoft.com/office/drawing/2014/main" id="{F0ACE771-FDD6-DF46-9D10-05D8AB6AADD3}"/>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066800" y="5445125"/>
            <a:ext cx="6845300" cy="118586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pic>
    </p:spTree>
    <p:extLst>
      <p:ext uri="{BB962C8B-B14F-4D97-AF65-F5344CB8AC3E}">
        <p14:creationId xmlns:p14="http://schemas.microsoft.com/office/powerpoint/2010/main" val="395131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C4A86DFE-3510-BA46-A2C3-84CA0A87F142}"/>
              </a:ext>
            </a:extLst>
          </p:cNvPr>
          <p:cNvSpPr>
            <a:spLocks noGrp="1" noChangeArrowheads="1"/>
          </p:cNvSpPr>
          <p:nvPr>
            <p:ph type="title"/>
          </p:nvPr>
        </p:nvSpPr>
        <p:spPr>
          <a:xfrm>
            <a:off x="762000" y="152400"/>
            <a:ext cx="7086600" cy="381000"/>
          </a:xfrm>
        </p:spPr>
        <p:txBody>
          <a:bodyPr/>
          <a:lstStyle/>
          <a:p>
            <a:r>
              <a:rPr lang="en-US" altLang="en-US" sz="4400"/>
              <a:t>Outline - part II</a:t>
            </a:r>
            <a:endParaRPr lang="en-US" altLang="en-US"/>
          </a:p>
        </p:txBody>
      </p:sp>
      <p:sp>
        <p:nvSpPr>
          <p:cNvPr id="443395" name="Rectangle 3">
            <a:extLst>
              <a:ext uri="{FF2B5EF4-FFF2-40B4-BE49-F238E27FC236}">
                <a16:creationId xmlns:a16="http://schemas.microsoft.com/office/drawing/2014/main" id="{CB92C203-5CE3-304E-AEC8-3D00DC96DD80}"/>
              </a:ext>
            </a:extLst>
          </p:cNvPr>
          <p:cNvSpPr>
            <a:spLocks noGrp="1" noChangeArrowheads="1"/>
          </p:cNvSpPr>
          <p:nvPr>
            <p:ph type="body" idx="1"/>
          </p:nvPr>
        </p:nvSpPr>
        <p:spPr>
          <a:xfrm>
            <a:off x="251520" y="764704"/>
            <a:ext cx="8892480" cy="5199062"/>
          </a:xfrm>
        </p:spPr>
        <p:txBody>
          <a:bodyPr/>
          <a:lstStyle/>
          <a:p>
            <a:pPr>
              <a:lnSpc>
                <a:spcPct val="90000"/>
              </a:lnSpc>
              <a:buFont typeface="Wingdings" pitchFamily="2" charset="2"/>
              <a:buChar char="q"/>
            </a:pPr>
            <a:r>
              <a:rPr lang="en-US" altLang="en-US" sz="2800" dirty="0"/>
              <a:t>General solutions of Hill’s equations</a:t>
            </a:r>
          </a:p>
          <a:p>
            <a:pPr lvl="1">
              <a:lnSpc>
                <a:spcPct val="90000"/>
              </a:lnSpc>
              <a:buFont typeface="Wingdings" pitchFamily="2" charset="2"/>
              <a:buChar char="q"/>
            </a:pPr>
            <a:r>
              <a:rPr lang="en-US" altLang="en-US" sz="2400" dirty="0" err="1"/>
              <a:t>Floquet</a:t>
            </a:r>
            <a:r>
              <a:rPr lang="en-US" altLang="en-US" sz="2400" dirty="0"/>
              <a:t> theory</a:t>
            </a:r>
            <a:endParaRPr lang="en-US" altLang="en-US" sz="2000" dirty="0"/>
          </a:p>
          <a:p>
            <a:pPr>
              <a:lnSpc>
                <a:spcPct val="90000"/>
              </a:lnSpc>
              <a:buFont typeface="Wingdings" pitchFamily="2" charset="2"/>
              <a:buChar char="q"/>
            </a:pPr>
            <a:r>
              <a:rPr lang="en-US" altLang="en-US" sz="2800" dirty="0" err="1"/>
              <a:t>Betatron</a:t>
            </a:r>
            <a:r>
              <a:rPr lang="en-US" altLang="en-US" sz="2800" dirty="0"/>
              <a:t> functions</a:t>
            </a:r>
          </a:p>
          <a:p>
            <a:pPr>
              <a:lnSpc>
                <a:spcPct val="90000"/>
              </a:lnSpc>
              <a:buFont typeface="Wingdings" pitchFamily="2" charset="2"/>
              <a:buChar char="q"/>
            </a:pPr>
            <a:r>
              <a:rPr lang="en-US" altLang="en-US" sz="2800" dirty="0"/>
              <a:t>Transfer matrices revisited</a:t>
            </a:r>
          </a:p>
          <a:p>
            <a:pPr lvl="1">
              <a:lnSpc>
                <a:spcPct val="90000"/>
              </a:lnSpc>
              <a:buFont typeface="Wingdings" pitchFamily="2" charset="2"/>
              <a:buChar char="q"/>
            </a:pPr>
            <a:r>
              <a:rPr lang="en-US" altLang="en-US" sz="2400" dirty="0"/>
              <a:t>General and periodic cell</a:t>
            </a:r>
          </a:p>
          <a:p>
            <a:pPr>
              <a:lnSpc>
                <a:spcPct val="90000"/>
              </a:lnSpc>
              <a:buFont typeface="Wingdings" pitchFamily="2" charset="2"/>
              <a:buChar char="q"/>
            </a:pPr>
            <a:r>
              <a:rPr lang="en-US" altLang="en-US" sz="2800" dirty="0"/>
              <a:t>General transport of </a:t>
            </a:r>
            <a:r>
              <a:rPr lang="en-US" altLang="en-US" sz="2800" dirty="0" err="1"/>
              <a:t>betatron</a:t>
            </a:r>
            <a:r>
              <a:rPr lang="en-US" altLang="en-US" sz="2800" dirty="0"/>
              <a:t> functions</a:t>
            </a:r>
          </a:p>
          <a:p>
            <a:pPr lvl="1">
              <a:lnSpc>
                <a:spcPct val="90000"/>
              </a:lnSpc>
              <a:buFont typeface="Wingdings" pitchFamily="2" charset="2"/>
              <a:buChar char="q"/>
            </a:pPr>
            <a:r>
              <a:rPr lang="en-US" altLang="en-US" sz="2400" dirty="0"/>
              <a:t>Drift</a:t>
            </a:r>
            <a:r>
              <a:rPr lang="el-GR" altLang="en-US" sz="2400" dirty="0"/>
              <a:t>, </a:t>
            </a:r>
            <a:r>
              <a:rPr lang="en-US" altLang="en-US" sz="2400" dirty="0"/>
              <a:t>beam waist</a:t>
            </a:r>
          </a:p>
          <a:p>
            <a:pPr>
              <a:lnSpc>
                <a:spcPct val="90000"/>
              </a:lnSpc>
              <a:buFont typeface="Wingdings" pitchFamily="2" charset="2"/>
              <a:buChar char="q"/>
            </a:pPr>
            <a:r>
              <a:rPr lang="en-US" altLang="en-US" sz="2800" dirty="0"/>
              <a:t>Normalized coordinates</a:t>
            </a:r>
          </a:p>
        </p:txBody>
      </p:sp>
      <p:sp>
        <p:nvSpPr>
          <p:cNvPr id="443397" name="Rectangle 5">
            <a:extLst>
              <a:ext uri="{FF2B5EF4-FFF2-40B4-BE49-F238E27FC236}">
                <a16:creationId xmlns:a16="http://schemas.microsoft.com/office/drawing/2014/main" id="{E0DE434B-95BC-DB4A-8859-2C2939DB79D1}"/>
              </a:ext>
            </a:extLst>
          </p:cNvPr>
          <p:cNvSpPr>
            <a:spLocks noChangeArrowheads="1"/>
          </p:cNvSpPr>
          <p:nvPr/>
        </p:nvSpPr>
        <p:spPr bwMode="auto">
          <a:xfrm>
            <a:off x="304800" y="4293096"/>
            <a:ext cx="7435552"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defRPr sz="3200">
                <a:solidFill>
                  <a:schemeClr val="tx1"/>
                </a:solidFill>
                <a:latin typeface="Palatino" pitchFamily="2" charset="77"/>
              </a:defRPr>
            </a:lvl1pPr>
            <a:lvl2pPr marL="685800" indent="-22860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543050" indent="-171450" algn="l">
              <a:buClr>
                <a:schemeClr val="accent2"/>
              </a:buClr>
              <a:buChar char="q"/>
              <a:defRPr sz="2000">
                <a:solidFill>
                  <a:schemeClr val="tx1"/>
                </a:solidFill>
                <a:latin typeface="Palatino" pitchFamily="2" charset="77"/>
              </a:defRPr>
            </a:lvl4pPr>
            <a:lvl5pPr marL="2000250" indent="-171450" algn="l">
              <a:defRPr sz="2000">
                <a:solidFill>
                  <a:schemeClr val="tx1"/>
                </a:solidFill>
                <a:latin typeface="Palatino" pitchFamily="2" charset="77"/>
              </a:defRPr>
            </a:lvl5pPr>
            <a:lvl6pPr marL="24574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146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3718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290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lnSpc>
                <a:spcPct val="90000"/>
              </a:lnSpc>
              <a:buSzTx/>
              <a:buFont typeface="Wingdings" pitchFamily="2" charset="2"/>
              <a:buChar char="q"/>
            </a:pPr>
            <a:r>
              <a:rPr lang="en-US" altLang="en-US" sz="2800" dirty="0">
                <a:latin typeface="Times New Roman" pitchFamily="2" charset="0"/>
              </a:rPr>
              <a:t>Off-momentum particles </a:t>
            </a:r>
          </a:p>
          <a:p>
            <a:pPr lvl="1">
              <a:lnSpc>
                <a:spcPct val="90000"/>
              </a:lnSpc>
              <a:buFont typeface="Wingdings" pitchFamily="2" charset="2"/>
              <a:buChar char="q"/>
            </a:pPr>
            <a:r>
              <a:rPr lang="en-US" altLang="en-US" sz="2400" dirty="0">
                <a:latin typeface="Times New Roman" pitchFamily="2" charset="0"/>
              </a:rPr>
              <a:t>Effect from dipoles and quadrupoles</a:t>
            </a:r>
          </a:p>
          <a:p>
            <a:pPr lvl="1">
              <a:lnSpc>
                <a:spcPct val="90000"/>
              </a:lnSpc>
              <a:buFont typeface="Wingdings" pitchFamily="2" charset="2"/>
              <a:buChar char="q"/>
            </a:pPr>
            <a:r>
              <a:rPr lang="en-US" altLang="en-US" sz="2400" dirty="0">
                <a:latin typeface="Times New Roman" pitchFamily="2" charset="0"/>
              </a:rPr>
              <a:t>Dispersion equation </a:t>
            </a:r>
          </a:p>
          <a:p>
            <a:pPr lvl="1">
              <a:lnSpc>
                <a:spcPct val="90000"/>
              </a:lnSpc>
              <a:buFont typeface="Wingdings" pitchFamily="2" charset="2"/>
              <a:buChar char="q"/>
            </a:pPr>
            <a:r>
              <a:rPr lang="en-US" altLang="en-US" sz="2400" dirty="0">
                <a:latin typeface="Times New Roman" pitchFamily="2" charset="0"/>
              </a:rPr>
              <a:t>3x3 transfer matrices</a:t>
            </a:r>
          </a:p>
        </p:txBody>
      </p:sp>
    </p:spTree>
    <p:extLst>
      <p:ext uri="{BB962C8B-B14F-4D97-AF65-F5344CB8AC3E}">
        <p14:creationId xmlns:p14="http://schemas.microsoft.com/office/powerpoint/2010/main" val="286508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AA69BB83-94CA-6B43-95FC-4B416C51BE54}"/>
              </a:ext>
            </a:extLst>
          </p:cNvPr>
          <p:cNvSpPr>
            <a:spLocks noGrp="1" noChangeArrowheads="1"/>
          </p:cNvSpPr>
          <p:nvPr>
            <p:ph type="title"/>
          </p:nvPr>
        </p:nvSpPr>
        <p:spPr>
          <a:xfrm>
            <a:off x="609600" y="152400"/>
            <a:ext cx="7924800" cy="457200"/>
          </a:xfrm>
        </p:spPr>
        <p:txBody>
          <a:bodyPr/>
          <a:lstStyle/>
          <a:p>
            <a:r>
              <a:rPr lang="en-US" altLang="en-US" sz="4400"/>
              <a:t>Solution of Betatron equations</a:t>
            </a:r>
            <a:endParaRPr lang="en-US" altLang="en-US"/>
          </a:p>
        </p:txBody>
      </p:sp>
      <p:sp>
        <p:nvSpPr>
          <p:cNvPr id="444419" name="Rectangle 3">
            <a:extLst>
              <a:ext uri="{FF2B5EF4-FFF2-40B4-BE49-F238E27FC236}">
                <a16:creationId xmlns:a16="http://schemas.microsoft.com/office/drawing/2014/main" id="{B9BF9CA6-F1C0-6740-A5F8-4FDC9CA48B26}"/>
              </a:ext>
            </a:extLst>
          </p:cNvPr>
          <p:cNvSpPr>
            <a:spLocks noGrp="1" noChangeArrowheads="1"/>
          </p:cNvSpPr>
          <p:nvPr>
            <p:ph type="body" idx="1"/>
          </p:nvPr>
        </p:nvSpPr>
        <p:spPr>
          <a:xfrm>
            <a:off x="381000" y="914400"/>
            <a:ext cx="8801100" cy="4402138"/>
          </a:xfrm>
        </p:spPr>
        <p:txBody>
          <a:bodyPr/>
          <a:lstStyle/>
          <a:p>
            <a:pPr>
              <a:lnSpc>
                <a:spcPct val="90000"/>
              </a:lnSpc>
            </a:pPr>
            <a:r>
              <a:rPr lang="en-US" altLang="en-US" sz="2400" dirty="0" err="1"/>
              <a:t>Betatron</a:t>
            </a:r>
            <a:r>
              <a:rPr lang="en-US" altLang="en-US" sz="2400" dirty="0"/>
              <a:t> equations are linear 														with periodic coefficients </a:t>
            </a:r>
          </a:p>
          <a:p>
            <a:pPr>
              <a:lnSpc>
                <a:spcPct val="90000"/>
              </a:lnSpc>
            </a:pPr>
            <a:endParaRPr lang="en-US" altLang="en-US" sz="2400" b="1" dirty="0"/>
          </a:p>
          <a:p>
            <a:pPr>
              <a:lnSpc>
                <a:spcPct val="90000"/>
              </a:lnSpc>
            </a:pPr>
            <a:r>
              <a:rPr lang="en-US" altLang="en-US" sz="2400" b="1" dirty="0" err="1"/>
              <a:t>Floquet</a:t>
            </a:r>
            <a:r>
              <a:rPr lang="en-US" altLang="en-US" sz="2400" b="1" dirty="0"/>
              <a:t> theorem</a:t>
            </a:r>
            <a:r>
              <a:rPr lang="en-US" altLang="en-US" sz="2400" dirty="0"/>
              <a:t> states that the solutions are</a:t>
            </a:r>
          </a:p>
          <a:p>
            <a:pPr>
              <a:lnSpc>
                <a:spcPct val="90000"/>
              </a:lnSpc>
              <a:buFont typeface="Wingdings" pitchFamily="2" charset="2"/>
              <a:buNone/>
            </a:pPr>
            <a:r>
              <a:rPr lang="en-US" altLang="en-US" sz="2400" dirty="0"/>
              <a:t>	</a:t>
            </a:r>
          </a:p>
          <a:p>
            <a:pPr>
              <a:lnSpc>
                <a:spcPct val="90000"/>
              </a:lnSpc>
              <a:buFont typeface="Wingdings" pitchFamily="2" charset="2"/>
              <a:buNone/>
            </a:pPr>
            <a:r>
              <a:rPr lang="en-US" altLang="en-US" sz="2400" dirty="0"/>
              <a:t>	where </a:t>
            </a:r>
            <a:r>
              <a:rPr lang="en-US" altLang="en-US" sz="2400" i="1" dirty="0"/>
              <a:t>w(s), </a:t>
            </a:r>
            <a:r>
              <a:rPr lang="el-GR" altLang="en-US" sz="2400" i="1" dirty="0">
                <a:latin typeface="+mj-lt"/>
              </a:rPr>
              <a:t>ψ</a:t>
            </a:r>
            <a:r>
              <a:rPr lang="en-US" altLang="en-US" sz="2400" i="1" dirty="0"/>
              <a:t>(s)</a:t>
            </a:r>
            <a:r>
              <a:rPr lang="en-US" altLang="en-US" sz="2400" dirty="0"/>
              <a:t> are periodic with the same period </a:t>
            </a:r>
          </a:p>
          <a:p>
            <a:pPr>
              <a:lnSpc>
                <a:spcPct val="90000"/>
              </a:lnSpc>
            </a:pPr>
            <a:endParaRPr lang="en-US" altLang="en-US" sz="2400" dirty="0"/>
          </a:p>
          <a:p>
            <a:pPr>
              <a:lnSpc>
                <a:spcPct val="90000"/>
              </a:lnSpc>
            </a:pPr>
            <a:r>
              <a:rPr lang="en-US" altLang="en-US" sz="2400" dirty="0"/>
              <a:t>Note that solutions resemble the one of harmonic oscillator</a:t>
            </a:r>
          </a:p>
          <a:p>
            <a:pPr>
              <a:lnSpc>
                <a:spcPct val="90000"/>
              </a:lnSpc>
            </a:pPr>
            <a:endParaRPr lang="en-US" altLang="en-US" sz="2400" dirty="0"/>
          </a:p>
          <a:p>
            <a:pPr>
              <a:lnSpc>
                <a:spcPct val="90000"/>
              </a:lnSpc>
            </a:pPr>
            <a:r>
              <a:rPr lang="en-US" altLang="en-US" sz="2400" dirty="0"/>
              <a:t>Substitute solution in </a:t>
            </a:r>
            <a:r>
              <a:rPr lang="en-US" altLang="en-US" sz="2400" dirty="0" err="1"/>
              <a:t>Betatron</a:t>
            </a:r>
            <a:r>
              <a:rPr lang="en-US" altLang="en-US" sz="2400" dirty="0"/>
              <a:t> equations</a:t>
            </a:r>
          </a:p>
          <a:p>
            <a:pPr>
              <a:lnSpc>
                <a:spcPct val="90000"/>
              </a:lnSpc>
            </a:pPr>
            <a:endParaRPr lang="en-US" altLang="en-US" sz="2400" dirty="0"/>
          </a:p>
        </p:txBody>
      </p:sp>
      <p:pic>
        <p:nvPicPr>
          <p:cNvPr id="444420" name="Picture 4" descr="txp_fig">
            <a:extLst>
              <a:ext uri="{FF2B5EF4-FFF2-40B4-BE49-F238E27FC236}">
                <a16:creationId xmlns:a16="http://schemas.microsoft.com/office/drawing/2014/main" id="{5669A193-82B5-9A4B-9443-7C732191FD11}"/>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5029200" y="695325"/>
            <a:ext cx="30480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1" name="Picture 5" descr="txp_fig">
            <a:extLst>
              <a:ext uri="{FF2B5EF4-FFF2-40B4-BE49-F238E27FC236}">
                <a16:creationId xmlns:a16="http://schemas.microsoft.com/office/drawing/2014/main" id="{78C71A19-70DB-E941-9574-DB82DB1BF4CC}"/>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981200"/>
            <a:ext cx="54864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2" name="Picture 6" descr="txp_fig">
            <a:extLst>
              <a:ext uri="{FF2B5EF4-FFF2-40B4-BE49-F238E27FC236}">
                <a16:creationId xmlns:a16="http://schemas.microsoft.com/office/drawing/2014/main" id="{03653F7A-3878-B449-BEF9-8375CA70CF6F}"/>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0" y="3648075"/>
            <a:ext cx="55784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423" name="AutoShape 7">
            <a:extLst>
              <a:ext uri="{FF2B5EF4-FFF2-40B4-BE49-F238E27FC236}">
                <a16:creationId xmlns:a16="http://schemas.microsoft.com/office/drawing/2014/main" id="{1B92A534-1C06-F84E-B825-070C1E2D7392}"/>
              </a:ext>
            </a:extLst>
          </p:cNvPr>
          <p:cNvSpPr>
            <a:spLocks/>
          </p:cNvSpPr>
          <p:nvPr/>
        </p:nvSpPr>
        <p:spPr bwMode="auto">
          <a:xfrm rot="5400000">
            <a:off x="2781300" y="5372100"/>
            <a:ext cx="152400" cy="1447800"/>
          </a:xfrm>
          <a:prstGeom prst="rightBrace">
            <a:avLst>
              <a:gd name="adj1" fmla="val 79167"/>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424" name="AutoShape 8">
            <a:extLst>
              <a:ext uri="{FF2B5EF4-FFF2-40B4-BE49-F238E27FC236}">
                <a16:creationId xmlns:a16="http://schemas.microsoft.com/office/drawing/2014/main" id="{236A77A3-26D6-E54E-ABFF-C0A0C0D314E5}"/>
              </a:ext>
            </a:extLst>
          </p:cNvPr>
          <p:cNvSpPr>
            <a:spLocks/>
          </p:cNvSpPr>
          <p:nvPr/>
        </p:nvSpPr>
        <p:spPr bwMode="auto">
          <a:xfrm rot="5400000">
            <a:off x="6286500" y="5143500"/>
            <a:ext cx="152400" cy="1905000"/>
          </a:xfrm>
          <a:prstGeom prst="rightBrace">
            <a:avLst>
              <a:gd name="adj1" fmla="val 104167"/>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425" name="Rectangle 9">
            <a:extLst>
              <a:ext uri="{FF2B5EF4-FFF2-40B4-BE49-F238E27FC236}">
                <a16:creationId xmlns:a16="http://schemas.microsoft.com/office/drawing/2014/main" id="{5BE9D861-DEBF-8A42-B3A5-28E345556A93}"/>
              </a:ext>
            </a:extLst>
          </p:cNvPr>
          <p:cNvSpPr>
            <a:spLocks noChangeArrowheads="1"/>
          </p:cNvSpPr>
          <p:nvPr/>
        </p:nvSpPr>
        <p:spPr bwMode="auto">
          <a:xfrm>
            <a:off x="2693988" y="61722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a:latin typeface="Times New Roman" pitchFamily="2" charset="0"/>
              </a:rPr>
              <a:t>0</a:t>
            </a:r>
            <a:endParaRPr lang="en-GB" altLang="en-US">
              <a:latin typeface="Times New Roman" pitchFamily="2" charset="0"/>
            </a:endParaRPr>
          </a:p>
        </p:txBody>
      </p:sp>
      <p:sp>
        <p:nvSpPr>
          <p:cNvPr id="444426" name="Rectangle 10">
            <a:extLst>
              <a:ext uri="{FF2B5EF4-FFF2-40B4-BE49-F238E27FC236}">
                <a16:creationId xmlns:a16="http://schemas.microsoft.com/office/drawing/2014/main" id="{847606C1-B3C5-D940-8594-BC65D890AE1B}"/>
              </a:ext>
            </a:extLst>
          </p:cNvPr>
          <p:cNvSpPr>
            <a:spLocks noChangeArrowheads="1"/>
          </p:cNvSpPr>
          <p:nvPr/>
        </p:nvSpPr>
        <p:spPr bwMode="auto">
          <a:xfrm>
            <a:off x="6199188" y="61722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a:latin typeface="Times New Roman" pitchFamily="2" charset="0"/>
              </a:rPr>
              <a:t>0</a:t>
            </a:r>
            <a:endParaRPr lang="en-GB" altLang="en-US">
              <a:latin typeface="Times New Roman" pitchFamily="2" charset="0"/>
            </a:endParaRPr>
          </a:p>
        </p:txBody>
      </p:sp>
      <p:pic>
        <p:nvPicPr>
          <p:cNvPr id="444427" name="Picture 11" descr="txp_fig">
            <a:extLst>
              <a:ext uri="{FF2B5EF4-FFF2-40B4-BE49-F238E27FC236}">
                <a16:creationId xmlns:a16="http://schemas.microsoft.com/office/drawing/2014/main" id="{C50C4D73-B43B-1A4B-81A9-84B704B80645}"/>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978025" y="2765425"/>
            <a:ext cx="49085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8" name="Picture 12" descr="txp_fig">
            <a:extLst>
              <a:ext uri="{FF2B5EF4-FFF2-40B4-BE49-F238E27FC236}">
                <a16:creationId xmlns:a16="http://schemas.microsoft.com/office/drawing/2014/main" id="{43A47F74-D695-9942-84AA-A9971EEC9F89}"/>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2295525" y="4365625"/>
            <a:ext cx="41163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9" name="Picture 13" descr="txp_fig">
            <a:extLst>
              <a:ext uri="{FF2B5EF4-FFF2-40B4-BE49-F238E27FC236}">
                <a16:creationId xmlns:a16="http://schemas.microsoft.com/office/drawing/2014/main" id="{84E97B87-AE30-F245-9CA8-0432536506A9}"/>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228600" y="5638800"/>
            <a:ext cx="89154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99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6DD4DE72-9266-3149-BF6F-0865B2F46193}"/>
              </a:ext>
            </a:extLst>
          </p:cNvPr>
          <p:cNvSpPr>
            <a:spLocks noGrp="1" noChangeArrowheads="1"/>
          </p:cNvSpPr>
          <p:nvPr>
            <p:ph type="title"/>
          </p:nvPr>
        </p:nvSpPr>
        <p:spPr>
          <a:xfrm>
            <a:off x="685800" y="152400"/>
            <a:ext cx="7239000" cy="457200"/>
          </a:xfrm>
        </p:spPr>
        <p:txBody>
          <a:bodyPr/>
          <a:lstStyle/>
          <a:p>
            <a:r>
              <a:rPr lang="en-US" altLang="en-US" sz="4400"/>
              <a:t>Betatron functions</a:t>
            </a:r>
            <a:endParaRPr lang="en-US" altLang="en-US"/>
          </a:p>
        </p:txBody>
      </p:sp>
      <p:sp>
        <p:nvSpPr>
          <p:cNvPr id="445443" name="Rectangle 3">
            <a:extLst>
              <a:ext uri="{FF2B5EF4-FFF2-40B4-BE49-F238E27FC236}">
                <a16:creationId xmlns:a16="http://schemas.microsoft.com/office/drawing/2014/main" id="{AABB16AD-A9B7-8A4D-8425-CE965A54871E}"/>
              </a:ext>
            </a:extLst>
          </p:cNvPr>
          <p:cNvSpPr>
            <a:spLocks noGrp="1" noChangeArrowheads="1"/>
          </p:cNvSpPr>
          <p:nvPr>
            <p:ph type="body" idx="1"/>
          </p:nvPr>
        </p:nvSpPr>
        <p:spPr>
          <a:xfrm>
            <a:off x="114300" y="1160463"/>
            <a:ext cx="8801100" cy="3563937"/>
          </a:xfrm>
        </p:spPr>
        <p:txBody>
          <a:bodyPr/>
          <a:lstStyle/>
          <a:p>
            <a:pPr>
              <a:lnSpc>
                <a:spcPct val="90000"/>
              </a:lnSpc>
            </a:pPr>
            <a:r>
              <a:rPr lang="en-US" altLang="en-US" sz="2400" dirty="0"/>
              <a:t>By multiplying with </a:t>
            </a:r>
            <a:r>
              <a:rPr lang="en-US" altLang="en-US" sz="2400" i="1" dirty="0"/>
              <a:t>w</a:t>
            </a:r>
            <a:r>
              <a:rPr lang="en-US" altLang="en-US" sz="2400" dirty="0"/>
              <a:t> the coefficient of sin</a:t>
            </a:r>
            <a:endParaRPr lang="en-US" altLang="en-US" sz="2400" b="1" dirty="0"/>
          </a:p>
          <a:p>
            <a:pPr>
              <a:lnSpc>
                <a:spcPct val="140000"/>
              </a:lnSpc>
              <a:buFont typeface="Wingdings" pitchFamily="2" charset="2"/>
              <a:buNone/>
            </a:pPr>
            <a:endParaRPr lang="en-US" altLang="en-US" sz="2400" dirty="0"/>
          </a:p>
          <a:p>
            <a:pPr>
              <a:lnSpc>
                <a:spcPct val="90000"/>
              </a:lnSpc>
            </a:pPr>
            <a:r>
              <a:rPr lang="en-US" altLang="en-US" sz="2400" dirty="0"/>
              <a:t>Integrate to get </a:t>
            </a:r>
          </a:p>
          <a:p>
            <a:pPr>
              <a:lnSpc>
                <a:spcPct val="90000"/>
              </a:lnSpc>
            </a:pPr>
            <a:endParaRPr lang="en-US" altLang="en-US" sz="2400" b="1" dirty="0"/>
          </a:p>
          <a:p>
            <a:pPr>
              <a:lnSpc>
                <a:spcPct val="90000"/>
              </a:lnSpc>
            </a:pPr>
            <a:r>
              <a:rPr lang="en-US" altLang="en-US" sz="2400" dirty="0"/>
              <a:t>Replace</a:t>
            </a:r>
            <a:r>
              <a:rPr lang="el-GR" altLang="en-US" sz="2400" dirty="0"/>
              <a:t> </a:t>
            </a:r>
            <a:r>
              <a:rPr lang="el-GR" altLang="en-US" sz="2400" i="1" dirty="0">
                <a:latin typeface="+mj-lt"/>
              </a:rPr>
              <a:t>ψ’</a:t>
            </a:r>
            <a:r>
              <a:rPr lang="el-GR" altLang="en-US" sz="2400" b="1" dirty="0"/>
              <a:t> </a:t>
            </a:r>
            <a:r>
              <a:rPr lang="en-US" altLang="en-US" sz="2400" dirty="0"/>
              <a:t>in the coefficient of cos and obtain</a:t>
            </a:r>
            <a:endParaRPr lang="en-US" altLang="en-US" sz="2400" b="1" dirty="0"/>
          </a:p>
          <a:p>
            <a:pPr>
              <a:lnSpc>
                <a:spcPct val="110000"/>
              </a:lnSpc>
              <a:buFont typeface="Wingdings" pitchFamily="2" charset="2"/>
              <a:buNone/>
            </a:pPr>
            <a:r>
              <a:rPr lang="en-US" altLang="en-US" sz="2400" dirty="0"/>
              <a:t>	</a:t>
            </a:r>
          </a:p>
          <a:p>
            <a:pPr>
              <a:lnSpc>
                <a:spcPct val="90000"/>
              </a:lnSpc>
            </a:pPr>
            <a:r>
              <a:rPr lang="en-US" altLang="en-US" sz="2400" dirty="0"/>
              <a:t>Define the </a:t>
            </a:r>
            <a:r>
              <a:rPr lang="en-US" altLang="en-US" sz="2400" b="1" dirty="0" err="1"/>
              <a:t>Betatron</a:t>
            </a:r>
            <a:r>
              <a:rPr lang="en-US" altLang="en-US" sz="2400" b="1" dirty="0"/>
              <a:t> </a:t>
            </a:r>
            <a:r>
              <a:rPr lang="en-US" altLang="en-US" sz="2400" dirty="0"/>
              <a:t>or </a:t>
            </a:r>
            <a:r>
              <a:rPr lang="en-US" altLang="en-US" sz="2400" b="1" dirty="0"/>
              <a:t>Twiss</a:t>
            </a:r>
            <a:r>
              <a:rPr lang="en-US" altLang="en-US" sz="2400" dirty="0"/>
              <a:t> or </a:t>
            </a:r>
            <a:r>
              <a:rPr lang="en-US" altLang="en-US" sz="2400" b="1" dirty="0"/>
              <a:t>lattice functions</a:t>
            </a:r>
            <a:r>
              <a:rPr lang="en-US" altLang="en-US" sz="2400" dirty="0"/>
              <a:t> (Courant-Snyder parameters)</a:t>
            </a:r>
          </a:p>
        </p:txBody>
      </p:sp>
      <p:pic>
        <p:nvPicPr>
          <p:cNvPr id="445444" name="Picture 4" descr="txp_fig">
            <a:extLst>
              <a:ext uri="{FF2B5EF4-FFF2-40B4-BE49-F238E27FC236}">
                <a16:creationId xmlns:a16="http://schemas.microsoft.com/office/drawing/2014/main" id="{9C1539FC-6F5E-B24F-860D-1D43C3F06A7E}"/>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438400" y="1600200"/>
            <a:ext cx="4386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5445" name="Picture 5" descr="txp_fig">
            <a:extLst>
              <a:ext uri="{FF2B5EF4-FFF2-40B4-BE49-F238E27FC236}">
                <a16:creationId xmlns:a16="http://schemas.microsoft.com/office/drawing/2014/main" id="{856FA1F5-F67C-3E48-AA57-1BFE7D7F8117}"/>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124200" y="2022475"/>
            <a:ext cx="192722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5446" name="Picture 6" descr="txp_fig">
            <a:extLst>
              <a:ext uri="{FF2B5EF4-FFF2-40B4-BE49-F238E27FC236}">
                <a16:creationId xmlns:a16="http://schemas.microsoft.com/office/drawing/2014/main" id="{E8039E4F-29C9-1342-B799-44BDB132D149}"/>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819400" y="3295650"/>
            <a:ext cx="3276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5447" name="Picture 7" descr="txp_fig">
            <a:extLst>
              <a:ext uri="{FF2B5EF4-FFF2-40B4-BE49-F238E27FC236}">
                <a16:creationId xmlns:a16="http://schemas.microsoft.com/office/drawing/2014/main" id="{FF3BA0E3-C1C1-674A-80FB-DE7152C5B4C2}"/>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048000" y="4667250"/>
            <a:ext cx="2819400" cy="209073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98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D369E49E-AE3D-8B4C-B233-8CEE904D0CAC}"/>
              </a:ext>
            </a:extLst>
          </p:cNvPr>
          <p:cNvSpPr>
            <a:spLocks noGrp="1" noChangeArrowheads="1"/>
          </p:cNvSpPr>
          <p:nvPr>
            <p:ph type="title"/>
          </p:nvPr>
        </p:nvSpPr>
        <p:spPr>
          <a:xfrm>
            <a:off x="685800" y="152400"/>
            <a:ext cx="7086600" cy="457200"/>
          </a:xfrm>
        </p:spPr>
        <p:txBody>
          <a:bodyPr/>
          <a:lstStyle/>
          <a:p>
            <a:r>
              <a:rPr lang="en-US" altLang="en-US" sz="4400"/>
              <a:t>Betatron motion</a:t>
            </a:r>
            <a:endParaRPr lang="en-US" altLang="en-US"/>
          </a:p>
        </p:txBody>
      </p:sp>
      <p:sp>
        <p:nvSpPr>
          <p:cNvPr id="446467" name="Rectangle 3">
            <a:extLst>
              <a:ext uri="{FF2B5EF4-FFF2-40B4-BE49-F238E27FC236}">
                <a16:creationId xmlns:a16="http://schemas.microsoft.com/office/drawing/2014/main" id="{B9BEBE37-090C-0E45-A4AD-47BF5C3629E4}"/>
              </a:ext>
            </a:extLst>
          </p:cNvPr>
          <p:cNvSpPr>
            <a:spLocks noGrp="1" noChangeArrowheads="1"/>
          </p:cNvSpPr>
          <p:nvPr>
            <p:ph type="body" idx="1"/>
          </p:nvPr>
        </p:nvSpPr>
        <p:spPr>
          <a:xfrm>
            <a:off x="304800" y="1143000"/>
            <a:ext cx="8229600" cy="592138"/>
          </a:xfrm>
        </p:spPr>
        <p:txBody>
          <a:bodyPr/>
          <a:lstStyle/>
          <a:p>
            <a:pPr>
              <a:lnSpc>
                <a:spcPct val="90000"/>
              </a:lnSpc>
            </a:pPr>
            <a:r>
              <a:rPr lang="en-US" altLang="en-US" sz="2400"/>
              <a:t>The on-momentum linear betatron motion of a particle is described by</a:t>
            </a:r>
          </a:p>
        </p:txBody>
      </p:sp>
      <p:sp>
        <p:nvSpPr>
          <p:cNvPr id="446468" name="Rectangle 4">
            <a:extLst>
              <a:ext uri="{FF2B5EF4-FFF2-40B4-BE49-F238E27FC236}">
                <a16:creationId xmlns:a16="http://schemas.microsoft.com/office/drawing/2014/main" id="{1D69C371-BDAF-4946-A524-D0C20EAB71BB}"/>
              </a:ext>
            </a:extLst>
          </p:cNvPr>
          <p:cNvSpPr>
            <a:spLocks noChangeArrowheads="1"/>
          </p:cNvSpPr>
          <p:nvPr/>
        </p:nvSpPr>
        <p:spPr bwMode="auto">
          <a:xfrm>
            <a:off x="617538" y="2743200"/>
            <a:ext cx="5859462"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buFont typeface="Wingdings" pitchFamily="2" charset="2"/>
              <a:buNone/>
            </a:pPr>
            <a:r>
              <a:rPr lang="en-US" altLang="en-US" sz="2400"/>
              <a:t>with		 the twiss functions</a:t>
            </a:r>
          </a:p>
        </p:txBody>
      </p:sp>
      <p:sp>
        <p:nvSpPr>
          <p:cNvPr id="446469" name="Rectangle 5">
            <a:extLst>
              <a:ext uri="{FF2B5EF4-FFF2-40B4-BE49-F238E27FC236}">
                <a16:creationId xmlns:a16="http://schemas.microsoft.com/office/drawing/2014/main" id="{633ACAFA-E9ED-F847-8FCD-816B9884B270}"/>
              </a:ext>
            </a:extLst>
          </p:cNvPr>
          <p:cNvSpPr>
            <a:spLocks noChangeArrowheads="1"/>
          </p:cNvSpPr>
          <p:nvPr/>
        </p:nvSpPr>
        <p:spPr bwMode="auto">
          <a:xfrm>
            <a:off x="2232025" y="3568700"/>
            <a:ext cx="273367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buFont typeface="Wingdings" pitchFamily="2" charset="2"/>
              <a:buNone/>
            </a:pPr>
            <a:endParaRPr lang="en-GB" altLang="en-US" sz="2400"/>
          </a:p>
        </p:txBody>
      </p:sp>
      <p:sp>
        <p:nvSpPr>
          <p:cNvPr id="446470" name="Rectangle 6">
            <a:extLst>
              <a:ext uri="{FF2B5EF4-FFF2-40B4-BE49-F238E27FC236}">
                <a16:creationId xmlns:a16="http://schemas.microsoft.com/office/drawing/2014/main" id="{43F98F02-B8E4-3749-9EB0-0CA1368B062D}"/>
              </a:ext>
            </a:extLst>
          </p:cNvPr>
          <p:cNvSpPr>
            <a:spLocks noChangeArrowheads="1"/>
          </p:cNvSpPr>
          <p:nvPr/>
        </p:nvSpPr>
        <p:spPr bwMode="auto">
          <a:xfrm>
            <a:off x="1219200" y="3598863"/>
            <a:ext cx="2743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buFont typeface="Wingdings" pitchFamily="2" charset="2"/>
              <a:buNone/>
            </a:pPr>
            <a:r>
              <a:rPr lang="en-US" altLang="en-US" sz="2400"/>
              <a:t>the </a:t>
            </a:r>
            <a:r>
              <a:rPr lang="en-US" altLang="en-US" sz="2400" b="1"/>
              <a:t>betatron phase</a:t>
            </a:r>
          </a:p>
        </p:txBody>
      </p:sp>
      <p:pic>
        <p:nvPicPr>
          <p:cNvPr id="446471" name="Picture 7" descr="txp_fig">
            <a:extLst>
              <a:ext uri="{FF2B5EF4-FFF2-40B4-BE49-F238E27FC236}">
                <a16:creationId xmlns:a16="http://schemas.microsoft.com/office/drawing/2014/main" id="{FD4C5784-DE20-7F47-BD58-F1171EDCBDDF}"/>
              </a:ext>
            </a:extLst>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1454150" y="2819400"/>
            <a:ext cx="1136650" cy="317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72" name="Picture 8" descr="txp_fig">
            <a:extLst>
              <a:ext uri="{FF2B5EF4-FFF2-40B4-BE49-F238E27FC236}">
                <a16:creationId xmlns:a16="http://schemas.microsoft.com/office/drawing/2014/main" id="{6F1C7AE7-8991-BF46-89BB-2CCF621ABCDE}"/>
              </a:ext>
            </a:extLst>
          </p:cNvPr>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5270500" y="2590800"/>
            <a:ext cx="3797300" cy="703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6473" name="Rectangle 9">
            <a:extLst>
              <a:ext uri="{FF2B5EF4-FFF2-40B4-BE49-F238E27FC236}">
                <a16:creationId xmlns:a16="http://schemas.microsoft.com/office/drawing/2014/main" id="{3AB61662-58D6-5D4D-B9CF-6014A3901BD3}"/>
              </a:ext>
            </a:extLst>
          </p:cNvPr>
          <p:cNvSpPr>
            <a:spLocks noChangeArrowheads="1"/>
          </p:cNvSpPr>
          <p:nvPr/>
        </p:nvSpPr>
        <p:spPr bwMode="auto">
          <a:xfrm>
            <a:off x="231775" y="525780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pPr>
            <a:r>
              <a:rPr lang="en-US" altLang="en-US" sz="2400"/>
              <a:t>By differentiation, we have that the</a:t>
            </a:r>
            <a:r>
              <a:rPr lang="en-US" altLang="en-US" sz="2400" b="1"/>
              <a:t> angle</a:t>
            </a:r>
            <a:r>
              <a:rPr lang="en-US" altLang="en-US" sz="2400"/>
              <a:t> is</a:t>
            </a:r>
          </a:p>
        </p:txBody>
      </p:sp>
      <p:pic>
        <p:nvPicPr>
          <p:cNvPr id="446474" name="Picture 10" descr="txp_fig">
            <a:extLst>
              <a:ext uri="{FF2B5EF4-FFF2-40B4-BE49-F238E27FC236}">
                <a16:creationId xmlns:a16="http://schemas.microsoft.com/office/drawing/2014/main" id="{BC5A35B5-5260-B648-8DF1-2B2C2942095C}"/>
              </a:ext>
            </a:extLst>
          </p:cNvPr>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914400" y="3643313"/>
            <a:ext cx="2349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75" name="Picture 11" descr="txp_fig">
            <a:extLst>
              <a:ext uri="{FF2B5EF4-FFF2-40B4-BE49-F238E27FC236}">
                <a16:creationId xmlns:a16="http://schemas.microsoft.com/office/drawing/2014/main" id="{645B0025-1C6D-AE40-BA8B-2F8F430FAEA2}"/>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4052888" y="3465513"/>
            <a:ext cx="1966912"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76" name="Picture 12" descr="txp_fig">
            <a:extLst>
              <a:ext uri="{FF2B5EF4-FFF2-40B4-BE49-F238E27FC236}">
                <a16:creationId xmlns:a16="http://schemas.microsoft.com/office/drawing/2014/main" id="{27776D05-20B5-C84D-B90E-765A98809947}"/>
              </a:ext>
            </a:extLst>
          </p:cNvPr>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447800" y="1905000"/>
            <a:ext cx="5527675" cy="55721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6477" name="Rectangle 13">
            <a:extLst>
              <a:ext uri="{FF2B5EF4-FFF2-40B4-BE49-F238E27FC236}">
                <a16:creationId xmlns:a16="http://schemas.microsoft.com/office/drawing/2014/main" id="{11F5DB9B-D6DA-7D41-A169-B98C9EC1E1CE}"/>
              </a:ext>
            </a:extLst>
          </p:cNvPr>
          <p:cNvSpPr>
            <a:spLocks noChangeArrowheads="1"/>
          </p:cNvSpPr>
          <p:nvPr/>
        </p:nvSpPr>
        <p:spPr bwMode="auto">
          <a:xfrm>
            <a:off x="228600" y="43434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buFont typeface="Wingdings" pitchFamily="2" charset="2"/>
              <a:buNone/>
            </a:pPr>
            <a:r>
              <a:rPr lang="en-US" altLang="en-US" sz="2400"/>
              <a:t>    and the </a:t>
            </a:r>
            <a:r>
              <a:rPr lang="en-US" altLang="en-US" sz="2400" b="1"/>
              <a:t>beta function</a:t>
            </a:r>
            <a:r>
              <a:rPr lang="en-US" altLang="en-US" sz="2400"/>
              <a:t> 	is defined by the </a:t>
            </a:r>
            <a:r>
              <a:rPr lang="en-US" altLang="en-US" sz="2400" b="1"/>
              <a:t>envelope equation</a:t>
            </a:r>
          </a:p>
        </p:txBody>
      </p:sp>
      <p:pic>
        <p:nvPicPr>
          <p:cNvPr id="446478" name="Picture 14" descr="txp_fig">
            <a:extLst>
              <a:ext uri="{FF2B5EF4-FFF2-40B4-BE49-F238E27FC236}">
                <a16:creationId xmlns:a16="http://schemas.microsoft.com/office/drawing/2014/main" id="{678F80F8-20F1-6748-BDD1-A130A220C74F}"/>
              </a:ext>
            </a:extLst>
          </p:cNvPr>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447675" y="5791200"/>
            <a:ext cx="8315325" cy="8921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79" name="Picture 15" descr="txp_fig">
            <a:extLst>
              <a:ext uri="{FF2B5EF4-FFF2-40B4-BE49-F238E27FC236}">
                <a16:creationId xmlns:a16="http://schemas.microsoft.com/office/drawing/2014/main" id="{AB2DAF4C-BA25-ED4C-87AB-39458CA72EB8}"/>
              </a:ext>
            </a:extLst>
          </p:cNvPr>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2438400" y="4800600"/>
            <a:ext cx="3429000" cy="4000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80" name="Picture 16" descr="txp_fig">
            <a:extLst>
              <a:ext uri="{FF2B5EF4-FFF2-40B4-BE49-F238E27FC236}">
                <a16:creationId xmlns:a16="http://schemas.microsoft.com/office/drawing/2014/main" id="{EAC83C5E-5FE1-814C-A94F-0651E9AAA145}"/>
              </a:ext>
            </a:extLst>
          </p:cNvPr>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3686175" y="4406900"/>
            <a:ext cx="2000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9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E25EAFCB-58DC-0A40-83BC-7119A33F318A}"/>
              </a:ext>
            </a:extLst>
          </p:cNvPr>
          <p:cNvSpPr>
            <a:spLocks noGrp="1" noChangeArrowheads="1"/>
          </p:cNvSpPr>
          <p:nvPr>
            <p:ph type="title"/>
          </p:nvPr>
        </p:nvSpPr>
        <p:spPr>
          <a:xfrm>
            <a:off x="685800" y="152400"/>
            <a:ext cx="7543800" cy="457200"/>
          </a:xfrm>
        </p:spPr>
        <p:txBody>
          <a:bodyPr/>
          <a:lstStyle/>
          <a:p>
            <a:r>
              <a:rPr lang="en-US" altLang="en-US" sz="4400"/>
              <a:t>Courant-Snyder invariant</a:t>
            </a:r>
          </a:p>
        </p:txBody>
      </p:sp>
      <p:sp>
        <p:nvSpPr>
          <p:cNvPr id="447491" name="Rectangle 3">
            <a:extLst>
              <a:ext uri="{FF2B5EF4-FFF2-40B4-BE49-F238E27FC236}">
                <a16:creationId xmlns:a16="http://schemas.microsoft.com/office/drawing/2014/main" id="{5E35759B-5F68-B84D-B0B6-C08C465E0C95}"/>
              </a:ext>
            </a:extLst>
          </p:cNvPr>
          <p:cNvSpPr>
            <a:spLocks noGrp="1" noChangeArrowheads="1"/>
          </p:cNvSpPr>
          <p:nvPr>
            <p:ph type="body" idx="1"/>
          </p:nvPr>
        </p:nvSpPr>
        <p:spPr>
          <a:xfrm>
            <a:off x="114300" y="1143000"/>
            <a:ext cx="8724900" cy="4495800"/>
          </a:xfrm>
        </p:spPr>
        <p:txBody>
          <a:bodyPr/>
          <a:lstStyle/>
          <a:p>
            <a:r>
              <a:rPr lang="en-US" altLang="en-US" sz="2400"/>
              <a:t>Eliminating the angles by the position and slope we define the </a:t>
            </a:r>
            <a:r>
              <a:rPr lang="en-US" altLang="en-US" sz="2400" b="1"/>
              <a:t>Courant-Snyder invariant</a:t>
            </a:r>
            <a:endParaRPr lang="en-US" altLang="en-US" sz="2400"/>
          </a:p>
          <a:p>
            <a:endParaRPr lang="en-US" altLang="en-US" sz="2400"/>
          </a:p>
          <a:p>
            <a:r>
              <a:rPr lang="en-US" altLang="en-US" sz="2400"/>
              <a:t>This is an ellipse in phase space with area </a:t>
            </a:r>
            <a:r>
              <a:rPr lang="el-GR" altLang="en-US" sz="2400" i="1"/>
              <a:t>π</a:t>
            </a:r>
            <a:r>
              <a:rPr lang="el-GR" altLang="en-US" sz="2400" i="1">
                <a:latin typeface="Lucida Grande" panose="020B0600040502020204" pitchFamily="34" charset="0"/>
              </a:rPr>
              <a:t>ε</a:t>
            </a:r>
            <a:endParaRPr lang="en-US" altLang="en-US" sz="2400" b="1"/>
          </a:p>
          <a:p>
            <a:r>
              <a:rPr lang="en-US" altLang="en-US" sz="2400"/>
              <a:t>The twiss functions		have a geometric meaning</a:t>
            </a:r>
          </a:p>
          <a:p>
            <a:endParaRPr lang="en-US" altLang="en-US" sz="2400"/>
          </a:p>
          <a:p>
            <a:r>
              <a:rPr lang="en-US" altLang="en-US" sz="2400"/>
              <a:t>The beam envelope is</a:t>
            </a:r>
          </a:p>
          <a:p>
            <a:endParaRPr lang="en-US" altLang="en-US" sz="2400"/>
          </a:p>
          <a:p>
            <a:endParaRPr lang="en-US" altLang="en-US" sz="2400"/>
          </a:p>
          <a:p>
            <a:r>
              <a:rPr lang="en-US" altLang="en-US" sz="2400"/>
              <a:t>The beam divergence</a:t>
            </a:r>
          </a:p>
        </p:txBody>
      </p:sp>
      <p:sp>
        <p:nvSpPr>
          <p:cNvPr id="447492" name="Rectangle 4">
            <a:extLst>
              <a:ext uri="{FF2B5EF4-FFF2-40B4-BE49-F238E27FC236}">
                <a16:creationId xmlns:a16="http://schemas.microsoft.com/office/drawing/2014/main" id="{B355D6E4-48FF-6F47-8F9A-2E8B9544D909}"/>
              </a:ext>
            </a:extLst>
          </p:cNvPr>
          <p:cNvSpPr>
            <a:spLocks noChangeArrowheads="1"/>
          </p:cNvSpPr>
          <p:nvPr/>
        </p:nvSpPr>
        <p:spPr bwMode="auto">
          <a:xfrm>
            <a:off x="247650" y="2760663"/>
            <a:ext cx="585946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buFont typeface="Wingdings" pitchFamily="2" charset="2"/>
              <a:buNone/>
            </a:pPr>
            <a:r>
              <a:rPr lang="en-US" altLang="en-US" sz="2000"/>
              <a:t>	</a:t>
            </a:r>
          </a:p>
        </p:txBody>
      </p:sp>
      <p:sp>
        <p:nvSpPr>
          <p:cNvPr id="447493" name="Rectangle 5">
            <a:extLst>
              <a:ext uri="{FF2B5EF4-FFF2-40B4-BE49-F238E27FC236}">
                <a16:creationId xmlns:a16="http://schemas.microsoft.com/office/drawing/2014/main" id="{E43C79CC-C18C-2A46-99EB-D890B4A3F45C}"/>
              </a:ext>
            </a:extLst>
          </p:cNvPr>
          <p:cNvSpPr>
            <a:spLocks noChangeArrowheads="1"/>
          </p:cNvSpPr>
          <p:nvPr/>
        </p:nvSpPr>
        <p:spPr bwMode="auto">
          <a:xfrm>
            <a:off x="2232025" y="3568700"/>
            <a:ext cx="273367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3200">
                <a:solidFill>
                  <a:schemeClr val="tx1"/>
                </a:solidFill>
                <a:latin typeface="Palatino" pitchFamily="2" charset="77"/>
              </a:defRPr>
            </a:lvl1pPr>
            <a:lvl2pPr marL="742950" indent="-28575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600200" indent="-228600" algn="l">
              <a:buClr>
                <a:schemeClr val="accent2"/>
              </a:buClr>
              <a:buChar char="q"/>
              <a:defRPr sz="2000">
                <a:solidFill>
                  <a:schemeClr val="tx1"/>
                </a:solidFill>
                <a:latin typeface="Palatino" pitchFamily="2" charset="77"/>
              </a:defRPr>
            </a:lvl4pPr>
            <a:lvl5pPr marL="2057400" indent="-228600" algn="l">
              <a:defRPr sz="2000">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buFont typeface="Wingdings" pitchFamily="2" charset="2"/>
              <a:buNone/>
            </a:pPr>
            <a:endParaRPr lang="en-GB" altLang="en-US" sz="2000"/>
          </a:p>
        </p:txBody>
      </p:sp>
      <p:pic>
        <p:nvPicPr>
          <p:cNvPr id="447494" name="Picture 6" descr="txp_fig">
            <a:extLst>
              <a:ext uri="{FF2B5EF4-FFF2-40B4-BE49-F238E27FC236}">
                <a16:creationId xmlns:a16="http://schemas.microsoft.com/office/drawing/2014/main" id="{98A7788F-8BE6-614C-B8A5-009AA8C9015C}"/>
              </a:ext>
            </a:extLst>
          </p:cNvPr>
          <p:cNvPicPr>
            <a:picLocks noChangeAspect="1" noChangeArrowheads="1"/>
          </p:cNvPicPr>
          <p:nvPr>
            <p:custDataLst>
              <p:tags r:id="rId1"/>
            </p:custDataLst>
          </p:nvPr>
        </p:nvPicPr>
        <p:blipFill>
          <a:blip r:embed="rId16">
            <a:extLst>
              <a:ext uri="{28A0092B-C50C-407E-A947-70E740481C1C}">
                <a14:useLocalDpi xmlns:a14="http://schemas.microsoft.com/office/drawing/2010/main" val="0"/>
              </a:ext>
            </a:extLst>
          </a:blip>
          <a:srcRect/>
          <a:stretch>
            <a:fillRect/>
          </a:stretch>
        </p:blipFill>
        <p:spPr bwMode="auto">
          <a:xfrm>
            <a:off x="3359150" y="2895600"/>
            <a:ext cx="1136650" cy="317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495" name="Picture 7" descr="txp_fig">
            <a:extLst>
              <a:ext uri="{FF2B5EF4-FFF2-40B4-BE49-F238E27FC236}">
                <a16:creationId xmlns:a16="http://schemas.microsoft.com/office/drawing/2014/main" id="{3E01B3C3-4F1A-2146-A030-13F4119601A8}"/>
              </a:ext>
            </a:extLst>
          </p:cNvPr>
          <p:cNvPicPr>
            <a:picLocks noChangeAspect="1" noChangeArrowheads="1"/>
          </p:cNvPicPr>
          <p:nvPr>
            <p:custDataLst>
              <p:tags r:id="rId2"/>
            </p:custDataLst>
          </p:nvPr>
        </p:nvPicPr>
        <p:blipFill>
          <a:blip r:embed="rId17">
            <a:extLst>
              <a:ext uri="{28A0092B-C50C-407E-A947-70E740481C1C}">
                <a14:useLocalDpi xmlns:a14="http://schemas.microsoft.com/office/drawing/2010/main" val="0"/>
              </a:ext>
            </a:extLst>
          </a:blip>
          <a:srcRect/>
          <a:stretch>
            <a:fillRect/>
          </a:stretch>
        </p:blipFill>
        <p:spPr bwMode="auto">
          <a:xfrm>
            <a:off x="2286000" y="1905000"/>
            <a:ext cx="4165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7496" name="Oval 8">
            <a:extLst>
              <a:ext uri="{FF2B5EF4-FFF2-40B4-BE49-F238E27FC236}">
                <a16:creationId xmlns:a16="http://schemas.microsoft.com/office/drawing/2014/main" id="{00237AD0-1177-EA43-ACD5-3420E19F776B}"/>
              </a:ext>
            </a:extLst>
          </p:cNvPr>
          <p:cNvSpPr>
            <a:spLocks noChangeArrowheads="1"/>
          </p:cNvSpPr>
          <p:nvPr/>
        </p:nvSpPr>
        <p:spPr bwMode="auto">
          <a:xfrm rot="2882020">
            <a:off x="5218112" y="3524251"/>
            <a:ext cx="1370013" cy="3313112"/>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497" name="Line 9">
            <a:extLst>
              <a:ext uri="{FF2B5EF4-FFF2-40B4-BE49-F238E27FC236}">
                <a16:creationId xmlns:a16="http://schemas.microsoft.com/office/drawing/2014/main" id="{EF9D9B4C-6D9A-434A-BB52-2AC27A8F5A7B}"/>
              </a:ext>
            </a:extLst>
          </p:cNvPr>
          <p:cNvSpPr>
            <a:spLocks noChangeShapeType="1"/>
          </p:cNvSpPr>
          <p:nvPr/>
        </p:nvSpPr>
        <p:spPr bwMode="auto">
          <a:xfrm flipV="1">
            <a:off x="5980113" y="3429000"/>
            <a:ext cx="0" cy="3276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8" name="Line 10">
            <a:extLst>
              <a:ext uri="{FF2B5EF4-FFF2-40B4-BE49-F238E27FC236}">
                <a16:creationId xmlns:a16="http://schemas.microsoft.com/office/drawing/2014/main" id="{EC0150D9-A968-4E40-A951-E6C64D377C7A}"/>
              </a:ext>
            </a:extLst>
          </p:cNvPr>
          <p:cNvSpPr>
            <a:spLocks noChangeShapeType="1"/>
          </p:cNvSpPr>
          <p:nvPr/>
        </p:nvSpPr>
        <p:spPr bwMode="auto">
          <a:xfrm>
            <a:off x="4170363" y="5105400"/>
            <a:ext cx="36909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9" name="Line 11">
            <a:extLst>
              <a:ext uri="{FF2B5EF4-FFF2-40B4-BE49-F238E27FC236}">
                <a16:creationId xmlns:a16="http://schemas.microsoft.com/office/drawing/2014/main" id="{7FF72ED6-BC3E-8F4D-9C14-7196ECB8DF76}"/>
              </a:ext>
            </a:extLst>
          </p:cNvPr>
          <p:cNvSpPr>
            <a:spLocks noChangeShapeType="1"/>
          </p:cNvSpPr>
          <p:nvPr/>
        </p:nvSpPr>
        <p:spPr bwMode="auto">
          <a:xfrm>
            <a:off x="5451475" y="3962400"/>
            <a:ext cx="135572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500" name="Line 12">
            <a:extLst>
              <a:ext uri="{FF2B5EF4-FFF2-40B4-BE49-F238E27FC236}">
                <a16:creationId xmlns:a16="http://schemas.microsoft.com/office/drawing/2014/main" id="{C8EE8639-C38C-8845-9907-CE456A34A8FD}"/>
              </a:ext>
            </a:extLst>
          </p:cNvPr>
          <p:cNvSpPr>
            <a:spLocks noChangeShapeType="1"/>
          </p:cNvSpPr>
          <p:nvPr/>
        </p:nvSpPr>
        <p:spPr bwMode="auto">
          <a:xfrm>
            <a:off x="4849813" y="4267200"/>
            <a:ext cx="113030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501" name="Line 13">
            <a:extLst>
              <a:ext uri="{FF2B5EF4-FFF2-40B4-BE49-F238E27FC236}">
                <a16:creationId xmlns:a16="http://schemas.microsoft.com/office/drawing/2014/main" id="{D430A6A5-FC05-7E40-A151-D5FC2B362E5F}"/>
              </a:ext>
            </a:extLst>
          </p:cNvPr>
          <p:cNvSpPr>
            <a:spLocks noChangeShapeType="1"/>
          </p:cNvSpPr>
          <p:nvPr/>
        </p:nvSpPr>
        <p:spPr bwMode="auto">
          <a:xfrm>
            <a:off x="6881813" y="5105400"/>
            <a:ext cx="0" cy="76041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502" name="Line 14">
            <a:extLst>
              <a:ext uri="{FF2B5EF4-FFF2-40B4-BE49-F238E27FC236}">
                <a16:creationId xmlns:a16="http://schemas.microsoft.com/office/drawing/2014/main" id="{B9B6B9C3-C09E-5942-9505-2AA03D2EB698}"/>
              </a:ext>
            </a:extLst>
          </p:cNvPr>
          <p:cNvSpPr>
            <a:spLocks noChangeShapeType="1"/>
          </p:cNvSpPr>
          <p:nvPr/>
        </p:nvSpPr>
        <p:spPr bwMode="auto">
          <a:xfrm>
            <a:off x="7204075" y="4338638"/>
            <a:ext cx="0" cy="195103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503" name="Line 15">
            <a:extLst>
              <a:ext uri="{FF2B5EF4-FFF2-40B4-BE49-F238E27FC236}">
                <a16:creationId xmlns:a16="http://schemas.microsoft.com/office/drawing/2014/main" id="{1C6FEEAC-954E-DE4F-9FA6-8B839D0EC42A}"/>
              </a:ext>
            </a:extLst>
          </p:cNvPr>
          <p:cNvSpPr>
            <a:spLocks noChangeShapeType="1"/>
          </p:cNvSpPr>
          <p:nvPr/>
        </p:nvSpPr>
        <p:spPr bwMode="auto">
          <a:xfrm>
            <a:off x="5980113" y="4338638"/>
            <a:ext cx="14684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504" name="Line 16">
            <a:extLst>
              <a:ext uri="{FF2B5EF4-FFF2-40B4-BE49-F238E27FC236}">
                <a16:creationId xmlns:a16="http://schemas.microsoft.com/office/drawing/2014/main" id="{7D883A4B-F1AF-F149-9506-0DF95840CB4F}"/>
              </a:ext>
            </a:extLst>
          </p:cNvPr>
          <p:cNvSpPr>
            <a:spLocks noChangeShapeType="1"/>
          </p:cNvSpPr>
          <p:nvPr/>
        </p:nvSpPr>
        <p:spPr bwMode="auto">
          <a:xfrm flipV="1">
            <a:off x="4699000" y="3657600"/>
            <a:ext cx="2860675" cy="2667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505" name="Arc 17">
            <a:extLst>
              <a:ext uri="{FF2B5EF4-FFF2-40B4-BE49-F238E27FC236}">
                <a16:creationId xmlns:a16="http://schemas.microsoft.com/office/drawing/2014/main" id="{C8E98CC0-EE16-7943-AF3E-B6B47C88621A}"/>
              </a:ext>
            </a:extLst>
          </p:cNvPr>
          <p:cNvSpPr>
            <a:spLocks/>
          </p:cNvSpPr>
          <p:nvPr/>
        </p:nvSpPr>
        <p:spPr bwMode="auto">
          <a:xfrm rot="1039854">
            <a:off x="5976938" y="4822825"/>
            <a:ext cx="488950" cy="641350"/>
          </a:xfrm>
          <a:custGeom>
            <a:avLst/>
            <a:gdLst>
              <a:gd name="G0" fmla="+- 0 0 0"/>
              <a:gd name="G1" fmla="+- 20132 0 0"/>
              <a:gd name="G2" fmla="+- 21600 0 0"/>
              <a:gd name="T0" fmla="*/ 7826 w 16582"/>
              <a:gd name="T1" fmla="*/ 0 h 20132"/>
              <a:gd name="T2" fmla="*/ 16582 w 16582"/>
              <a:gd name="T3" fmla="*/ 6290 h 20132"/>
              <a:gd name="T4" fmla="*/ 0 w 16582"/>
              <a:gd name="T5" fmla="*/ 20132 h 20132"/>
            </a:gdLst>
            <a:ahLst/>
            <a:cxnLst>
              <a:cxn ang="0">
                <a:pos x="T0" y="T1"/>
              </a:cxn>
              <a:cxn ang="0">
                <a:pos x="T2" y="T3"/>
              </a:cxn>
              <a:cxn ang="0">
                <a:pos x="T4" y="T5"/>
              </a:cxn>
            </a:cxnLst>
            <a:rect l="0" t="0" r="r" b="b"/>
            <a:pathLst>
              <a:path w="16582" h="20132" fill="none" extrusionOk="0">
                <a:moveTo>
                  <a:pt x="7826" y="-1"/>
                </a:moveTo>
                <a:cubicBezTo>
                  <a:pt x="11229" y="1322"/>
                  <a:pt x="14241" y="3486"/>
                  <a:pt x="16581" y="6290"/>
                </a:cubicBezTo>
              </a:path>
              <a:path w="16582" h="20132" stroke="0" extrusionOk="0">
                <a:moveTo>
                  <a:pt x="7826" y="-1"/>
                </a:moveTo>
                <a:cubicBezTo>
                  <a:pt x="11229" y="1322"/>
                  <a:pt x="14241" y="3486"/>
                  <a:pt x="16581" y="6290"/>
                </a:cubicBezTo>
                <a:lnTo>
                  <a:pt x="0" y="20132"/>
                </a:lnTo>
                <a:close/>
              </a:path>
            </a:pathLst>
          </a:custGeom>
          <a:noFill/>
          <a:ln w="12700">
            <a:solidFill>
              <a:schemeClr val="tx1"/>
            </a:solidFill>
            <a:prstDash val="dash"/>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06" name="Oval 18">
            <a:extLst>
              <a:ext uri="{FF2B5EF4-FFF2-40B4-BE49-F238E27FC236}">
                <a16:creationId xmlns:a16="http://schemas.microsoft.com/office/drawing/2014/main" id="{C356A19E-3ACF-BC43-BD52-BE0159FDD88A}"/>
              </a:ext>
            </a:extLst>
          </p:cNvPr>
          <p:cNvSpPr>
            <a:spLocks noChangeArrowheads="1"/>
          </p:cNvSpPr>
          <p:nvPr/>
        </p:nvSpPr>
        <p:spPr bwMode="auto">
          <a:xfrm>
            <a:off x="5602288" y="4419600"/>
            <a:ext cx="150812"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07" name="Oval 19">
            <a:extLst>
              <a:ext uri="{FF2B5EF4-FFF2-40B4-BE49-F238E27FC236}">
                <a16:creationId xmlns:a16="http://schemas.microsoft.com/office/drawing/2014/main" id="{228829CE-1AE9-6F48-8ECD-FD3FC7C5A01B}"/>
              </a:ext>
            </a:extLst>
          </p:cNvPr>
          <p:cNvSpPr>
            <a:spLocks noChangeArrowheads="1"/>
          </p:cNvSpPr>
          <p:nvPr/>
        </p:nvSpPr>
        <p:spPr bwMode="auto">
          <a:xfrm>
            <a:off x="4849813" y="5181600"/>
            <a:ext cx="149225"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08" name="Oval 20">
            <a:extLst>
              <a:ext uri="{FF2B5EF4-FFF2-40B4-BE49-F238E27FC236}">
                <a16:creationId xmlns:a16="http://schemas.microsoft.com/office/drawing/2014/main" id="{588AE54A-073D-0147-8BF7-7CD3C85E9571}"/>
              </a:ext>
            </a:extLst>
          </p:cNvPr>
          <p:cNvSpPr>
            <a:spLocks noChangeArrowheads="1"/>
          </p:cNvSpPr>
          <p:nvPr/>
        </p:nvSpPr>
        <p:spPr bwMode="auto">
          <a:xfrm>
            <a:off x="4548188" y="6096000"/>
            <a:ext cx="150812"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09" name="Oval 21">
            <a:extLst>
              <a:ext uri="{FF2B5EF4-FFF2-40B4-BE49-F238E27FC236}">
                <a16:creationId xmlns:a16="http://schemas.microsoft.com/office/drawing/2014/main" id="{362420BA-1B45-194C-A94F-D290A1043B29}"/>
              </a:ext>
            </a:extLst>
          </p:cNvPr>
          <p:cNvSpPr>
            <a:spLocks noChangeArrowheads="1"/>
          </p:cNvSpPr>
          <p:nvPr/>
        </p:nvSpPr>
        <p:spPr bwMode="auto">
          <a:xfrm>
            <a:off x="5300663" y="6248400"/>
            <a:ext cx="150812"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0" name="Oval 22">
            <a:extLst>
              <a:ext uri="{FF2B5EF4-FFF2-40B4-BE49-F238E27FC236}">
                <a16:creationId xmlns:a16="http://schemas.microsoft.com/office/drawing/2014/main" id="{1AB719AF-B3D7-F24E-B59E-05F672489E71}"/>
              </a:ext>
            </a:extLst>
          </p:cNvPr>
          <p:cNvSpPr>
            <a:spLocks noChangeArrowheads="1"/>
          </p:cNvSpPr>
          <p:nvPr/>
        </p:nvSpPr>
        <p:spPr bwMode="auto">
          <a:xfrm>
            <a:off x="6054725" y="5792788"/>
            <a:ext cx="150813" cy="1492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1" name="Oval 23">
            <a:extLst>
              <a:ext uri="{FF2B5EF4-FFF2-40B4-BE49-F238E27FC236}">
                <a16:creationId xmlns:a16="http://schemas.microsoft.com/office/drawing/2014/main" id="{252A89A8-F26B-E843-A150-2343467DFAB1}"/>
              </a:ext>
            </a:extLst>
          </p:cNvPr>
          <p:cNvSpPr>
            <a:spLocks noChangeArrowheads="1"/>
          </p:cNvSpPr>
          <p:nvPr/>
        </p:nvSpPr>
        <p:spPr bwMode="auto">
          <a:xfrm>
            <a:off x="6731000" y="5105400"/>
            <a:ext cx="150813"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2" name="Oval 24">
            <a:extLst>
              <a:ext uri="{FF2B5EF4-FFF2-40B4-BE49-F238E27FC236}">
                <a16:creationId xmlns:a16="http://schemas.microsoft.com/office/drawing/2014/main" id="{941423DB-4F2C-B94A-B7D3-9220934E58FC}"/>
              </a:ext>
            </a:extLst>
          </p:cNvPr>
          <p:cNvSpPr>
            <a:spLocks noChangeArrowheads="1"/>
          </p:cNvSpPr>
          <p:nvPr/>
        </p:nvSpPr>
        <p:spPr bwMode="auto">
          <a:xfrm>
            <a:off x="7042150" y="4592638"/>
            <a:ext cx="150813"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3" name="Oval 25">
            <a:extLst>
              <a:ext uri="{FF2B5EF4-FFF2-40B4-BE49-F238E27FC236}">
                <a16:creationId xmlns:a16="http://schemas.microsoft.com/office/drawing/2014/main" id="{AEBF997F-1528-F740-8C0F-36A29C05A87D}"/>
              </a:ext>
            </a:extLst>
          </p:cNvPr>
          <p:cNvSpPr>
            <a:spLocks noChangeArrowheads="1"/>
          </p:cNvSpPr>
          <p:nvPr/>
        </p:nvSpPr>
        <p:spPr bwMode="auto">
          <a:xfrm>
            <a:off x="6430963" y="3962400"/>
            <a:ext cx="149225" cy="152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4" name="AutoShape 26">
            <a:extLst>
              <a:ext uri="{FF2B5EF4-FFF2-40B4-BE49-F238E27FC236}">
                <a16:creationId xmlns:a16="http://schemas.microsoft.com/office/drawing/2014/main" id="{42ED2179-8490-224F-9FAF-B477960E8F56}"/>
              </a:ext>
            </a:extLst>
          </p:cNvPr>
          <p:cNvSpPr>
            <a:spLocks/>
          </p:cNvSpPr>
          <p:nvPr/>
        </p:nvSpPr>
        <p:spPr bwMode="auto">
          <a:xfrm rot="5400000">
            <a:off x="6527800" y="5776913"/>
            <a:ext cx="128588" cy="1223962"/>
          </a:xfrm>
          <a:prstGeom prst="rightBrace">
            <a:avLst>
              <a:gd name="adj1" fmla="val 79321"/>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515" name="AutoShape 27">
            <a:extLst>
              <a:ext uri="{FF2B5EF4-FFF2-40B4-BE49-F238E27FC236}">
                <a16:creationId xmlns:a16="http://schemas.microsoft.com/office/drawing/2014/main" id="{53B281DA-E255-A444-9819-66F56BF24D40}"/>
              </a:ext>
            </a:extLst>
          </p:cNvPr>
          <p:cNvSpPr>
            <a:spLocks/>
          </p:cNvSpPr>
          <p:nvPr/>
        </p:nvSpPr>
        <p:spPr bwMode="auto">
          <a:xfrm rot="5400000">
            <a:off x="6353969" y="5491957"/>
            <a:ext cx="153987" cy="901700"/>
          </a:xfrm>
          <a:prstGeom prst="rightBrace">
            <a:avLst>
              <a:gd name="adj1" fmla="val 48797"/>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516" name="AutoShape 28">
            <a:extLst>
              <a:ext uri="{FF2B5EF4-FFF2-40B4-BE49-F238E27FC236}">
                <a16:creationId xmlns:a16="http://schemas.microsoft.com/office/drawing/2014/main" id="{AA6AE86E-3661-AF41-BF4B-2D9593C7C81B}"/>
              </a:ext>
            </a:extLst>
          </p:cNvPr>
          <p:cNvSpPr>
            <a:spLocks/>
          </p:cNvSpPr>
          <p:nvPr/>
        </p:nvSpPr>
        <p:spPr bwMode="auto">
          <a:xfrm>
            <a:off x="4622800" y="4267200"/>
            <a:ext cx="227013" cy="838200"/>
          </a:xfrm>
          <a:prstGeom prst="leftBrace">
            <a:avLst>
              <a:gd name="adj1" fmla="val 30769"/>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7" name="AutoShape 29">
            <a:extLst>
              <a:ext uri="{FF2B5EF4-FFF2-40B4-BE49-F238E27FC236}">
                <a16:creationId xmlns:a16="http://schemas.microsoft.com/office/drawing/2014/main" id="{86E2BF30-7C22-FB47-BC41-E379E11A8629}"/>
              </a:ext>
            </a:extLst>
          </p:cNvPr>
          <p:cNvSpPr>
            <a:spLocks/>
          </p:cNvSpPr>
          <p:nvPr/>
        </p:nvSpPr>
        <p:spPr bwMode="auto">
          <a:xfrm>
            <a:off x="5226050" y="3962400"/>
            <a:ext cx="225425" cy="1143000"/>
          </a:xfrm>
          <a:prstGeom prst="leftBrace">
            <a:avLst>
              <a:gd name="adj1" fmla="val 42254"/>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8" name="AutoShape 30">
            <a:extLst>
              <a:ext uri="{FF2B5EF4-FFF2-40B4-BE49-F238E27FC236}">
                <a16:creationId xmlns:a16="http://schemas.microsoft.com/office/drawing/2014/main" id="{8027ADBD-7060-6B46-A4E4-F04CA7562CC9}"/>
              </a:ext>
            </a:extLst>
          </p:cNvPr>
          <p:cNvSpPr>
            <a:spLocks/>
          </p:cNvSpPr>
          <p:nvPr/>
        </p:nvSpPr>
        <p:spPr bwMode="auto">
          <a:xfrm rot="-10863818">
            <a:off x="7410450" y="4337050"/>
            <a:ext cx="227013" cy="766763"/>
          </a:xfrm>
          <a:prstGeom prst="leftBrace">
            <a:avLst>
              <a:gd name="adj1" fmla="val 28147"/>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519" name="AutoShape 31">
            <a:extLst>
              <a:ext uri="{FF2B5EF4-FFF2-40B4-BE49-F238E27FC236}">
                <a16:creationId xmlns:a16="http://schemas.microsoft.com/office/drawing/2014/main" id="{0C15CAE2-228B-B241-A56D-BD236BA26685}"/>
              </a:ext>
            </a:extLst>
          </p:cNvPr>
          <p:cNvSpPr>
            <a:spLocks/>
          </p:cNvSpPr>
          <p:nvPr/>
        </p:nvSpPr>
        <p:spPr bwMode="auto">
          <a:xfrm rot="16200000">
            <a:off x="6317457" y="3396456"/>
            <a:ext cx="152400" cy="827087"/>
          </a:xfrm>
          <a:prstGeom prst="rightBrace">
            <a:avLst>
              <a:gd name="adj1" fmla="val 45226"/>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47520" name="Picture 32" descr="txp_fig">
            <a:extLst>
              <a:ext uri="{FF2B5EF4-FFF2-40B4-BE49-F238E27FC236}">
                <a16:creationId xmlns:a16="http://schemas.microsoft.com/office/drawing/2014/main" id="{A25DFBB6-B801-584B-988F-2D956DC96AE4}"/>
              </a:ext>
            </a:extLst>
          </p:cNvPr>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rcRect/>
          <a:stretch>
            <a:fillRect/>
          </a:stretch>
        </p:blipFill>
        <p:spPr bwMode="auto">
          <a:xfrm>
            <a:off x="7408863" y="3429000"/>
            <a:ext cx="15636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1" name="Picture 33" descr="txp_fig">
            <a:extLst>
              <a:ext uri="{FF2B5EF4-FFF2-40B4-BE49-F238E27FC236}">
                <a16:creationId xmlns:a16="http://schemas.microsoft.com/office/drawing/2014/main" id="{FD348788-71CA-6449-9D7D-E576BE6B3AAE}"/>
              </a:ext>
            </a:extLst>
          </p:cNvPr>
          <p:cNvPicPr>
            <a:picLocks noChangeAspect="1" noChangeArrowheads="1"/>
          </p:cNvPicPr>
          <p:nvPr>
            <p:custDataLst>
              <p:tags r:id="rId4"/>
            </p:custDataLst>
          </p:nvPr>
        </p:nvPicPr>
        <p:blipFill>
          <a:blip r:embed="rId19">
            <a:extLst>
              <a:ext uri="{28A0092B-C50C-407E-A947-70E740481C1C}">
                <a14:useLocalDpi xmlns:a14="http://schemas.microsoft.com/office/drawing/2010/main" val="0"/>
              </a:ext>
            </a:extLst>
          </a:blip>
          <a:srcRect/>
          <a:stretch>
            <a:fillRect/>
          </a:stretch>
        </p:blipFill>
        <p:spPr bwMode="auto">
          <a:xfrm>
            <a:off x="7672388" y="4419600"/>
            <a:ext cx="7508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2" name="Picture 34" descr="txp_fig">
            <a:extLst>
              <a:ext uri="{FF2B5EF4-FFF2-40B4-BE49-F238E27FC236}">
                <a16:creationId xmlns:a16="http://schemas.microsoft.com/office/drawing/2014/main" id="{9354E642-C4E1-5D4C-A528-F7474BFB135B}"/>
              </a:ext>
            </a:extLst>
          </p:cNvPr>
          <p:cNvPicPr>
            <a:picLocks noChangeAspect="1" noChangeArrowheads="1"/>
          </p:cNvPicPr>
          <p:nvPr>
            <p:custDataLst>
              <p:tags r:id="rId5"/>
            </p:custDataLst>
          </p:nvPr>
        </p:nvPicPr>
        <p:blipFill>
          <a:blip r:embed="rId20">
            <a:extLst>
              <a:ext uri="{28A0092B-C50C-407E-A947-70E740481C1C}">
                <a14:useLocalDpi xmlns:a14="http://schemas.microsoft.com/office/drawing/2010/main" val="0"/>
              </a:ext>
            </a:extLst>
          </a:blip>
          <a:srcRect/>
          <a:stretch>
            <a:fillRect/>
          </a:stretch>
        </p:blipFill>
        <p:spPr bwMode="auto">
          <a:xfrm>
            <a:off x="6054725" y="3200400"/>
            <a:ext cx="6762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3" name="Picture 35" descr="txp_fig">
            <a:extLst>
              <a:ext uri="{FF2B5EF4-FFF2-40B4-BE49-F238E27FC236}">
                <a16:creationId xmlns:a16="http://schemas.microsoft.com/office/drawing/2014/main" id="{1417B69B-B812-2C40-A2A3-7EDAF06F7BB0}"/>
              </a:ext>
            </a:extLst>
          </p:cNvPr>
          <p:cNvPicPr>
            <a:picLocks noChangeAspect="1" noChangeArrowheads="1"/>
          </p:cNvPicPr>
          <p:nvPr>
            <p:custDataLst>
              <p:tags r:id="rId6"/>
            </p:custDataLst>
          </p:nvPr>
        </p:nvPicPr>
        <p:blipFill>
          <a:blip r:embed="rId21">
            <a:extLst>
              <a:ext uri="{28A0092B-C50C-407E-A947-70E740481C1C}">
                <a14:useLocalDpi xmlns:a14="http://schemas.microsoft.com/office/drawing/2010/main" val="0"/>
              </a:ext>
            </a:extLst>
          </a:blip>
          <a:srcRect/>
          <a:stretch>
            <a:fillRect/>
          </a:stretch>
        </p:blipFill>
        <p:spPr bwMode="auto">
          <a:xfrm>
            <a:off x="4773613" y="4406900"/>
            <a:ext cx="45243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4" name="Picture 36" descr="txp_fig">
            <a:extLst>
              <a:ext uri="{FF2B5EF4-FFF2-40B4-BE49-F238E27FC236}">
                <a16:creationId xmlns:a16="http://schemas.microsoft.com/office/drawing/2014/main" id="{59B87BFE-AB14-F94A-B941-EC237B28B972}"/>
              </a:ext>
            </a:extLst>
          </p:cNvPr>
          <p:cNvPicPr>
            <a:picLocks noChangeAspect="1" noChangeArrowheads="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4114800" y="4419600"/>
            <a:ext cx="4333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5" name="Picture 37" descr="txp_fig">
            <a:extLst>
              <a:ext uri="{FF2B5EF4-FFF2-40B4-BE49-F238E27FC236}">
                <a16:creationId xmlns:a16="http://schemas.microsoft.com/office/drawing/2014/main" id="{B70D03D3-8CFE-AA4E-8640-6C6C5F4D6ADD}"/>
              </a:ext>
            </a:extLst>
          </p:cNvPr>
          <p:cNvPicPr>
            <a:picLocks noChangeAspect="1" noChangeArrowheads="1"/>
          </p:cNvPicPr>
          <p:nvPr>
            <p:custDataLst>
              <p:tags r:id="rId8"/>
            </p:custDataLst>
          </p:nvPr>
        </p:nvPicPr>
        <p:blipFill>
          <a:blip r:embed="rId23">
            <a:extLst>
              <a:ext uri="{28A0092B-C50C-407E-A947-70E740481C1C}">
                <a14:useLocalDpi xmlns:a14="http://schemas.microsoft.com/office/drawing/2010/main" val="0"/>
              </a:ext>
            </a:extLst>
          </a:blip>
          <a:srcRect/>
          <a:stretch>
            <a:fillRect/>
          </a:stretch>
        </p:blipFill>
        <p:spPr bwMode="auto">
          <a:xfrm>
            <a:off x="4321175" y="6477000"/>
            <a:ext cx="933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6" name="Picture 38" descr="txp_fig">
            <a:extLst>
              <a:ext uri="{FF2B5EF4-FFF2-40B4-BE49-F238E27FC236}">
                <a16:creationId xmlns:a16="http://schemas.microsoft.com/office/drawing/2014/main" id="{D9932510-B3AD-E34E-BDFC-108978F6D831}"/>
              </a:ext>
            </a:extLst>
          </p:cNvPr>
          <p:cNvPicPr>
            <a:picLocks noChangeAspect="1" noChangeArrowheads="1"/>
          </p:cNvPicPr>
          <p:nvPr>
            <p:custDataLst>
              <p:tags r:id="rId9"/>
            </p:custDataLst>
          </p:nvPr>
        </p:nvPicPr>
        <p:blipFill>
          <a:blip r:embed="rId24">
            <a:extLst>
              <a:ext uri="{28A0092B-C50C-407E-A947-70E740481C1C}">
                <a14:useLocalDpi xmlns:a14="http://schemas.microsoft.com/office/drawing/2010/main" val="0"/>
              </a:ext>
            </a:extLst>
          </a:blip>
          <a:srcRect/>
          <a:stretch>
            <a:fillRect/>
          </a:stretch>
        </p:blipFill>
        <p:spPr bwMode="auto">
          <a:xfrm>
            <a:off x="6205538" y="6075363"/>
            <a:ext cx="5254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7" name="Picture 39" descr="txp_fig">
            <a:extLst>
              <a:ext uri="{FF2B5EF4-FFF2-40B4-BE49-F238E27FC236}">
                <a16:creationId xmlns:a16="http://schemas.microsoft.com/office/drawing/2014/main" id="{42898369-4096-164D-915D-54F68F4FE8E0}"/>
              </a:ext>
            </a:extLst>
          </p:cNvPr>
          <p:cNvPicPr>
            <a:picLocks noChangeAspect="1" noChangeArrowheads="1"/>
          </p:cNvPicPr>
          <p:nvPr>
            <p:custDataLst>
              <p:tags r:id="rId10"/>
            </p:custDataLst>
          </p:nvPr>
        </p:nvPicPr>
        <p:blipFill>
          <a:blip r:embed="rId25">
            <a:extLst>
              <a:ext uri="{28A0092B-C50C-407E-A947-70E740481C1C}">
                <a14:useLocalDpi xmlns:a14="http://schemas.microsoft.com/office/drawing/2010/main" val="0"/>
              </a:ext>
            </a:extLst>
          </a:blip>
          <a:srcRect/>
          <a:stretch>
            <a:fillRect/>
          </a:stretch>
        </p:blipFill>
        <p:spPr bwMode="auto">
          <a:xfrm>
            <a:off x="6280150" y="6494463"/>
            <a:ext cx="5270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8" name="Picture 40" descr="txp_fig">
            <a:extLst>
              <a:ext uri="{FF2B5EF4-FFF2-40B4-BE49-F238E27FC236}">
                <a16:creationId xmlns:a16="http://schemas.microsoft.com/office/drawing/2014/main" id="{D2CEC37D-A5B0-574D-8B32-5A8010B4F654}"/>
              </a:ext>
            </a:extLst>
          </p:cNvPr>
          <p:cNvPicPr>
            <a:picLocks noChangeAspect="1" noChangeArrowheads="1"/>
          </p:cNvPicPr>
          <p:nvPr>
            <p:custDataLst>
              <p:tags r:id="rId11"/>
            </p:custDataLst>
          </p:nvPr>
        </p:nvPicPr>
        <p:blipFill>
          <a:blip r:embed="rId26">
            <a:extLst>
              <a:ext uri="{28A0092B-C50C-407E-A947-70E740481C1C}">
                <a14:useLocalDpi xmlns:a14="http://schemas.microsoft.com/office/drawing/2010/main" val="0"/>
              </a:ext>
            </a:extLst>
          </a:blip>
          <a:srcRect/>
          <a:stretch>
            <a:fillRect/>
          </a:stretch>
        </p:blipFill>
        <p:spPr bwMode="auto">
          <a:xfrm>
            <a:off x="6507163" y="4800600"/>
            <a:ext cx="1301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29" name="Picture 41" descr="txp_fig">
            <a:extLst>
              <a:ext uri="{FF2B5EF4-FFF2-40B4-BE49-F238E27FC236}">
                <a16:creationId xmlns:a16="http://schemas.microsoft.com/office/drawing/2014/main" id="{CD73476F-9FD0-304A-A34D-7EC261CED462}"/>
              </a:ext>
            </a:extLst>
          </p:cNvPr>
          <p:cNvPicPr>
            <a:picLocks noChangeAspect="1" noChangeArrowheads="1"/>
          </p:cNvPicPr>
          <p:nvPr>
            <p:custDataLst>
              <p:tags r:id="rId12"/>
            </p:custDataLst>
          </p:nvPr>
        </p:nvPicPr>
        <p:blipFill>
          <a:blip r:embed="rId27">
            <a:extLst>
              <a:ext uri="{28A0092B-C50C-407E-A947-70E740481C1C}">
                <a14:useLocalDpi xmlns:a14="http://schemas.microsoft.com/office/drawing/2010/main" val="0"/>
              </a:ext>
            </a:extLst>
          </a:blip>
          <a:srcRect/>
          <a:stretch>
            <a:fillRect/>
          </a:stretch>
        </p:blipFill>
        <p:spPr bwMode="auto">
          <a:xfrm>
            <a:off x="914400" y="4267200"/>
            <a:ext cx="255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530" name="Picture 42" descr="txp_fig">
            <a:extLst>
              <a:ext uri="{FF2B5EF4-FFF2-40B4-BE49-F238E27FC236}">
                <a16:creationId xmlns:a16="http://schemas.microsoft.com/office/drawing/2014/main" id="{B4DD6F6F-4997-EF48-8B04-D457BCCBA8D1}"/>
              </a:ext>
            </a:extLst>
          </p:cNvPr>
          <p:cNvPicPr>
            <a:picLocks noChangeAspect="1" noChangeArrowheads="1"/>
          </p:cNvPicPr>
          <p:nvPr>
            <p:custDataLst>
              <p:tags r:id="rId13"/>
            </p:custDataLst>
          </p:nvPr>
        </p:nvPicPr>
        <p:blipFill>
          <a:blip r:embed="rId28">
            <a:extLst>
              <a:ext uri="{28A0092B-C50C-407E-A947-70E740481C1C}">
                <a14:useLocalDpi xmlns:a14="http://schemas.microsoft.com/office/drawing/2010/main" val="0"/>
              </a:ext>
            </a:extLst>
          </a:blip>
          <a:srcRect/>
          <a:stretch>
            <a:fillRect/>
          </a:stretch>
        </p:blipFill>
        <p:spPr bwMode="auto">
          <a:xfrm>
            <a:off x="990600" y="57912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436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42D98EC0-C9A9-0248-A931-1F890F6C35BA}"/>
              </a:ext>
            </a:extLst>
          </p:cNvPr>
          <p:cNvSpPr>
            <a:spLocks noGrp="1" noChangeArrowheads="1"/>
          </p:cNvSpPr>
          <p:nvPr>
            <p:ph type="title"/>
          </p:nvPr>
        </p:nvSpPr>
        <p:spPr>
          <a:xfrm>
            <a:off x="762000" y="76200"/>
            <a:ext cx="6858000" cy="533400"/>
          </a:xfrm>
        </p:spPr>
        <p:txBody>
          <a:bodyPr/>
          <a:lstStyle/>
          <a:p>
            <a:r>
              <a:rPr lang="en-US" altLang="en-US" sz="4400"/>
              <a:t>General transfer matrix</a:t>
            </a:r>
            <a:endParaRPr lang="en-US" altLang="en-US"/>
          </a:p>
        </p:txBody>
      </p:sp>
      <p:sp>
        <p:nvSpPr>
          <p:cNvPr id="448515" name="Rectangle 3">
            <a:extLst>
              <a:ext uri="{FF2B5EF4-FFF2-40B4-BE49-F238E27FC236}">
                <a16:creationId xmlns:a16="http://schemas.microsoft.com/office/drawing/2014/main" id="{C2458BDE-B753-7144-9F8B-BDC2D90D4FA5}"/>
              </a:ext>
            </a:extLst>
          </p:cNvPr>
          <p:cNvSpPr>
            <a:spLocks noGrp="1" noChangeArrowheads="1"/>
          </p:cNvSpPr>
          <p:nvPr>
            <p:ph type="body" idx="1"/>
          </p:nvPr>
        </p:nvSpPr>
        <p:spPr>
          <a:xfrm>
            <a:off x="381000" y="990600"/>
            <a:ext cx="8305800" cy="5791200"/>
          </a:xfrm>
        </p:spPr>
        <p:txBody>
          <a:bodyPr/>
          <a:lstStyle/>
          <a:p>
            <a:r>
              <a:rPr lang="en-US" altLang="en-US" sz="2400"/>
              <a:t>From equation for position and angle we have</a:t>
            </a:r>
          </a:p>
          <a:p>
            <a:endParaRPr lang="en-US" altLang="en-US" sz="2400"/>
          </a:p>
          <a:p>
            <a:endParaRPr lang="en-US" altLang="en-US" sz="2400"/>
          </a:p>
          <a:p>
            <a:r>
              <a:rPr lang="en-US" altLang="en-US" sz="2400"/>
              <a:t>Expand the trigonometric formulas and set </a:t>
            </a:r>
            <a:r>
              <a:rPr lang="el-GR" altLang="en-US" sz="2400" i="1">
                <a:latin typeface="Lucida Grande" panose="020B0600040502020204" pitchFamily="34" charset="0"/>
              </a:rPr>
              <a:t>ψ</a:t>
            </a:r>
            <a:r>
              <a:rPr lang="el-GR" altLang="en-US" sz="2400"/>
              <a:t>(0)=0</a:t>
            </a:r>
            <a:r>
              <a:rPr lang="en-US" altLang="en-US" sz="2400"/>
              <a:t> to get the transfer matrix from location 0 to s</a:t>
            </a:r>
            <a:endParaRPr lang="en-US" altLang="en-US" sz="2400" baseline="-25000"/>
          </a:p>
          <a:p>
            <a:endParaRPr lang="en-US" altLang="en-US" sz="2400"/>
          </a:p>
          <a:p>
            <a:endParaRPr lang="en-US" altLang="en-US" sz="2400"/>
          </a:p>
          <a:p>
            <a:pPr>
              <a:buFont typeface="Wingdings" pitchFamily="2" charset="2"/>
              <a:buNone/>
            </a:pPr>
            <a:r>
              <a:rPr lang="en-US" altLang="en-US" sz="2400"/>
              <a:t>	with</a:t>
            </a:r>
          </a:p>
          <a:p>
            <a:pPr>
              <a:buFont typeface="Wingdings" pitchFamily="2" charset="2"/>
              <a:buNone/>
            </a:pPr>
            <a:endParaRPr lang="en-US" altLang="en-US" sz="2400"/>
          </a:p>
          <a:p>
            <a:pPr>
              <a:buFont typeface="Wingdings" pitchFamily="2" charset="2"/>
              <a:buNone/>
            </a:pPr>
            <a:endParaRPr lang="en-US" altLang="en-US" sz="2400"/>
          </a:p>
          <a:p>
            <a:pPr>
              <a:buFont typeface="Wingdings" pitchFamily="2" charset="2"/>
              <a:buNone/>
            </a:pPr>
            <a:endParaRPr lang="en-US" altLang="en-US" sz="2400"/>
          </a:p>
          <a:p>
            <a:pPr>
              <a:buFont typeface="Wingdings" pitchFamily="2" charset="2"/>
              <a:buNone/>
            </a:pPr>
            <a:endParaRPr lang="en-US" altLang="en-US" sz="2400"/>
          </a:p>
          <a:p>
            <a:pPr>
              <a:buFont typeface="Wingdings" pitchFamily="2" charset="2"/>
              <a:buNone/>
            </a:pPr>
            <a:r>
              <a:rPr lang="en-US" altLang="en-US" sz="2400"/>
              <a:t>and			the </a:t>
            </a:r>
            <a:r>
              <a:rPr lang="en-US" altLang="en-US" sz="2400" b="1"/>
              <a:t>phase advance</a:t>
            </a:r>
          </a:p>
        </p:txBody>
      </p:sp>
      <p:pic>
        <p:nvPicPr>
          <p:cNvPr id="448516" name="Picture 4" descr="txp_fig">
            <a:extLst>
              <a:ext uri="{FF2B5EF4-FFF2-40B4-BE49-F238E27FC236}">
                <a16:creationId xmlns:a16="http://schemas.microsoft.com/office/drawing/2014/main" id="{37F23B69-B8E9-AB42-981E-6D0105CD2808}"/>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667000" y="3276600"/>
            <a:ext cx="3424238"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517" name="Picture 5" descr="txp_fig">
            <a:extLst>
              <a:ext uri="{FF2B5EF4-FFF2-40B4-BE49-F238E27FC236}">
                <a16:creationId xmlns:a16="http://schemas.microsoft.com/office/drawing/2014/main" id="{2A92FD14-3126-C44B-9FC2-0273A5F0CC71}"/>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28600" y="4648200"/>
            <a:ext cx="8915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518" name="Picture 6" descr="txp_fig">
            <a:extLst>
              <a:ext uri="{FF2B5EF4-FFF2-40B4-BE49-F238E27FC236}">
                <a16:creationId xmlns:a16="http://schemas.microsoft.com/office/drawing/2014/main" id="{0864648C-C490-794F-8233-E2E5B2B3BABD}"/>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452438" y="1524000"/>
            <a:ext cx="8240712"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519" name="Picture 7" descr="txp_fig">
            <a:extLst>
              <a:ext uri="{FF2B5EF4-FFF2-40B4-BE49-F238E27FC236}">
                <a16:creationId xmlns:a16="http://schemas.microsoft.com/office/drawing/2014/main" id="{E4DF4F97-F3A3-AF48-8886-F1C93AB08F98}"/>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066800" y="6096000"/>
            <a:ext cx="196691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54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0909563E-26D9-1441-AD9F-A4848C8F4F5E}"/>
              </a:ext>
            </a:extLst>
          </p:cNvPr>
          <p:cNvSpPr>
            <a:spLocks noGrp="1" noChangeArrowheads="1"/>
          </p:cNvSpPr>
          <p:nvPr>
            <p:ph type="title"/>
          </p:nvPr>
        </p:nvSpPr>
        <p:spPr>
          <a:xfrm>
            <a:off x="685800" y="76200"/>
            <a:ext cx="7086600" cy="609600"/>
          </a:xfrm>
        </p:spPr>
        <p:txBody>
          <a:bodyPr/>
          <a:lstStyle/>
          <a:p>
            <a:r>
              <a:rPr lang="en-US" altLang="en-US" sz="4400"/>
              <a:t>Periodic transfer matrix</a:t>
            </a:r>
            <a:endParaRPr lang="en-US" altLang="en-US"/>
          </a:p>
        </p:txBody>
      </p:sp>
      <p:sp>
        <p:nvSpPr>
          <p:cNvPr id="449539" name="Rectangle 3">
            <a:extLst>
              <a:ext uri="{FF2B5EF4-FFF2-40B4-BE49-F238E27FC236}">
                <a16:creationId xmlns:a16="http://schemas.microsoft.com/office/drawing/2014/main" id="{13D28209-4FC9-0746-8B2A-31C4455925BE}"/>
              </a:ext>
            </a:extLst>
          </p:cNvPr>
          <p:cNvSpPr>
            <a:spLocks noGrp="1" noChangeArrowheads="1"/>
          </p:cNvSpPr>
          <p:nvPr>
            <p:ph type="body" idx="1"/>
          </p:nvPr>
        </p:nvSpPr>
        <p:spPr>
          <a:xfrm>
            <a:off x="381000" y="1143000"/>
            <a:ext cx="8382000" cy="4191000"/>
          </a:xfrm>
        </p:spPr>
        <p:txBody>
          <a:bodyPr/>
          <a:lstStyle/>
          <a:p>
            <a:pPr>
              <a:lnSpc>
                <a:spcPct val="90000"/>
              </a:lnSpc>
            </a:pPr>
            <a:r>
              <a:rPr lang="en-US" altLang="en-US" sz="2400"/>
              <a:t>Consider a periodic cell of length </a:t>
            </a:r>
            <a:r>
              <a:rPr lang="en-US" altLang="en-US" sz="2400" i="1"/>
              <a:t>C</a:t>
            </a:r>
          </a:p>
          <a:p>
            <a:pPr>
              <a:lnSpc>
                <a:spcPct val="90000"/>
              </a:lnSpc>
            </a:pPr>
            <a:r>
              <a:rPr lang="en-US" altLang="en-US" sz="2400"/>
              <a:t>The optics functions are				                   </a:t>
            </a:r>
          </a:p>
          <a:p>
            <a:pPr>
              <a:lnSpc>
                <a:spcPct val="90000"/>
              </a:lnSpc>
            </a:pPr>
            <a:endParaRPr lang="en-US" altLang="en-US" sz="2400"/>
          </a:p>
          <a:p>
            <a:pPr>
              <a:lnSpc>
                <a:spcPct val="90000"/>
              </a:lnSpc>
              <a:buFont typeface="Wingdings" pitchFamily="2" charset="2"/>
              <a:buNone/>
            </a:pPr>
            <a:r>
              <a:rPr lang="en-US" altLang="en-US" sz="2400"/>
              <a:t>	and the phase advance</a:t>
            </a:r>
          </a:p>
          <a:p>
            <a:pPr>
              <a:lnSpc>
                <a:spcPct val="90000"/>
              </a:lnSpc>
            </a:pPr>
            <a:endParaRPr lang="en-US" altLang="en-US" sz="2400"/>
          </a:p>
          <a:p>
            <a:pPr>
              <a:lnSpc>
                <a:spcPct val="90000"/>
              </a:lnSpc>
            </a:pPr>
            <a:r>
              <a:rPr lang="en-US" altLang="en-US" sz="2400"/>
              <a:t>The transfer matrix is </a:t>
            </a:r>
          </a:p>
          <a:p>
            <a:pPr>
              <a:lnSpc>
                <a:spcPct val="90000"/>
              </a:lnSpc>
            </a:pPr>
            <a:endParaRPr lang="en-US" altLang="en-US" sz="2400"/>
          </a:p>
          <a:p>
            <a:pPr>
              <a:lnSpc>
                <a:spcPct val="90000"/>
              </a:lnSpc>
            </a:pPr>
            <a:endParaRPr lang="en-US" altLang="en-US" sz="2400"/>
          </a:p>
          <a:p>
            <a:pPr>
              <a:lnSpc>
                <a:spcPct val="90000"/>
              </a:lnSpc>
            </a:pPr>
            <a:r>
              <a:rPr lang="en-US" altLang="en-US" sz="2400"/>
              <a:t>The cell matrix can be also written as</a:t>
            </a:r>
          </a:p>
          <a:p>
            <a:pPr>
              <a:lnSpc>
                <a:spcPct val="90000"/>
              </a:lnSpc>
              <a:buFont typeface="Wingdings" pitchFamily="2" charset="2"/>
              <a:buNone/>
            </a:pPr>
            <a:endParaRPr lang="en-US" altLang="en-US" sz="2400"/>
          </a:p>
          <a:p>
            <a:pPr>
              <a:lnSpc>
                <a:spcPct val="90000"/>
              </a:lnSpc>
              <a:buFont typeface="Wingdings" pitchFamily="2" charset="2"/>
              <a:buNone/>
            </a:pPr>
            <a:r>
              <a:rPr lang="en-US" altLang="en-US" sz="2400"/>
              <a:t>	</a:t>
            </a:r>
          </a:p>
          <a:p>
            <a:pPr>
              <a:lnSpc>
                <a:spcPct val="90000"/>
              </a:lnSpc>
              <a:buFont typeface="Wingdings" pitchFamily="2" charset="2"/>
              <a:buNone/>
            </a:pPr>
            <a:r>
              <a:rPr lang="en-US" altLang="en-US" sz="2400"/>
              <a:t>	with		   and the </a:t>
            </a:r>
            <a:r>
              <a:rPr lang="en-US" altLang="en-US" sz="2400" b="1"/>
              <a:t>Twiss matrix</a:t>
            </a:r>
          </a:p>
          <a:p>
            <a:pPr>
              <a:lnSpc>
                <a:spcPct val="90000"/>
              </a:lnSpc>
            </a:pPr>
            <a:endParaRPr lang="en-US" altLang="en-US" sz="2400"/>
          </a:p>
        </p:txBody>
      </p:sp>
      <p:pic>
        <p:nvPicPr>
          <p:cNvPr id="449540" name="Picture 4" descr="txp_fig">
            <a:extLst>
              <a:ext uri="{FF2B5EF4-FFF2-40B4-BE49-F238E27FC236}">
                <a16:creationId xmlns:a16="http://schemas.microsoft.com/office/drawing/2014/main" id="{4D480920-E9C3-2041-8FBC-13F5A1994403}"/>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191000" y="1600200"/>
            <a:ext cx="46831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1" name="Picture 5" descr="txp_fig">
            <a:extLst>
              <a:ext uri="{FF2B5EF4-FFF2-40B4-BE49-F238E27FC236}">
                <a16:creationId xmlns:a16="http://schemas.microsoft.com/office/drawing/2014/main" id="{C0968C52-629B-D840-A6D4-5DCD4CF4657B}"/>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593850" y="3581400"/>
            <a:ext cx="565308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2" name="Picture 6" descr="txp_fig">
            <a:extLst>
              <a:ext uri="{FF2B5EF4-FFF2-40B4-BE49-F238E27FC236}">
                <a16:creationId xmlns:a16="http://schemas.microsoft.com/office/drawing/2014/main" id="{D27CCB91-5183-2649-A7C7-88BA177139C1}"/>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895600" y="4953000"/>
            <a:ext cx="328930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3" name="Picture 7" descr="txp_fig">
            <a:extLst>
              <a:ext uri="{FF2B5EF4-FFF2-40B4-BE49-F238E27FC236}">
                <a16:creationId xmlns:a16="http://schemas.microsoft.com/office/drawing/2014/main" id="{8482838F-26D0-0E4D-8F76-E1ABEA2F5852}"/>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524000" y="5410200"/>
            <a:ext cx="169227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4" name="Picture 8" descr="txp_fig">
            <a:extLst>
              <a:ext uri="{FF2B5EF4-FFF2-40B4-BE49-F238E27FC236}">
                <a16:creationId xmlns:a16="http://schemas.microsoft.com/office/drawing/2014/main" id="{3EBAFF0B-D650-8040-8970-2B1A225B6DCD}"/>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6553200" y="5334000"/>
            <a:ext cx="2330450" cy="79851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5" name="Picture 9" descr="txp_fig">
            <a:extLst>
              <a:ext uri="{FF2B5EF4-FFF2-40B4-BE49-F238E27FC236}">
                <a16:creationId xmlns:a16="http://schemas.microsoft.com/office/drawing/2014/main" id="{E41723F9-9410-924A-956D-63BCC418750C}"/>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457700" y="2198688"/>
            <a:ext cx="1754188"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51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8FC591AC-2CD5-CD43-9D72-B5F7BD5C100B}"/>
              </a:ext>
            </a:extLst>
          </p:cNvPr>
          <p:cNvSpPr>
            <a:spLocks noGrp="1" noChangeArrowheads="1"/>
          </p:cNvSpPr>
          <p:nvPr>
            <p:ph type="title"/>
          </p:nvPr>
        </p:nvSpPr>
        <p:spPr>
          <a:xfrm>
            <a:off x="685800" y="76200"/>
            <a:ext cx="7086600" cy="609600"/>
          </a:xfrm>
        </p:spPr>
        <p:txBody>
          <a:bodyPr/>
          <a:lstStyle/>
          <a:p>
            <a:r>
              <a:rPr lang="en-US" altLang="en-US" sz="4400"/>
              <a:t>Stability conditions</a:t>
            </a:r>
            <a:endParaRPr lang="en-US" altLang="en-US"/>
          </a:p>
        </p:txBody>
      </p:sp>
      <p:sp>
        <p:nvSpPr>
          <p:cNvPr id="450563" name="Rectangle 3">
            <a:extLst>
              <a:ext uri="{FF2B5EF4-FFF2-40B4-BE49-F238E27FC236}">
                <a16:creationId xmlns:a16="http://schemas.microsoft.com/office/drawing/2014/main" id="{05DECAFC-12CF-C841-B2CF-98E5D7227CCB}"/>
              </a:ext>
            </a:extLst>
          </p:cNvPr>
          <p:cNvSpPr>
            <a:spLocks noGrp="1" noChangeArrowheads="1"/>
          </p:cNvSpPr>
          <p:nvPr>
            <p:ph type="body" idx="1"/>
          </p:nvPr>
        </p:nvSpPr>
        <p:spPr>
          <a:xfrm>
            <a:off x="152400" y="1143000"/>
            <a:ext cx="8763000" cy="4343400"/>
          </a:xfrm>
        </p:spPr>
        <p:txBody>
          <a:bodyPr/>
          <a:lstStyle/>
          <a:p>
            <a:pPr>
              <a:lnSpc>
                <a:spcPct val="90000"/>
              </a:lnSpc>
            </a:pPr>
            <a:r>
              <a:rPr lang="en-US" altLang="en-US" sz="2800"/>
              <a:t>From the periodic transport matrix </a:t>
            </a:r>
          </a:p>
          <a:p>
            <a:pPr>
              <a:lnSpc>
                <a:spcPct val="90000"/>
              </a:lnSpc>
              <a:buFont typeface="Wingdings" pitchFamily="2" charset="2"/>
              <a:buNone/>
            </a:pPr>
            <a:r>
              <a:rPr lang="en-US" altLang="en-US" sz="2800"/>
              <a:t>	and the following stability criterion			                   </a:t>
            </a:r>
          </a:p>
          <a:p>
            <a:pPr>
              <a:lnSpc>
                <a:spcPct val="90000"/>
              </a:lnSpc>
            </a:pPr>
            <a:endParaRPr lang="en-US" altLang="en-US" sz="2800"/>
          </a:p>
          <a:p>
            <a:pPr>
              <a:lnSpc>
                <a:spcPct val="90000"/>
              </a:lnSpc>
              <a:buFont typeface="Wingdings" pitchFamily="2" charset="2"/>
              <a:buNone/>
            </a:pPr>
            <a:endParaRPr lang="en-US" altLang="en-US" sz="2800"/>
          </a:p>
          <a:p>
            <a:pPr>
              <a:lnSpc>
                <a:spcPct val="90000"/>
              </a:lnSpc>
            </a:pPr>
            <a:r>
              <a:rPr lang="en-US" altLang="en-US" sz="2800"/>
              <a:t>In a ring, the </a:t>
            </a:r>
            <a:r>
              <a:rPr lang="en-US" altLang="en-US" sz="2800" b="1"/>
              <a:t>tune</a:t>
            </a:r>
            <a:r>
              <a:rPr lang="en-US" altLang="en-US" sz="2800"/>
              <a:t> is defined from the 1-turn phase advance</a:t>
            </a:r>
          </a:p>
          <a:p>
            <a:pPr>
              <a:lnSpc>
                <a:spcPct val="90000"/>
              </a:lnSpc>
            </a:pPr>
            <a:endParaRPr lang="en-US" altLang="en-US" sz="2800"/>
          </a:p>
          <a:p>
            <a:pPr>
              <a:lnSpc>
                <a:spcPct val="90000"/>
              </a:lnSpc>
              <a:buFont typeface="Wingdings" pitchFamily="2" charset="2"/>
              <a:buNone/>
            </a:pPr>
            <a:r>
              <a:rPr lang="en-US" altLang="en-US" sz="2800"/>
              <a:t>	i.e. number betatron oscillations per turn</a:t>
            </a:r>
          </a:p>
          <a:p>
            <a:pPr>
              <a:lnSpc>
                <a:spcPct val="90000"/>
              </a:lnSpc>
            </a:pPr>
            <a:r>
              <a:rPr lang="en-US" altLang="en-US" sz="2800"/>
              <a:t>From transfer matrix for a cell</a:t>
            </a:r>
          </a:p>
          <a:p>
            <a:pPr>
              <a:lnSpc>
                <a:spcPct val="90000"/>
              </a:lnSpc>
              <a:buFont typeface="Wingdings" pitchFamily="2" charset="2"/>
              <a:buNone/>
            </a:pPr>
            <a:r>
              <a:rPr lang="en-US" altLang="en-US" sz="2800"/>
              <a:t>	we get</a:t>
            </a:r>
          </a:p>
        </p:txBody>
      </p:sp>
      <p:pic>
        <p:nvPicPr>
          <p:cNvPr id="450564" name="Picture 4" descr="txp_fig">
            <a:extLst>
              <a:ext uri="{FF2B5EF4-FFF2-40B4-BE49-F238E27FC236}">
                <a16:creationId xmlns:a16="http://schemas.microsoft.com/office/drawing/2014/main" id="{BFA2386D-6F2F-1446-9C48-5F08864C56A3}"/>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6130925" y="1219200"/>
            <a:ext cx="30130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65" name="Picture 5" descr="txp_fig">
            <a:extLst>
              <a:ext uri="{FF2B5EF4-FFF2-40B4-BE49-F238E27FC236}">
                <a16:creationId xmlns:a16="http://schemas.microsoft.com/office/drawing/2014/main" id="{EBCCBF89-B6B0-4C48-8820-22717CD300AD}"/>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667000" y="2287588"/>
            <a:ext cx="3065463" cy="455612"/>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66" name="Picture 6" descr="txp_fig">
            <a:extLst>
              <a:ext uri="{FF2B5EF4-FFF2-40B4-BE49-F238E27FC236}">
                <a16:creationId xmlns:a16="http://schemas.microsoft.com/office/drawing/2014/main" id="{4C509F71-1AD6-0149-8B33-E48A387AAFB4}"/>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3200400" y="3505200"/>
            <a:ext cx="20574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67" name="Picture 7" descr="txp_fig">
            <a:extLst>
              <a:ext uri="{FF2B5EF4-FFF2-40B4-BE49-F238E27FC236}">
                <a16:creationId xmlns:a16="http://schemas.microsoft.com/office/drawing/2014/main" id="{5A9B1115-F8CD-6444-808D-4E348F763E02}"/>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28600" y="5819775"/>
            <a:ext cx="88090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68" name="Picture 8" descr="txp_fig">
            <a:extLst>
              <a:ext uri="{FF2B5EF4-FFF2-40B4-BE49-F238E27FC236}">
                <a16:creationId xmlns:a16="http://schemas.microsoft.com/office/drawing/2014/main" id="{F72BC325-9918-8142-B62E-30E533D1680E}"/>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5791200" y="4840288"/>
            <a:ext cx="28733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5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9BEF6EEA-CE41-4F4F-BE74-3C57E1B67BA4}"/>
              </a:ext>
            </a:extLst>
          </p:cNvPr>
          <p:cNvSpPr>
            <a:spLocks noGrp="1" noChangeArrowheads="1"/>
          </p:cNvSpPr>
          <p:nvPr>
            <p:ph type="title"/>
          </p:nvPr>
        </p:nvSpPr>
        <p:spPr>
          <a:xfrm>
            <a:off x="685800" y="-76200"/>
            <a:ext cx="6400800" cy="838200"/>
          </a:xfrm>
        </p:spPr>
        <p:txBody>
          <a:bodyPr/>
          <a:lstStyle/>
          <a:p>
            <a:r>
              <a:rPr lang="en-US" altLang="en-US" sz="4400"/>
              <a:t>Outline - part I</a:t>
            </a:r>
            <a:endParaRPr lang="en-US" altLang="en-US"/>
          </a:p>
        </p:txBody>
      </p:sp>
      <p:sp>
        <p:nvSpPr>
          <p:cNvPr id="484355" name="Rectangle 3">
            <a:extLst>
              <a:ext uri="{FF2B5EF4-FFF2-40B4-BE49-F238E27FC236}">
                <a16:creationId xmlns:a16="http://schemas.microsoft.com/office/drawing/2014/main" id="{B24E9C38-7932-404B-AB58-747AB7F06F73}"/>
              </a:ext>
            </a:extLst>
          </p:cNvPr>
          <p:cNvSpPr>
            <a:spLocks noGrp="1" noChangeArrowheads="1"/>
          </p:cNvSpPr>
          <p:nvPr>
            <p:ph type="body" idx="1"/>
          </p:nvPr>
        </p:nvSpPr>
        <p:spPr>
          <a:xfrm>
            <a:off x="1043608" y="692696"/>
            <a:ext cx="7416824" cy="5638800"/>
          </a:xfrm>
          <a:noFill/>
          <a:ln/>
        </p:spPr>
        <p:txBody>
          <a:bodyPr/>
          <a:lstStyle/>
          <a:p>
            <a:pPr>
              <a:lnSpc>
                <a:spcPct val="90000"/>
              </a:lnSpc>
              <a:buFont typeface="Wingdings" pitchFamily="2" charset="2"/>
              <a:buChar char="q"/>
            </a:pPr>
            <a:r>
              <a:rPr lang="en-US" altLang="en-US" sz="2800" dirty="0">
                <a:latin typeface="Palatino" pitchFamily="2" charset="77"/>
              </a:rPr>
              <a:t>Coordinate system</a:t>
            </a:r>
          </a:p>
          <a:p>
            <a:pPr>
              <a:lnSpc>
                <a:spcPct val="90000"/>
              </a:lnSpc>
              <a:buFont typeface="Wingdings" pitchFamily="2" charset="2"/>
              <a:buChar char="q"/>
            </a:pPr>
            <a:r>
              <a:rPr lang="en-US" altLang="en-US" sz="2800" dirty="0">
                <a:latin typeface="Palatino" pitchFamily="2" charset="77"/>
              </a:rPr>
              <a:t>Equations of motion</a:t>
            </a:r>
          </a:p>
          <a:p>
            <a:pPr>
              <a:lnSpc>
                <a:spcPct val="90000"/>
              </a:lnSpc>
              <a:buFont typeface="Wingdings" pitchFamily="2" charset="2"/>
              <a:buChar char="q"/>
            </a:pPr>
            <a:r>
              <a:rPr lang="en-US" altLang="en-US" sz="2800" dirty="0"/>
              <a:t>Hill’s equations</a:t>
            </a:r>
          </a:p>
          <a:p>
            <a:pPr lvl="1">
              <a:lnSpc>
                <a:spcPct val="90000"/>
              </a:lnSpc>
              <a:buFont typeface="Wingdings" pitchFamily="2" charset="2"/>
              <a:buChar char="q"/>
            </a:pPr>
            <a:r>
              <a:rPr lang="en-US" altLang="en-US" sz="2400" dirty="0"/>
              <a:t>Derivation</a:t>
            </a:r>
          </a:p>
          <a:p>
            <a:pPr lvl="1">
              <a:lnSpc>
                <a:spcPct val="90000"/>
              </a:lnSpc>
              <a:buFont typeface="Wingdings" pitchFamily="2" charset="2"/>
              <a:buChar char="q"/>
            </a:pPr>
            <a:r>
              <a:rPr lang="en-US" altLang="en-US" sz="2400" dirty="0"/>
              <a:t>Harmonic oscillator</a:t>
            </a:r>
          </a:p>
          <a:p>
            <a:pPr>
              <a:lnSpc>
                <a:spcPct val="90000"/>
              </a:lnSpc>
              <a:buFont typeface="Wingdings" pitchFamily="2" charset="2"/>
              <a:buChar char="q"/>
            </a:pPr>
            <a:r>
              <a:rPr lang="en-US" altLang="en-US" sz="2800" dirty="0"/>
              <a:t>Transport Matrices </a:t>
            </a:r>
          </a:p>
          <a:p>
            <a:pPr lvl="1">
              <a:lnSpc>
                <a:spcPct val="90000"/>
              </a:lnSpc>
              <a:buFont typeface="Wingdings" pitchFamily="2" charset="2"/>
              <a:buChar char="q"/>
            </a:pPr>
            <a:r>
              <a:rPr lang="en-US" altLang="en-US" sz="2400" dirty="0"/>
              <a:t>Matrix formalism</a:t>
            </a:r>
          </a:p>
          <a:p>
            <a:pPr lvl="1">
              <a:lnSpc>
                <a:spcPct val="90000"/>
              </a:lnSpc>
              <a:buFont typeface="Wingdings" pitchFamily="2" charset="2"/>
              <a:buChar char="q"/>
            </a:pPr>
            <a:r>
              <a:rPr lang="en-US" altLang="en-US" sz="2400" dirty="0"/>
              <a:t>Drift</a:t>
            </a:r>
          </a:p>
          <a:p>
            <a:pPr lvl="1">
              <a:lnSpc>
                <a:spcPct val="90000"/>
              </a:lnSpc>
              <a:buFont typeface="Wingdings" pitchFamily="2" charset="2"/>
              <a:buChar char="q"/>
            </a:pPr>
            <a:r>
              <a:rPr lang="en-US" altLang="en-US" sz="2400" dirty="0"/>
              <a:t>Thin lens</a:t>
            </a:r>
          </a:p>
          <a:p>
            <a:pPr lvl="1">
              <a:lnSpc>
                <a:spcPct val="90000"/>
              </a:lnSpc>
              <a:buFont typeface="Wingdings" pitchFamily="2" charset="2"/>
              <a:buChar char="q"/>
            </a:pPr>
            <a:r>
              <a:rPr lang="en-US" altLang="en-US" sz="2400" dirty="0"/>
              <a:t>Quadrupoles</a:t>
            </a:r>
          </a:p>
          <a:p>
            <a:pPr lvl="1">
              <a:lnSpc>
                <a:spcPct val="90000"/>
              </a:lnSpc>
              <a:buFont typeface="Wingdings" pitchFamily="2" charset="2"/>
              <a:buChar char="q"/>
            </a:pPr>
            <a:r>
              <a:rPr lang="en-US" altLang="en-US" sz="2400" dirty="0"/>
              <a:t>Dipoles</a:t>
            </a:r>
          </a:p>
          <a:p>
            <a:pPr lvl="2">
              <a:lnSpc>
                <a:spcPct val="90000"/>
              </a:lnSpc>
              <a:buFont typeface="Wingdings" pitchFamily="2" charset="2"/>
              <a:buChar char="q"/>
            </a:pPr>
            <a:r>
              <a:rPr lang="en-US" altLang="en-US" sz="2000" dirty="0"/>
              <a:t>Sector magnets</a:t>
            </a:r>
          </a:p>
          <a:p>
            <a:pPr lvl="2">
              <a:lnSpc>
                <a:spcPct val="90000"/>
              </a:lnSpc>
              <a:buFont typeface="Wingdings" pitchFamily="2" charset="2"/>
              <a:buChar char="q"/>
            </a:pPr>
            <a:r>
              <a:rPr lang="en-US" altLang="en-US" sz="2000" dirty="0"/>
              <a:t>Rectangular magnets</a:t>
            </a:r>
          </a:p>
          <a:p>
            <a:pPr lvl="1">
              <a:lnSpc>
                <a:spcPct val="90000"/>
              </a:lnSpc>
              <a:buFont typeface="Wingdings" pitchFamily="2" charset="2"/>
              <a:buChar char="q"/>
            </a:pPr>
            <a:r>
              <a:rPr lang="en-US" altLang="en-US" sz="2400" dirty="0"/>
              <a:t>Doublet</a:t>
            </a:r>
          </a:p>
          <a:p>
            <a:pPr lvl="1">
              <a:lnSpc>
                <a:spcPct val="90000"/>
              </a:lnSpc>
              <a:buFont typeface="Wingdings" pitchFamily="2" charset="2"/>
              <a:buChar char="q"/>
            </a:pPr>
            <a:r>
              <a:rPr lang="en-US" altLang="en-US" sz="2400" dirty="0"/>
              <a:t>FODO</a:t>
            </a:r>
          </a:p>
        </p:txBody>
      </p:sp>
    </p:spTree>
    <p:extLst>
      <p:ext uri="{BB962C8B-B14F-4D97-AF65-F5344CB8AC3E}">
        <p14:creationId xmlns:p14="http://schemas.microsoft.com/office/powerpoint/2010/main" val="290005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3D024B28-C1CD-F849-9EEF-C6C23E67742B}"/>
              </a:ext>
            </a:extLst>
          </p:cNvPr>
          <p:cNvSpPr>
            <a:spLocks noGrp="1" noChangeArrowheads="1"/>
          </p:cNvSpPr>
          <p:nvPr>
            <p:ph type="title"/>
          </p:nvPr>
        </p:nvSpPr>
        <p:spPr>
          <a:xfrm>
            <a:off x="609600" y="0"/>
            <a:ext cx="8077200" cy="685800"/>
          </a:xfrm>
        </p:spPr>
        <p:txBody>
          <a:bodyPr/>
          <a:lstStyle/>
          <a:p>
            <a:r>
              <a:rPr lang="en-US" altLang="en-US" sz="4400"/>
              <a:t>Transport of Betatron functions</a:t>
            </a:r>
            <a:endParaRPr lang="en-US" altLang="en-US" sz="2800"/>
          </a:p>
        </p:txBody>
      </p:sp>
      <p:sp>
        <p:nvSpPr>
          <p:cNvPr id="451587" name="Rectangle 3">
            <a:extLst>
              <a:ext uri="{FF2B5EF4-FFF2-40B4-BE49-F238E27FC236}">
                <a16:creationId xmlns:a16="http://schemas.microsoft.com/office/drawing/2014/main" id="{B619CE44-4CB0-2145-AE41-A7E2D6CD80C3}"/>
              </a:ext>
            </a:extLst>
          </p:cNvPr>
          <p:cNvSpPr>
            <a:spLocks noGrp="1" noChangeArrowheads="1"/>
          </p:cNvSpPr>
          <p:nvPr>
            <p:ph type="body" idx="1"/>
          </p:nvPr>
        </p:nvSpPr>
        <p:spPr>
          <a:xfrm>
            <a:off x="228600" y="1066800"/>
            <a:ext cx="8305800" cy="3581400"/>
          </a:xfrm>
        </p:spPr>
        <p:txBody>
          <a:bodyPr/>
          <a:lstStyle/>
          <a:p>
            <a:pPr marL="285750" indent="-285750">
              <a:lnSpc>
                <a:spcPct val="90000"/>
              </a:lnSpc>
            </a:pPr>
            <a:r>
              <a:rPr lang="en-US" altLang="en-US" sz="2400"/>
              <a:t>For a general matrix between position 1 and 2</a:t>
            </a:r>
          </a:p>
          <a:p>
            <a:pPr marL="285750" indent="-285750">
              <a:lnSpc>
                <a:spcPct val="90000"/>
              </a:lnSpc>
            </a:pPr>
            <a:endParaRPr lang="en-US" altLang="en-US" sz="2400"/>
          </a:p>
          <a:p>
            <a:pPr marL="285750" indent="-285750">
              <a:lnSpc>
                <a:spcPct val="90000"/>
              </a:lnSpc>
              <a:buFont typeface="Wingdings" pitchFamily="2" charset="2"/>
              <a:buNone/>
            </a:pPr>
            <a:r>
              <a:rPr lang="en-US" altLang="en-US" sz="2400"/>
              <a:t>				    and the inverse</a:t>
            </a:r>
          </a:p>
          <a:p>
            <a:pPr marL="285750" indent="-285750">
              <a:lnSpc>
                <a:spcPct val="90000"/>
              </a:lnSpc>
              <a:buFont typeface="Wingdings" pitchFamily="2" charset="2"/>
              <a:buNone/>
            </a:pPr>
            <a:endParaRPr lang="en-US" altLang="en-US" sz="2400"/>
          </a:p>
          <a:p>
            <a:pPr marL="285750" indent="-285750">
              <a:lnSpc>
                <a:spcPct val="90000"/>
              </a:lnSpc>
            </a:pPr>
            <a:r>
              <a:rPr lang="en-US" altLang="en-US" sz="2400"/>
              <a:t>Equating the invariant at the two locations</a:t>
            </a:r>
          </a:p>
          <a:p>
            <a:pPr marL="285750" indent="-285750">
              <a:lnSpc>
                <a:spcPct val="90000"/>
              </a:lnSpc>
            </a:pPr>
            <a:endParaRPr lang="en-US" altLang="en-US" sz="2400"/>
          </a:p>
          <a:p>
            <a:pPr marL="285750" indent="-285750">
              <a:lnSpc>
                <a:spcPct val="90000"/>
              </a:lnSpc>
              <a:buFont typeface="Wingdings" pitchFamily="2" charset="2"/>
              <a:buNone/>
            </a:pPr>
            <a:r>
              <a:rPr lang="en-US" altLang="en-US" sz="2400"/>
              <a:t>	</a:t>
            </a:r>
          </a:p>
          <a:p>
            <a:pPr marL="285750" indent="-285750">
              <a:lnSpc>
                <a:spcPct val="90000"/>
              </a:lnSpc>
              <a:buFont typeface="Wingdings" pitchFamily="2" charset="2"/>
              <a:buNone/>
            </a:pPr>
            <a:r>
              <a:rPr lang="en-US" altLang="en-US" sz="2400"/>
              <a:t>and eliminating the transverse positions and angles</a:t>
            </a:r>
          </a:p>
          <a:p>
            <a:pPr marL="285750" indent="-285750">
              <a:lnSpc>
                <a:spcPct val="90000"/>
              </a:lnSpc>
            </a:pPr>
            <a:endParaRPr lang="en-US" altLang="en-US" sz="2400"/>
          </a:p>
          <a:p>
            <a:pPr marL="285750" indent="-285750">
              <a:lnSpc>
                <a:spcPct val="90000"/>
              </a:lnSpc>
            </a:pPr>
            <a:endParaRPr lang="en-US" altLang="en-US" sz="2400"/>
          </a:p>
          <a:p>
            <a:pPr marL="285750" indent="-285750">
              <a:lnSpc>
                <a:spcPct val="90000"/>
              </a:lnSpc>
            </a:pPr>
            <a:endParaRPr lang="en-US" altLang="en-US" sz="2400"/>
          </a:p>
        </p:txBody>
      </p:sp>
      <p:pic>
        <p:nvPicPr>
          <p:cNvPr id="451588" name="Picture 4" descr="txp_fig">
            <a:extLst>
              <a:ext uri="{FF2B5EF4-FFF2-40B4-BE49-F238E27FC236}">
                <a16:creationId xmlns:a16="http://schemas.microsoft.com/office/drawing/2014/main" id="{2B962313-C03F-5945-98D8-FBB4C9FB6A9F}"/>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28600" y="1676400"/>
            <a:ext cx="312420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589" name="Picture 5" descr="txp_fig">
            <a:extLst>
              <a:ext uri="{FF2B5EF4-FFF2-40B4-BE49-F238E27FC236}">
                <a16:creationId xmlns:a16="http://schemas.microsoft.com/office/drawing/2014/main" id="{5695D410-D0E2-E54C-A64D-D46FA630AC71}"/>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5562600" y="1708150"/>
            <a:ext cx="35623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590" name="Picture 6" descr="txp_fig">
            <a:extLst>
              <a:ext uri="{FF2B5EF4-FFF2-40B4-BE49-F238E27FC236}">
                <a16:creationId xmlns:a16="http://schemas.microsoft.com/office/drawing/2014/main" id="{3F4AD72F-E454-E647-8051-BEB9D5AC2C86}"/>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19088" y="3200400"/>
            <a:ext cx="874871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591" name="Picture 7" descr="txp_fig">
            <a:extLst>
              <a:ext uri="{FF2B5EF4-FFF2-40B4-BE49-F238E27FC236}">
                <a16:creationId xmlns:a16="http://schemas.microsoft.com/office/drawing/2014/main" id="{B9B9A245-E674-D548-AC27-1F15D3E026A1}"/>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412750" y="4875213"/>
            <a:ext cx="8547100"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9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D161FDD9-0ED7-694C-A5AB-9F5EC645A58F}"/>
              </a:ext>
            </a:extLst>
          </p:cNvPr>
          <p:cNvSpPr>
            <a:spLocks noGrp="1" noChangeArrowheads="1"/>
          </p:cNvSpPr>
          <p:nvPr>
            <p:ph type="title"/>
          </p:nvPr>
        </p:nvSpPr>
        <p:spPr>
          <a:xfrm>
            <a:off x="685800" y="76200"/>
            <a:ext cx="7010400" cy="609600"/>
          </a:xfrm>
        </p:spPr>
        <p:txBody>
          <a:bodyPr/>
          <a:lstStyle/>
          <a:p>
            <a:r>
              <a:rPr lang="en-US" altLang="en-US" sz="4400"/>
              <a:t>Example I: Drift</a:t>
            </a:r>
            <a:endParaRPr lang="en-US" altLang="en-US"/>
          </a:p>
        </p:txBody>
      </p:sp>
      <p:sp>
        <p:nvSpPr>
          <p:cNvPr id="452611" name="Rectangle 3">
            <a:extLst>
              <a:ext uri="{FF2B5EF4-FFF2-40B4-BE49-F238E27FC236}">
                <a16:creationId xmlns:a16="http://schemas.microsoft.com/office/drawing/2014/main" id="{15023E5D-FF71-7C4F-859B-AB1905235DD9}"/>
              </a:ext>
            </a:extLst>
          </p:cNvPr>
          <p:cNvSpPr>
            <a:spLocks noGrp="1" noChangeArrowheads="1"/>
          </p:cNvSpPr>
          <p:nvPr>
            <p:ph type="body" idx="1"/>
          </p:nvPr>
        </p:nvSpPr>
        <p:spPr>
          <a:xfrm>
            <a:off x="228600" y="1066800"/>
            <a:ext cx="8839200" cy="4724400"/>
          </a:xfrm>
          <a:noFill/>
          <a:ln/>
        </p:spPr>
        <p:txBody>
          <a:bodyPr/>
          <a:lstStyle/>
          <a:p>
            <a:pPr marL="285750" indent="-285750"/>
            <a:r>
              <a:rPr lang="en-US" altLang="en-US" sz="2400"/>
              <a:t>Consider a drift with length s</a:t>
            </a:r>
          </a:p>
          <a:p>
            <a:pPr marL="285750" indent="-285750"/>
            <a:endParaRPr lang="en-US" altLang="en-US" sz="2400"/>
          </a:p>
          <a:p>
            <a:pPr marL="285750" indent="-285750"/>
            <a:r>
              <a:rPr lang="en-US" altLang="en-US" sz="2400"/>
              <a:t>The transfer matrix is</a:t>
            </a:r>
          </a:p>
          <a:p>
            <a:pPr marL="285750" indent="-285750"/>
            <a:endParaRPr lang="en-US" altLang="en-US" sz="2400"/>
          </a:p>
          <a:p>
            <a:pPr marL="285750" indent="-285750"/>
            <a:endParaRPr lang="en-US" altLang="en-US" sz="2400"/>
          </a:p>
          <a:p>
            <a:pPr marL="285750" indent="-285750"/>
            <a:r>
              <a:rPr lang="en-US" altLang="en-US" sz="2400"/>
              <a:t>The betatron transport matrix is</a:t>
            </a:r>
          </a:p>
          <a:p>
            <a:pPr marL="285750" indent="-285750"/>
            <a:endParaRPr lang="en-US" altLang="en-US" sz="2400"/>
          </a:p>
          <a:p>
            <a:pPr marL="285750" indent="-285750">
              <a:buFont typeface="Wingdings" pitchFamily="2" charset="2"/>
              <a:buNone/>
            </a:pPr>
            <a:r>
              <a:rPr lang="en-US" altLang="en-US" sz="2400"/>
              <a:t>	from which</a:t>
            </a:r>
          </a:p>
          <a:p>
            <a:pPr marL="285750" indent="-285750">
              <a:buFont typeface="Wingdings" pitchFamily="2" charset="2"/>
              <a:buNone/>
            </a:pPr>
            <a:r>
              <a:rPr lang="en-US" altLang="en-US" sz="2400"/>
              <a:t>	</a:t>
            </a:r>
            <a:endParaRPr lang="en-US" altLang="en-US"/>
          </a:p>
        </p:txBody>
      </p:sp>
      <p:pic>
        <p:nvPicPr>
          <p:cNvPr id="452612" name="Picture 4" descr="txp_fig">
            <a:extLst>
              <a:ext uri="{FF2B5EF4-FFF2-40B4-BE49-F238E27FC236}">
                <a16:creationId xmlns:a16="http://schemas.microsoft.com/office/drawing/2014/main" id="{3E70B451-9194-5A43-8AB5-D07CD9EAE7BD}"/>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4038600" y="1714500"/>
            <a:ext cx="2819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613" name="Picture 5" descr="txp_fig">
            <a:extLst>
              <a:ext uri="{FF2B5EF4-FFF2-40B4-BE49-F238E27FC236}">
                <a16:creationId xmlns:a16="http://schemas.microsoft.com/office/drawing/2014/main" id="{9DDEEEBA-E4E2-0547-AC83-5DCA17564084}"/>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334000" y="2895600"/>
            <a:ext cx="2058988"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614" name="Picture 6" descr="txp_fig">
            <a:extLst>
              <a:ext uri="{FF2B5EF4-FFF2-40B4-BE49-F238E27FC236}">
                <a16:creationId xmlns:a16="http://schemas.microsoft.com/office/drawing/2014/main" id="{25FACB8A-3E96-E644-A63A-A9F7F2C7B475}"/>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57200" y="4648200"/>
            <a:ext cx="3687763"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2615" name="Group 7">
            <a:extLst>
              <a:ext uri="{FF2B5EF4-FFF2-40B4-BE49-F238E27FC236}">
                <a16:creationId xmlns:a16="http://schemas.microsoft.com/office/drawing/2014/main" id="{A63A5C09-8F83-3B4A-B5FA-8DD549814ADC}"/>
              </a:ext>
            </a:extLst>
          </p:cNvPr>
          <p:cNvGrpSpPr>
            <a:grpSpLocks/>
          </p:cNvGrpSpPr>
          <p:nvPr/>
        </p:nvGrpSpPr>
        <p:grpSpPr bwMode="auto">
          <a:xfrm>
            <a:off x="4876800" y="4191000"/>
            <a:ext cx="3606800" cy="2209800"/>
            <a:chOff x="3312" y="2928"/>
            <a:chExt cx="1983" cy="1296"/>
          </a:xfrm>
        </p:grpSpPr>
        <p:sp>
          <p:nvSpPr>
            <p:cNvPr id="452616" name="Freeform 8">
              <a:extLst>
                <a:ext uri="{FF2B5EF4-FFF2-40B4-BE49-F238E27FC236}">
                  <a16:creationId xmlns:a16="http://schemas.microsoft.com/office/drawing/2014/main" id="{8E26A63E-37DA-864F-A3BD-7FE7C0CC6102}"/>
                </a:ext>
              </a:extLst>
            </p:cNvPr>
            <p:cNvSpPr>
              <a:spLocks/>
            </p:cNvSpPr>
            <p:nvPr/>
          </p:nvSpPr>
          <p:spPr bwMode="auto">
            <a:xfrm>
              <a:off x="3315" y="3309"/>
              <a:ext cx="1817" cy="261"/>
            </a:xfrm>
            <a:custGeom>
              <a:avLst/>
              <a:gdLst>
                <a:gd name="T0" fmla="*/ 0 w 1817"/>
                <a:gd name="T1" fmla="*/ 44 h 261"/>
                <a:gd name="T2" fmla="*/ 90 w 1817"/>
                <a:gd name="T3" fmla="*/ 88 h 261"/>
                <a:gd name="T4" fmla="*/ 193 w 1817"/>
                <a:gd name="T5" fmla="*/ 132 h 261"/>
                <a:gd name="T6" fmla="*/ 291 w 1817"/>
                <a:gd name="T7" fmla="*/ 164 h 261"/>
                <a:gd name="T8" fmla="*/ 381 w 1817"/>
                <a:gd name="T9" fmla="*/ 192 h 261"/>
                <a:gd name="T10" fmla="*/ 480 w 1817"/>
                <a:gd name="T11" fmla="*/ 216 h 261"/>
                <a:gd name="T12" fmla="*/ 574 w 1817"/>
                <a:gd name="T13" fmla="*/ 237 h 261"/>
                <a:gd name="T14" fmla="*/ 621 w 1817"/>
                <a:gd name="T15" fmla="*/ 241 h 261"/>
                <a:gd name="T16" fmla="*/ 673 w 1817"/>
                <a:gd name="T17" fmla="*/ 249 h 261"/>
                <a:gd name="T18" fmla="*/ 698 w 1817"/>
                <a:gd name="T19" fmla="*/ 253 h 261"/>
                <a:gd name="T20" fmla="*/ 724 w 1817"/>
                <a:gd name="T21" fmla="*/ 253 h 261"/>
                <a:gd name="T22" fmla="*/ 750 w 1817"/>
                <a:gd name="T23" fmla="*/ 257 h 261"/>
                <a:gd name="T24" fmla="*/ 771 w 1817"/>
                <a:gd name="T25" fmla="*/ 257 h 261"/>
                <a:gd name="T26" fmla="*/ 793 w 1817"/>
                <a:gd name="T27" fmla="*/ 257 h 261"/>
                <a:gd name="T28" fmla="*/ 805 w 1817"/>
                <a:gd name="T29" fmla="*/ 257 h 261"/>
                <a:gd name="T30" fmla="*/ 818 w 1817"/>
                <a:gd name="T31" fmla="*/ 257 h 261"/>
                <a:gd name="T32" fmla="*/ 831 w 1817"/>
                <a:gd name="T33" fmla="*/ 261 h 261"/>
                <a:gd name="T34" fmla="*/ 835 w 1817"/>
                <a:gd name="T35" fmla="*/ 261 h 261"/>
                <a:gd name="T36" fmla="*/ 840 w 1817"/>
                <a:gd name="T37" fmla="*/ 261 h 261"/>
                <a:gd name="T38" fmla="*/ 844 w 1817"/>
                <a:gd name="T39" fmla="*/ 261 h 261"/>
                <a:gd name="T40" fmla="*/ 853 w 1817"/>
                <a:gd name="T41" fmla="*/ 261 h 261"/>
                <a:gd name="T42" fmla="*/ 853 w 1817"/>
                <a:gd name="T43" fmla="*/ 261 h 261"/>
                <a:gd name="T44" fmla="*/ 857 w 1817"/>
                <a:gd name="T45" fmla="*/ 261 h 261"/>
                <a:gd name="T46" fmla="*/ 861 w 1817"/>
                <a:gd name="T47" fmla="*/ 261 h 261"/>
                <a:gd name="T48" fmla="*/ 861 w 1817"/>
                <a:gd name="T49" fmla="*/ 261 h 261"/>
                <a:gd name="T50" fmla="*/ 865 w 1817"/>
                <a:gd name="T51" fmla="*/ 261 h 261"/>
                <a:gd name="T52" fmla="*/ 865 w 1817"/>
                <a:gd name="T53" fmla="*/ 261 h 261"/>
                <a:gd name="T54" fmla="*/ 870 w 1817"/>
                <a:gd name="T55" fmla="*/ 261 h 261"/>
                <a:gd name="T56" fmla="*/ 870 w 1817"/>
                <a:gd name="T57" fmla="*/ 261 h 261"/>
                <a:gd name="T58" fmla="*/ 874 w 1817"/>
                <a:gd name="T59" fmla="*/ 261 h 261"/>
                <a:gd name="T60" fmla="*/ 878 w 1817"/>
                <a:gd name="T61" fmla="*/ 261 h 261"/>
                <a:gd name="T62" fmla="*/ 887 w 1817"/>
                <a:gd name="T63" fmla="*/ 261 h 261"/>
                <a:gd name="T64" fmla="*/ 891 w 1817"/>
                <a:gd name="T65" fmla="*/ 261 h 261"/>
                <a:gd name="T66" fmla="*/ 900 w 1817"/>
                <a:gd name="T67" fmla="*/ 261 h 261"/>
                <a:gd name="T68" fmla="*/ 908 w 1817"/>
                <a:gd name="T69" fmla="*/ 257 h 261"/>
                <a:gd name="T70" fmla="*/ 921 w 1817"/>
                <a:gd name="T71" fmla="*/ 257 h 261"/>
                <a:gd name="T72" fmla="*/ 934 w 1817"/>
                <a:gd name="T73" fmla="*/ 257 h 261"/>
                <a:gd name="T74" fmla="*/ 955 w 1817"/>
                <a:gd name="T75" fmla="*/ 257 h 261"/>
                <a:gd name="T76" fmla="*/ 977 w 1817"/>
                <a:gd name="T77" fmla="*/ 257 h 261"/>
                <a:gd name="T78" fmla="*/ 1003 w 1817"/>
                <a:gd name="T79" fmla="*/ 253 h 261"/>
                <a:gd name="T80" fmla="*/ 1045 w 1817"/>
                <a:gd name="T81" fmla="*/ 249 h 261"/>
                <a:gd name="T82" fmla="*/ 1097 w 1817"/>
                <a:gd name="T83" fmla="*/ 245 h 261"/>
                <a:gd name="T84" fmla="*/ 1148 w 1817"/>
                <a:gd name="T85" fmla="*/ 237 h 261"/>
                <a:gd name="T86" fmla="*/ 1238 w 1817"/>
                <a:gd name="T87" fmla="*/ 216 h 261"/>
                <a:gd name="T88" fmla="*/ 1337 w 1817"/>
                <a:gd name="T89" fmla="*/ 192 h 261"/>
                <a:gd name="T90" fmla="*/ 1435 w 1817"/>
                <a:gd name="T91" fmla="*/ 164 h 261"/>
                <a:gd name="T92" fmla="*/ 1525 w 1817"/>
                <a:gd name="T93" fmla="*/ 132 h 261"/>
                <a:gd name="T94" fmla="*/ 1624 w 1817"/>
                <a:gd name="T95" fmla="*/ 92 h 261"/>
                <a:gd name="T96" fmla="*/ 1718 w 1817"/>
                <a:gd name="T97" fmla="*/ 48 h 261"/>
                <a:gd name="T98" fmla="*/ 1817 w 1817"/>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7" h="261">
                  <a:moveTo>
                    <a:pt x="0" y="44"/>
                  </a:moveTo>
                  <a:lnTo>
                    <a:pt x="90" y="88"/>
                  </a:lnTo>
                  <a:lnTo>
                    <a:pt x="193" y="132"/>
                  </a:lnTo>
                  <a:lnTo>
                    <a:pt x="291" y="164"/>
                  </a:lnTo>
                  <a:lnTo>
                    <a:pt x="381" y="192"/>
                  </a:lnTo>
                  <a:lnTo>
                    <a:pt x="480" y="216"/>
                  </a:lnTo>
                  <a:lnTo>
                    <a:pt x="574" y="237"/>
                  </a:lnTo>
                  <a:lnTo>
                    <a:pt x="621" y="241"/>
                  </a:lnTo>
                  <a:lnTo>
                    <a:pt x="673" y="249"/>
                  </a:lnTo>
                  <a:lnTo>
                    <a:pt x="698" y="253"/>
                  </a:lnTo>
                  <a:lnTo>
                    <a:pt x="724" y="253"/>
                  </a:lnTo>
                  <a:lnTo>
                    <a:pt x="750" y="257"/>
                  </a:lnTo>
                  <a:lnTo>
                    <a:pt x="771" y="257"/>
                  </a:lnTo>
                  <a:lnTo>
                    <a:pt x="793" y="257"/>
                  </a:lnTo>
                  <a:lnTo>
                    <a:pt x="805" y="257"/>
                  </a:lnTo>
                  <a:lnTo>
                    <a:pt x="818" y="257"/>
                  </a:lnTo>
                  <a:lnTo>
                    <a:pt x="831" y="261"/>
                  </a:lnTo>
                  <a:lnTo>
                    <a:pt x="835" y="261"/>
                  </a:lnTo>
                  <a:lnTo>
                    <a:pt x="840" y="261"/>
                  </a:lnTo>
                  <a:lnTo>
                    <a:pt x="844" y="261"/>
                  </a:lnTo>
                  <a:lnTo>
                    <a:pt x="853" y="261"/>
                  </a:lnTo>
                  <a:lnTo>
                    <a:pt x="853" y="261"/>
                  </a:lnTo>
                  <a:lnTo>
                    <a:pt x="857" y="261"/>
                  </a:lnTo>
                  <a:lnTo>
                    <a:pt x="861" y="261"/>
                  </a:lnTo>
                  <a:lnTo>
                    <a:pt x="861" y="261"/>
                  </a:lnTo>
                  <a:lnTo>
                    <a:pt x="865" y="261"/>
                  </a:lnTo>
                  <a:lnTo>
                    <a:pt x="865" y="261"/>
                  </a:lnTo>
                  <a:lnTo>
                    <a:pt x="870" y="261"/>
                  </a:lnTo>
                  <a:lnTo>
                    <a:pt x="870" y="261"/>
                  </a:lnTo>
                  <a:lnTo>
                    <a:pt x="874" y="261"/>
                  </a:lnTo>
                  <a:lnTo>
                    <a:pt x="878" y="261"/>
                  </a:lnTo>
                  <a:lnTo>
                    <a:pt x="887" y="261"/>
                  </a:lnTo>
                  <a:lnTo>
                    <a:pt x="891" y="261"/>
                  </a:lnTo>
                  <a:lnTo>
                    <a:pt x="900" y="261"/>
                  </a:lnTo>
                  <a:lnTo>
                    <a:pt x="908" y="257"/>
                  </a:lnTo>
                  <a:lnTo>
                    <a:pt x="921" y="257"/>
                  </a:lnTo>
                  <a:lnTo>
                    <a:pt x="934" y="257"/>
                  </a:lnTo>
                  <a:lnTo>
                    <a:pt x="955" y="257"/>
                  </a:lnTo>
                  <a:lnTo>
                    <a:pt x="977" y="257"/>
                  </a:lnTo>
                  <a:lnTo>
                    <a:pt x="1003" y="253"/>
                  </a:lnTo>
                  <a:lnTo>
                    <a:pt x="1045" y="249"/>
                  </a:lnTo>
                  <a:lnTo>
                    <a:pt x="1097" y="245"/>
                  </a:lnTo>
                  <a:lnTo>
                    <a:pt x="1148" y="237"/>
                  </a:lnTo>
                  <a:lnTo>
                    <a:pt x="1238" y="216"/>
                  </a:lnTo>
                  <a:lnTo>
                    <a:pt x="1337" y="192"/>
                  </a:lnTo>
                  <a:lnTo>
                    <a:pt x="1435" y="164"/>
                  </a:lnTo>
                  <a:lnTo>
                    <a:pt x="1525" y="132"/>
                  </a:lnTo>
                  <a:lnTo>
                    <a:pt x="1624" y="92"/>
                  </a:lnTo>
                  <a:lnTo>
                    <a:pt x="1718" y="48"/>
                  </a:lnTo>
                  <a:lnTo>
                    <a:pt x="1817"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617" name="Freeform 9">
              <a:extLst>
                <a:ext uri="{FF2B5EF4-FFF2-40B4-BE49-F238E27FC236}">
                  <a16:creationId xmlns:a16="http://schemas.microsoft.com/office/drawing/2014/main" id="{D46388AC-554D-5146-83DF-D9435EC838F8}"/>
                </a:ext>
              </a:extLst>
            </p:cNvPr>
            <p:cNvSpPr>
              <a:spLocks/>
            </p:cNvSpPr>
            <p:nvPr/>
          </p:nvSpPr>
          <p:spPr bwMode="auto">
            <a:xfrm>
              <a:off x="3315" y="3145"/>
              <a:ext cx="1869" cy="935"/>
            </a:xfrm>
            <a:custGeom>
              <a:avLst/>
              <a:gdLst>
                <a:gd name="T0" fmla="*/ 0 w 2301"/>
                <a:gd name="T1" fmla="*/ 0 h 1165"/>
                <a:gd name="T2" fmla="*/ 90 w 2301"/>
                <a:gd name="T3" fmla="*/ 48 h 1165"/>
                <a:gd name="T4" fmla="*/ 193 w 2301"/>
                <a:gd name="T5" fmla="*/ 100 h 1165"/>
                <a:gd name="T6" fmla="*/ 291 w 2301"/>
                <a:gd name="T7" fmla="*/ 148 h 1165"/>
                <a:gd name="T8" fmla="*/ 381 w 2301"/>
                <a:gd name="T9" fmla="*/ 197 h 1165"/>
                <a:gd name="T10" fmla="*/ 480 w 2301"/>
                <a:gd name="T11" fmla="*/ 245 h 1165"/>
                <a:gd name="T12" fmla="*/ 574 w 2301"/>
                <a:gd name="T13" fmla="*/ 293 h 1165"/>
                <a:gd name="T14" fmla="*/ 673 w 2301"/>
                <a:gd name="T15" fmla="*/ 341 h 1165"/>
                <a:gd name="T16" fmla="*/ 771 w 2301"/>
                <a:gd name="T17" fmla="*/ 394 h 1165"/>
                <a:gd name="T18" fmla="*/ 865 w 2301"/>
                <a:gd name="T19" fmla="*/ 438 h 1165"/>
                <a:gd name="T20" fmla="*/ 964 w 2301"/>
                <a:gd name="T21" fmla="*/ 490 h 1165"/>
                <a:gd name="T22" fmla="*/ 1058 w 2301"/>
                <a:gd name="T23" fmla="*/ 538 h 1165"/>
                <a:gd name="T24" fmla="*/ 1148 w 2301"/>
                <a:gd name="T25" fmla="*/ 582 h 1165"/>
                <a:gd name="T26" fmla="*/ 1247 w 2301"/>
                <a:gd name="T27" fmla="*/ 631 h 1165"/>
                <a:gd name="T28" fmla="*/ 1341 w 2301"/>
                <a:gd name="T29" fmla="*/ 679 h 1165"/>
                <a:gd name="T30" fmla="*/ 1440 w 2301"/>
                <a:gd name="T31" fmla="*/ 731 h 1165"/>
                <a:gd name="T32" fmla="*/ 1538 w 2301"/>
                <a:gd name="T33" fmla="*/ 779 h 1165"/>
                <a:gd name="T34" fmla="*/ 1628 w 2301"/>
                <a:gd name="T35" fmla="*/ 827 h 1165"/>
                <a:gd name="T36" fmla="*/ 1727 w 2301"/>
                <a:gd name="T37" fmla="*/ 876 h 1165"/>
                <a:gd name="T38" fmla="*/ 1821 w 2301"/>
                <a:gd name="T39" fmla="*/ 924 h 1165"/>
                <a:gd name="T40" fmla="*/ 1924 w 2301"/>
                <a:gd name="T41" fmla="*/ 972 h 1165"/>
                <a:gd name="T42" fmla="*/ 2018 w 2301"/>
                <a:gd name="T43" fmla="*/ 1024 h 1165"/>
                <a:gd name="T44" fmla="*/ 2112 w 2301"/>
                <a:gd name="T45" fmla="*/ 1068 h 1165"/>
                <a:gd name="T46" fmla="*/ 2211 w 2301"/>
                <a:gd name="T47" fmla="*/ 1121 h 1165"/>
                <a:gd name="T48" fmla="*/ 2301 w 2301"/>
                <a:gd name="T49" fmla="*/ 1165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1" h="1165">
                  <a:moveTo>
                    <a:pt x="0" y="0"/>
                  </a:moveTo>
                  <a:lnTo>
                    <a:pt x="90" y="48"/>
                  </a:lnTo>
                  <a:lnTo>
                    <a:pt x="193" y="100"/>
                  </a:lnTo>
                  <a:lnTo>
                    <a:pt x="291" y="148"/>
                  </a:lnTo>
                  <a:lnTo>
                    <a:pt x="381" y="197"/>
                  </a:lnTo>
                  <a:lnTo>
                    <a:pt x="480" y="245"/>
                  </a:lnTo>
                  <a:lnTo>
                    <a:pt x="574" y="293"/>
                  </a:lnTo>
                  <a:lnTo>
                    <a:pt x="673" y="341"/>
                  </a:lnTo>
                  <a:lnTo>
                    <a:pt x="771" y="394"/>
                  </a:lnTo>
                  <a:lnTo>
                    <a:pt x="865" y="438"/>
                  </a:lnTo>
                  <a:lnTo>
                    <a:pt x="964" y="490"/>
                  </a:lnTo>
                  <a:lnTo>
                    <a:pt x="1058" y="538"/>
                  </a:lnTo>
                  <a:lnTo>
                    <a:pt x="1148" y="582"/>
                  </a:lnTo>
                  <a:lnTo>
                    <a:pt x="1247" y="631"/>
                  </a:lnTo>
                  <a:lnTo>
                    <a:pt x="1341" y="679"/>
                  </a:lnTo>
                  <a:lnTo>
                    <a:pt x="1440" y="731"/>
                  </a:lnTo>
                  <a:lnTo>
                    <a:pt x="1538" y="779"/>
                  </a:lnTo>
                  <a:lnTo>
                    <a:pt x="1628" y="827"/>
                  </a:lnTo>
                  <a:lnTo>
                    <a:pt x="1727" y="876"/>
                  </a:lnTo>
                  <a:lnTo>
                    <a:pt x="1821" y="924"/>
                  </a:lnTo>
                  <a:lnTo>
                    <a:pt x="1924" y="972"/>
                  </a:lnTo>
                  <a:lnTo>
                    <a:pt x="2018" y="1024"/>
                  </a:lnTo>
                  <a:lnTo>
                    <a:pt x="2112" y="1068"/>
                  </a:lnTo>
                  <a:lnTo>
                    <a:pt x="2211" y="1121"/>
                  </a:lnTo>
                  <a:lnTo>
                    <a:pt x="2301" y="116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618" name="Line 10">
              <a:extLst>
                <a:ext uri="{FF2B5EF4-FFF2-40B4-BE49-F238E27FC236}">
                  <a16:creationId xmlns:a16="http://schemas.microsoft.com/office/drawing/2014/main" id="{D2BAA5D0-EBA4-2F45-94B5-C547B9E395A1}"/>
                </a:ext>
              </a:extLst>
            </p:cNvPr>
            <p:cNvSpPr>
              <a:spLocks noChangeShapeType="1"/>
            </p:cNvSpPr>
            <p:nvPr/>
          </p:nvSpPr>
          <p:spPr bwMode="auto">
            <a:xfrm>
              <a:off x="3312" y="2928"/>
              <a:ext cx="0" cy="129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619" name="Line 11">
              <a:extLst>
                <a:ext uri="{FF2B5EF4-FFF2-40B4-BE49-F238E27FC236}">
                  <a16:creationId xmlns:a16="http://schemas.microsoft.com/office/drawing/2014/main" id="{7AEBAAC0-9DBC-F844-AD05-F19E5BED2608}"/>
                </a:ext>
              </a:extLst>
            </p:cNvPr>
            <p:cNvSpPr>
              <a:spLocks noChangeShapeType="1"/>
            </p:cNvSpPr>
            <p:nvPr/>
          </p:nvSpPr>
          <p:spPr bwMode="auto">
            <a:xfrm>
              <a:off x="3312" y="3600"/>
              <a:ext cx="196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620" name="Line 12">
              <a:extLst>
                <a:ext uri="{FF2B5EF4-FFF2-40B4-BE49-F238E27FC236}">
                  <a16:creationId xmlns:a16="http://schemas.microsoft.com/office/drawing/2014/main" id="{05586889-E242-A34E-8FC2-F814C4F13DF6}"/>
                </a:ext>
              </a:extLst>
            </p:cNvPr>
            <p:cNvSpPr>
              <a:spLocks noChangeShapeType="1"/>
            </p:cNvSpPr>
            <p:nvPr/>
          </p:nvSpPr>
          <p:spPr bwMode="auto">
            <a:xfrm>
              <a:off x="3312" y="3360"/>
              <a:ext cx="1920" cy="0"/>
            </a:xfrm>
            <a:prstGeom prst="line">
              <a:avLst/>
            </a:prstGeom>
            <a:noFill/>
            <a:ln w="349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621" name="Rectangle 13">
              <a:extLst>
                <a:ext uri="{FF2B5EF4-FFF2-40B4-BE49-F238E27FC236}">
                  <a16:creationId xmlns:a16="http://schemas.microsoft.com/office/drawing/2014/main" id="{EBFFAFE7-42FA-504A-BEA3-33BB5E30D818}"/>
                </a:ext>
              </a:extLst>
            </p:cNvPr>
            <p:cNvSpPr>
              <a:spLocks noChangeArrowheads="1"/>
            </p:cNvSpPr>
            <p:nvPr/>
          </p:nvSpPr>
          <p:spPr bwMode="auto">
            <a:xfrm>
              <a:off x="5128" y="3600"/>
              <a:ext cx="16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b="1" i="1">
                  <a:latin typeface="Times New Roman" pitchFamily="2" charset="0"/>
                </a:rPr>
                <a:t>s</a:t>
              </a:r>
              <a:endParaRPr lang="en-GB" altLang="en-US" b="1" i="1">
                <a:latin typeface="Times New Roman" pitchFamily="2" charset="0"/>
              </a:endParaRPr>
            </a:p>
          </p:txBody>
        </p:sp>
        <p:sp>
          <p:nvSpPr>
            <p:cNvPr id="452622" name="Rectangle 14">
              <a:extLst>
                <a:ext uri="{FF2B5EF4-FFF2-40B4-BE49-F238E27FC236}">
                  <a16:creationId xmlns:a16="http://schemas.microsoft.com/office/drawing/2014/main" id="{3FAD3EDF-6519-3D40-B081-F3A1E10BBD15}"/>
                </a:ext>
              </a:extLst>
            </p:cNvPr>
            <p:cNvSpPr>
              <a:spLocks noChangeArrowheads="1"/>
            </p:cNvSpPr>
            <p:nvPr/>
          </p:nvSpPr>
          <p:spPr bwMode="auto">
            <a:xfrm>
              <a:off x="4294" y="3072"/>
              <a:ext cx="26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l-GR" altLang="en-US" b="1" i="1">
                  <a:solidFill>
                    <a:srgbClr val="008000"/>
                  </a:solidFill>
                  <a:latin typeface="Times New Roman" pitchFamily="2" charset="0"/>
                </a:rPr>
                <a:t>γ</a:t>
              </a:r>
              <a:r>
                <a:rPr lang="en-US" altLang="en-US" b="1" i="1">
                  <a:solidFill>
                    <a:srgbClr val="008000"/>
                  </a:solidFill>
                  <a:latin typeface="Times New Roman" pitchFamily="2" charset="0"/>
                </a:rPr>
                <a:t> </a:t>
              </a:r>
              <a:endParaRPr lang="en-GB" altLang="en-US" b="1" i="1">
                <a:solidFill>
                  <a:srgbClr val="008000"/>
                </a:solidFill>
                <a:latin typeface="Times New Roman" pitchFamily="2" charset="0"/>
              </a:endParaRPr>
            </a:p>
          </p:txBody>
        </p:sp>
        <p:sp>
          <p:nvSpPr>
            <p:cNvPr id="452623" name="Rectangle 15">
              <a:extLst>
                <a:ext uri="{FF2B5EF4-FFF2-40B4-BE49-F238E27FC236}">
                  <a16:creationId xmlns:a16="http://schemas.microsoft.com/office/drawing/2014/main" id="{5B1168E5-0457-7E40-9D65-C0942E639E95}"/>
                </a:ext>
              </a:extLst>
            </p:cNvPr>
            <p:cNvSpPr>
              <a:spLocks noChangeArrowheads="1"/>
            </p:cNvSpPr>
            <p:nvPr/>
          </p:nvSpPr>
          <p:spPr bwMode="auto">
            <a:xfrm>
              <a:off x="4968" y="3312"/>
              <a:ext cx="18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b="1" i="1">
                  <a:solidFill>
                    <a:srgbClr val="0033CC"/>
                  </a:solidFill>
                  <a:latin typeface="Times New Roman" pitchFamily="2" charset="0"/>
                </a:rPr>
                <a:t>β</a:t>
              </a:r>
              <a:endParaRPr lang="en-GB" altLang="en-US" b="1" i="1">
                <a:solidFill>
                  <a:srgbClr val="0033CC"/>
                </a:solidFill>
                <a:latin typeface="Times New Roman" pitchFamily="2" charset="0"/>
              </a:endParaRPr>
            </a:p>
          </p:txBody>
        </p:sp>
        <p:sp>
          <p:nvSpPr>
            <p:cNvPr id="452624" name="Rectangle 16">
              <a:extLst>
                <a:ext uri="{FF2B5EF4-FFF2-40B4-BE49-F238E27FC236}">
                  <a16:creationId xmlns:a16="http://schemas.microsoft.com/office/drawing/2014/main" id="{E7FA2F8A-0950-B843-97FC-25FC12FDFA65}"/>
                </a:ext>
              </a:extLst>
            </p:cNvPr>
            <p:cNvSpPr>
              <a:spLocks noChangeArrowheads="1"/>
            </p:cNvSpPr>
            <p:nvPr/>
          </p:nvSpPr>
          <p:spPr bwMode="auto">
            <a:xfrm>
              <a:off x="4196" y="3648"/>
              <a:ext cx="19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b="1" i="1">
                  <a:solidFill>
                    <a:srgbClr val="FF0000"/>
                  </a:solidFill>
                  <a:latin typeface="Times New Roman" pitchFamily="2" charset="0"/>
                </a:rPr>
                <a:t>α</a:t>
              </a:r>
              <a:endParaRPr lang="en-GB" altLang="en-US" b="1" i="1">
                <a:solidFill>
                  <a:srgbClr val="FF0000"/>
                </a:solidFill>
                <a:latin typeface="Times New Roman" pitchFamily="2" charset="0"/>
              </a:endParaRPr>
            </a:p>
          </p:txBody>
        </p:sp>
      </p:grpSp>
    </p:spTree>
    <p:extLst>
      <p:ext uri="{BB962C8B-B14F-4D97-AF65-F5344CB8AC3E}">
        <p14:creationId xmlns:p14="http://schemas.microsoft.com/office/powerpoint/2010/main" val="402659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16C387AE-22E3-064A-A68C-8A7F55EEDA08}"/>
              </a:ext>
            </a:extLst>
          </p:cNvPr>
          <p:cNvSpPr>
            <a:spLocks noGrp="1" noChangeArrowheads="1"/>
          </p:cNvSpPr>
          <p:nvPr>
            <p:ph type="title"/>
          </p:nvPr>
        </p:nvSpPr>
        <p:spPr>
          <a:xfrm>
            <a:off x="685800" y="152400"/>
            <a:ext cx="7848600" cy="533400"/>
          </a:xfrm>
        </p:spPr>
        <p:txBody>
          <a:bodyPr/>
          <a:lstStyle/>
          <a:p>
            <a:r>
              <a:rPr lang="en-US" altLang="en-US" sz="3600" dirty="0"/>
              <a:t>Simplified method for </a:t>
            </a:r>
            <a:r>
              <a:rPr lang="en-US" altLang="en-US" sz="3600" dirty="0" err="1"/>
              <a:t>betatron</a:t>
            </a:r>
            <a:r>
              <a:rPr lang="en-US" altLang="en-US" sz="3600" dirty="0"/>
              <a:t> transport</a:t>
            </a:r>
          </a:p>
        </p:txBody>
      </p:sp>
      <p:sp>
        <p:nvSpPr>
          <p:cNvPr id="453635" name="Rectangle 3">
            <a:extLst>
              <a:ext uri="{FF2B5EF4-FFF2-40B4-BE49-F238E27FC236}">
                <a16:creationId xmlns:a16="http://schemas.microsoft.com/office/drawing/2014/main" id="{4BB212D5-8577-354D-BDB9-C9F90B5D1164}"/>
              </a:ext>
            </a:extLst>
          </p:cNvPr>
          <p:cNvSpPr>
            <a:spLocks noGrp="1" noChangeArrowheads="1"/>
          </p:cNvSpPr>
          <p:nvPr>
            <p:ph type="body" idx="1"/>
          </p:nvPr>
        </p:nvSpPr>
        <p:spPr>
          <a:xfrm>
            <a:off x="457200" y="1295400"/>
            <a:ext cx="8610600" cy="5410200"/>
          </a:xfrm>
        </p:spPr>
        <p:txBody>
          <a:bodyPr/>
          <a:lstStyle/>
          <a:p>
            <a:pPr marL="285750" indent="-285750"/>
            <a:r>
              <a:rPr lang="en-US" altLang="en-US" sz="2400"/>
              <a:t>Consider the beta matrix			        the matrix					</a:t>
            </a:r>
          </a:p>
          <a:p>
            <a:pPr marL="285750" indent="-285750">
              <a:buFont typeface="Wingdings" pitchFamily="2" charset="2"/>
              <a:buNone/>
            </a:pPr>
            <a:r>
              <a:rPr lang="en-US" altLang="en-US" sz="2400"/>
              <a:t>				and its transpose</a:t>
            </a:r>
          </a:p>
          <a:p>
            <a:pPr marL="285750" indent="-285750"/>
            <a:endParaRPr lang="en-US" altLang="en-US" sz="2400"/>
          </a:p>
          <a:p>
            <a:pPr marL="285750" indent="-285750"/>
            <a:r>
              <a:rPr lang="en-US" altLang="en-US" sz="2400"/>
              <a:t>It can be shown that</a:t>
            </a:r>
          </a:p>
          <a:p>
            <a:pPr marL="285750" indent="-285750"/>
            <a:endParaRPr lang="en-US" altLang="en-US" sz="2400"/>
          </a:p>
          <a:p>
            <a:pPr marL="285750" indent="-285750"/>
            <a:endParaRPr lang="en-US" altLang="en-US" sz="2400"/>
          </a:p>
          <a:p>
            <a:pPr marL="285750" indent="-285750"/>
            <a:r>
              <a:rPr lang="en-US" altLang="en-US" sz="2400"/>
              <a:t>Application in the case of the drift</a:t>
            </a:r>
          </a:p>
          <a:p>
            <a:pPr marL="285750" indent="-285750"/>
            <a:endParaRPr lang="en-US" altLang="en-US" sz="2400"/>
          </a:p>
          <a:p>
            <a:pPr marL="285750" indent="-285750"/>
            <a:endParaRPr lang="en-US" altLang="en-US" sz="2400"/>
          </a:p>
          <a:p>
            <a:pPr marL="285750" indent="-285750">
              <a:buFont typeface="Wingdings" pitchFamily="2" charset="2"/>
              <a:buNone/>
            </a:pPr>
            <a:r>
              <a:rPr lang="en-US" altLang="en-US" sz="2400"/>
              <a:t>	</a:t>
            </a:r>
          </a:p>
          <a:p>
            <a:pPr marL="285750" indent="-285750">
              <a:buFont typeface="Wingdings" pitchFamily="2" charset="2"/>
              <a:buNone/>
            </a:pPr>
            <a:r>
              <a:rPr lang="en-US" altLang="en-US" sz="2400"/>
              <a:t>and</a:t>
            </a:r>
          </a:p>
        </p:txBody>
      </p:sp>
      <p:pic>
        <p:nvPicPr>
          <p:cNvPr id="453636" name="Picture 4" descr="txp_fig">
            <a:extLst>
              <a:ext uri="{FF2B5EF4-FFF2-40B4-BE49-F238E27FC236}">
                <a16:creationId xmlns:a16="http://schemas.microsoft.com/office/drawing/2014/main" id="{583027E2-4BA0-FE49-AA27-CB9A5CDEA0D5}"/>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264025" y="1143000"/>
            <a:ext cx="22129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637" name="Picture 5" descr="txp_fig">
            <a:extLst>
              <a:ext uri="{FF2B5EF4-FFF2-40B4-BE49-F238E27FC236}">
                <a16:creationId xmlns:a16="http://schemas.microsoft.com/office/drawing/2014/main" id="{F592710F-8A86-D44C-9867-C16DE294BA67}"/>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09563" y="1928813"/>
            <a:ext cx="28908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638" name="Picture 6" descr="txp_fig">
            <a:extLst>
              <a:ext uri="{FF2B5EF4-FFF2-40B4-BE49-F238E27FC236}">
                <a16:creationId xmlns:a16="http://schemas.microsoft.com/office/drawing/2014/main" id="{D32976B5-5128-674C-8E83-49E04F83BB76}"/>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293938" y="3538538"/>
            <a:ext cx="4479925" cy="5492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639" name="Picture 7" descr="txp_fig">
            <a:extLst>
              <a:ext uri="{FF2B5EF4-FFF2-40B4-BE49-F238E27FC236}">
                <a16:creationId xmlns:a16="http://schemas.microsoft.com/office/drawing/2014/main" id="{0A65B760-3C63-D740-93BB-319205A3FCB4}"/>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755650" y="4799013"/>
            <a:ext cx="7329488"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640" name="Picture 8" descr="txp_fig">
            <a:extLst>
              <a:ext uri="{FF2B5EF4-FFF2-40B4-BE49-F238E27FC236}">
                <a16:creationId xmlns:a16="http://schemas.microsoft.com/office/drawing/2014/main" id="{421453D2-1D57-2D4E-95C3-59E4C1DA7831}"/>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2032000" y="5943600"/>
            <a:ext cx="51308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641" name="Picture 9" descr="txp_fig">
            <a:extLst>
              <a:ext uri="{FF2B5EF4-FFF2-40B4-BE49-F238E27FC236}">
                <a16:creationId xmlns:a16="http://schemas.microsoft.com/office/drawing/2014/main" id="{95CC46E6-75C1-2D42-BE5E-9DDFF06BFBDC}"/>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5764213" y="2020888"/>
            <a:ext cx="28463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20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3C9DDFA0-6E18-E941-BFD5-B59904770969}"/>
              </a:ext>
            </a:extLst>
          </p:cNvPr>
          <p:cNvSpPr>
            <a:spLocks noGrp="1" noChangeArrowheads="1"/>
          </p:cNvSpPr>
          <p:nvPr>
            <p:ph type="title"/>
          </p:nvPr>
        </p:nvSpPr>
        <p:spPr>
          <a:xfrm>
            <a:off x="762000" y="76200"/>
            <a:ext cx="7543800" cy="609600"/>
          </a:xfrm>
        </p:spPr>
        <p:txBody>
          <a:bodyPr/>
          <a:lstStyle/>
          <a:p>
            <a:r>
              <a:rPr lang="en-US" altLang="en-US" sz="4400"/>
              <a:t>Example II: Beam waist</a:t>
            </a:r>
            <a:endParaRPr lang="en-US" altLang="en-US"/>
          </a:p>
        </p:txBody>
      </p:sp>
      <p:sp>
        <p:nvSpPr>
          <p:cNvPr id="454659" name="Rectangle 3">
            <a:extLst>
              <a:ext uri="{FF2B5EF4-FFF2-40B4-BE49-F238E27FC236}">
                <a16:creationId xmlns:a16="http://schemas.microsoft.com/office/drawing/2014/main" id="{24AF96A9-9A59-8345-B575-322292853450}"/>
              </a:ext>
            </a:extLst>
          </p:cNvPr>
          <p:cNvSpPr>
            <a:spLocks noGrp="1" noChangeArrowheads="1"/>
          </p:cNvSpPr>
          <p:nvPr>
            <p:ph type="body" idx="1"/>
          </p:nvPr>
        </p:nvSpPr>
        <p:spPr>
          <a:xfrm>
            <a:off x="228600" y="1066800"/>
            <a:ext cx="4953000" cy="2209800"/>
          </a:xfrm>
          <a:noFill/>
          <a:ln/>
        </p:spPr>
        <p:txBody>
          <a:bodyPr/>
          <a:lstStyle/>
          <a:p>
            <a:pPr marL="285750" indent="-285750"/>
            <a:r>
              <a:rPr lang="en-US" altLang="en-US" sz="2400" dirty="0"/>
              <a:t>For beam waist </a:t>
            </a:r>
            <a:r>
              <a:rPr lang="el-GR" altLang="en-US" sz="2400" i="1" dirty="0">
                <a:latin typeface="+mj-lt"/>
              </a:rPr>
              <a:t>α</a:t>
            </a:r>
            <a:r>
              <a:rPr lang="en-US" altLang="en-US" sz="2400" i="1" dirty="0">
                <a:latin typeface="+mj-lt"/>
              </a:rPr>
              <a:t>=0</a:t>
            </a:r>
            <a:r>
              <a:rPr lang="en-US" altLang="en-US" sz="2400" dirty="0"/>
              <a:t> and occurs at </a:t>
            </a:r>
            <a:r>
              <a:rPr lang="en-US" altLang="en-US" sz="2400" i="1" dirty="0"/>
              <a:t>s</a:t>
            </a:r>
            <a:r>
              <a:rPr lang="en-US" altLang="en-US" sz="2400" dirty="0"/>
              <a:t> </a:t>
            </a:r>
            <a:r>
              <a:rPr lang="en-US" altLang="en-US" sz="2400" dirty="0">
                <a:latin typeface="+mj-lt"/>
              </a:rPr>
              <a:t>=</a:t>
            </a:r>
            <a:r>
              <a:rPr lang="en-US" altLang="en-US" sz="2400" i="1" dirty="0">
                <a:latin typeface="+mj-lt"/>
              </a:rPr>
              <a:t> </a:t>
            </a:r>
            <a:r>
              <a:rPr lang="el-GR" altLang="en-US" sz="2400" i="1" dirty="0">
                <a:latin typeface="+mj-lt"/>
              </a:rPr>
              <a:t>α</a:t>
            </a:r>
            <a:r>
              <a:rPr lang="el-GR" altLang="en-US" sz="2400" i="1" baseline="-25000" dirty="0">
                <a:latin typeface="+mj-lt"/>
              </a:rPr>
              <a:t>0</a:t>
            </a:r>
            <a:r>
              <a:rPr lang="el-GR" altLang="en-US" sz="2400" i="1" dirty="0">
                <a:latin typeface="+mj-lt"/>
              </a:rPr>
              <a:t>/γ</a:t>
            </a:r>
            <a:r>
              <a:rPr lang="el-GR" altLang="en-US" sz="2400" i="1" baseline="-25000" dirty="0">
                <a:latin typeface="+mj-lt"/>
              </a:rPr>
              <a:t>0</a:t>
            </a:r>
            <a:endParaRPr lang="en-US" altLang="en-US" sz="2400" i="1" dirty="0">
              <a:latin typeface="+mj-lt"/>
            </a:endParaRPr>
          </a:p>
          <a:p>
            <a:pPr marL="285750" indent="-285750"/>
            <a:r>
              <a:rPr lang="en-US" altLang="en-US" sz="2400" dirty="0"/>
              <a:t>Beta function grows quadratically and is minimum in waist</a:t>
            </a:r>
          </a:p>
        </p:txBody>
      </p:sp>
      <p:grpSp>
        <p:nvGrpSpPr>
          <p:cNvPr id="454660" name="Group 4">
            <a:extLst>
              <a:ext uri="{FF2B5EF4-FFF2-40B4-BE49-F238E27FC236}">
                <a16:creationId xmlns:a16="http://schemas.microsoft.com/office/drawing/2014/main" id="{C62A67F7-B288-5F43-A3BE-2FCCE40DE824}"/>
              </a:ext>
            </a:extLst>
          </p:cNvPr>
          <p:cNvGrpSpPr>
            <a:grpSpLocks/>
          </p:cNvGrpSpPr>
          <p:nvPr/>
        </p:nvGrpSpPr>
        <p:grpSpPr bwMode="auto">
          <a:xfrm>
            <a:off x="5283200" y="1066800"/>
            <a:ext cx="3606800" cy="2209800"/>
            <a:chOff x="3312" y="2928"/>
            <a:chExt cx="1983" cy="1296"/>
          </a:xfrm>
        </p:grpSpPr>
        <p:sp>
          <p:nvSpPr>
            <p:cNvPr id="454661" name="Freeform 5">
              <a:extLst>
                <a:ext uri="{FF2B5EF4-FFF2-40B4-BE49-F238E27FC236}">
                  <a16:creationId xmlns:a16="http://schemas.microsoft.com/office/drawing/2014/main" id="{1A785DF2-8559-4847-BA19-702A4E320EF9}"/>
                </a:ext>
              </a:extLst>
            </p:cNvPr>
            <p:cNvSpPr>
              <a:spLocks/>
            </p:cNvSpPr>
            <p:nvPr/>
          </p:nvSpPr>
          <p:spPr bwMode="auto">
            <a:xfrm>
              <a:off x="3315" y="3309"/>
              <a:ext cx="1817" cy="261"/>
            </a:xfrm>
            <a:custGeom>
              <a:avLst/>
              <a:gdLst>
                <a:gd name="T0" fmla="*/ 0 w 1817"/>
                <a:gd name="T1" fmla="*/ 44 h 261"/>
                <a:gd name="T2" fmla="*/ 90 w 1817"/>
                <a:gd name="T3" fmla="*/ 88 h 261"/>
                <a:gd name="T4" fmla="*/ 193 w 1817"/>
                <a:gd name="T5" fmla="*/ 132 h 261"/>
                <a:gd name="T6" fmla="*/ 291 w 1817"/>
                <a:gd name="T7" fmla="*/ 164 h 261"/>
                <a:gd name="T8" fmla="*/ 381 w 1817"/>
                <a:gd name="T9" fmla="*/ 192 h 261"/>
                <a:gd name="T10" fmla="*/ 480 w 1817"/>
                <a:gd name="T11" fmla="*/ 216 h 261"/>
                <a:gd name="T12" fmla="*/ 574 w 1817"/>
                <a:gd name="T13" fmla="*/ 237 h 261"/>
                <a:gd name="T14" fmla="*/ 621 w 1817"/>
                <a:gd name="T15" fmla="*/ 241 h 261"/>
                <a:gd name="T16" fmla="*/ 673 w 1817"/>
                <a:gd name="T17" fmla="*/ 249 h 261"/>
                <a:gd name="T18" fmla="*/ 698 w 1817"/>
                <a:gd name="T19" fmla="*/ 253 h 261"/>
                <a:gd name="T20" fmla="*/ 724 w 1817"/>
                <a:gd name="T21" fmla="*/ 253 h 261"/>
                <a:gd name="T22" fmla="*/ 750 w 1817"/>
                <a:gd name="T23" fmla="*/ 257 h 261"/>
                <a:gd name="T24" fmla="*/ 771 w 1817"/>
                <a:gd name="T25" fmla="*/ 257 h 261"/>
                <a:gd name="T26" fmla="*/ 793 w 1817"/>
                <a:gd name="T27" fmla="*/ 257 h 261"/>
                <a:gd name="T28" fmla="*/ 805 w 1817"/>
                <a:gd name="T29" fmla="*/ 257 h 261"/>
                <a:gd name="T30" fmla="*/ 818 w 1817"/>
                <a:gd name="T31" fmla="*/ 257 h 261"/>
                <a:gd name="T32" fmla="*/ 831 w 1817"/>
                <a:gd name="T33" fmla="*/ 261 h 261"/>
                <a:gd name="T34" fmla="*/ 835 w 1817"/>
                <a:gd name="T35" fmla="*/ 261 h 261"/>
                <a:gd name="T36" fmla="*/ 840 w 1817"/>
                <a:gd name="T37" fmla="*/ 261 h 261"/>
                <a:gd name="T38" fmla="*/ 844 w 1817"/>
                <a:gd name="T39" fmla="*/ 261 h 261"/>
                <a:gd name="T40" fmla="*/ 853 w 1817"/>
                <a:gd name="T41" fmla="*/ 261 h 261"/>
                <a:gd name="T42" fmla="*/ 853 w 1817"/>
                <a:gd name="T43" fmla="*/ 261 h 261"/>
                <a:gd name="T44" fmla="*/ 857 w 1817"/>
                <a:gd name="T45" fmla="*/ 261 h 261"/>
                <a:gd name="T46" fmla="*/ 861 w 1817"/>
                <a:gd name="T47" fmla="*/ 261 h 261"/>
                <a:gd name="T48" fmla="*/ 861 w 1817"/>
                <a:gd name="T49" fmla="*/ 261 h 261"/>
                <a:gd name="T50" fmla="*/ 865 w 1817"/>
                <a:gd name="T51" fmla="*/ 261 h 261"/>
                <a:gd name="T52" fmla="*/ 865 w 1817"/>
                <a:gd name="T53" fmla="*/ 261 h 261"/>
                <a:gd name="T54" fmla="*/ 870 w 1817"/>
                <a:gd name="T55" fmla="*/ 261 h 261"/>
                <a:gd name="T56" fmla="*/ 870 w 1817"/>
                <a:gd name="T57" fmla="*/ 261 h 261"/>
                <a:gd name="T58" fmla="*/ 874 w 1817"/>
                <a:gd name="T59" fmla="*/ 261 h 261"/>
                <a:gd name="T60" fmla="*/ 878 w 1817"/>
                <a:gd name="T61" fmla="*/ 261 h 261"/>
                <a:gd name="T62" fmla="*/ 887 w 1817"/>
                <a:gd name="T63" fmla="*/ 261 h 261"/>
                <a:gd name="T64" fmla="*/ 891 w 1817"/>
                <a:gd name="T65" fmla="*/ 261 h 261"/>
                <a:gd name="T66" fmla="*/ 900 w 1817"/>
                <a:gd name="T67" fmla="*/ 261 h 261"/>
                <a:gd name="T68" fmla="*/ 908 w 1817"/>
                <a:gd name="T69" fmla="*/ 257 h 261"/>
                <a:gd name="T70" fmla="*/ 921 w 1817"/>
                <a:gd name="T71" fmla="*/ 257 h 261"/>
                <a:gd name="T72" fmla="*/ 934 w 1817"/>
                <a:gd name="T73" fmla="*/ 257 h 261"/>
                <a:gd name="T74" fmla="*/ 955 w 1817"/>
                <a:gd name="T75" fmla="*/ 257 h 261"/>
                <a:gd name="T76" fmla="*/ 977 w 1817"/>
                <a:gd name="T77" fmla="*/ 257 h 261"/>
                <a:gd name="T78" fmla="*/ 1003 w 1817"/>
                <a:gd name="T79" fmla="*/ 253 h 261"/>
                <a:gd name="T80" fmla="*/ 1045 w 1817"/>
                <a:gd name="T81" fmla="*/ 249 h 261"/>
                <a:gd name="T82" fmla="*/ 1097 w 1817"/>
                <a:gd name="T83" fmla="*/ 245 h 261"/>
                <a:gd name="T84" fmla="*/ 1148 w 1817"/>
                <a:gd name="T85" fmla="*/ 237 h 261"/>
                <a:gd name="T86" fmla="*/ 1238 w 1817"/>
                <a:gd name="T87" fmla="*/ 216 h 261"/>
                <a:gd name="T88" fmla="*/ 1337 w 1817"/>
                <a:gd name="T89" fmla="*/ 192 h 261"/>
                <a:gd name="T90" fmla="*/ 1435 w 1817"/>
                <a:gd name="T91" fmla="*/ 164 h 261"/>
                <a:gd name="T92" fmla="*/ 1525 w 1817"/>
                <a:gd name="T93" fmla="*/ 132 h 261"/>
                <a:gd name="T94" fmla="*/ 1624 w 1817"/>
                <a:gd name="T95" fmla="*/ 92 h 261"/>
                <a:gd name="T96" fmla="*/ 1718 w 1817"/>
                <a:gd name="T97" fmla="*/ 48 h 261"/>
                <a:gd name="T98" fmla="*/ 1817 w 1817"/>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7" h="261">
                  <a:moveTo>
                    <a:pt x="0" y="44"/>
                  </a:moveTo>
                  <a:lnTo>
                    <a:pt x="90" y="88"/>
                  </a:lnTo>
                  <a:lnTo>
                    <a:pt x="193" y="132"/>
                  </a:lnTo>
                  <a:lnTo>
                    <a:pt x="291" y="164"/>
                  </a:lnTo>
                  <a:lnTo>
                    <a:pt x="381" y="192"/>
                  </a:lnTo>
                  <a:lnTo>
                    <a:pt x="480" y="216"/>
                  </a:lnTo>
                  <a:lnTo>
                    <a:pt x="574" y="237"/>
                  </a:lnTo>
                  <a:lnTo>
                    <a:pt x="621" y="241"/>
                  </a:lnTo>
                  <a:lnTo>
                    <a:pt x="673" y="249"/>
                  </a:lnTo>
                  <a:lnTo>
                    <a:pt x="698" y="253"/>
                  </a:lnTo>
                  <a:lnTo>
                    <a:pt x="724" y="253"/>
                  </a:lnTo>
                  <a:lnTo>
                    <a:pt x="750" y="257"/>
                  </a:lnTo>
                  <a:lnTo>
                    <a:pt x="771" y="257"/>
                  </a:lnTo>
                  <a:lnTo>
                    <a:pt x="793" y="257"/>
                  </a:lnTo>
                  <a:lnTo>
                    <a:pt x="805" y="257"/>
                  </a:lnTo>
                  <a:lnTo>
                    <a:pt x="818" y="257"/>
                  </a:lnTo>
                  <a:lnTo>
                    <a:pt x="831" y="261"/>
                  </a:lnTo>
                  <a:lnTo>
                    <a:pt x="835" y="261"/>
                  </a:lnTo>
                  <a:lnTo>
                    <a:pt x="840" y="261"/>
                  </a:lnTo>
                  <a:lnTo>
                    <a:pt x="844" y="261"/>
                  </a:lnTo>
                  <a:lnTo>
                    <a:pt x="853" y="261"/>
                  </a:lnTo>
                  <a:lnTo>
                    <a:pt x="853" y="261"/>
                  </a:lnTo>
                  <a:lnTo>
                    <a:pt x="857" y="261"/>
                  </a:lnTo>
                  <a:lnTo>
                    <a:pt x="861" y="261"/>
                  </a:lnTo>
                  <a:lnTo>
                    <a:pt x="861" y="261"/>
                  </a:lnTo>
                  <a:lnTo>
                    <a:pt x="865" y="261"/>
                  </a:lnTo>
                  <a:lnTo>
                    <a:pt x="865" y="261"/>
                  </a:lnTo>
                  <a:lnTo>
                    <a:pt x="870" y="261"/>
                  </a:lnTo>
                  <a:lnTo>
                    <a:pt x="870" y="261"/>
                  </a:lnTo>
                  <a:lnTo>
                    <a:pt x="874" y="261"/>
                  </a:lnTo>
                  <a:lnTo>
                    <a:pt x="878" y="261"/>
                  </a:lnTo>
                  <a:lnTo>
                    <a:pt x="887" y="261"/>
                  </a:lnTo>
                  <a:lnTo>
                    <a:pt x="891" y="261"/>
                  </a:lnTo>
                  <a:lnTo>
                    <a:pt x="900" y="261"/>
                  </a:lnTo>
                  <a:lnTo>
                    <a:pt x="908" y="257"/>
                  </a:lnTo>
                  <a:lnTo>
                    <a:pt x="921" y="257"/>
                  </a:lnTo>
                  <a:lnTo>
                    <a:pt x="934" y="257"/>
                  </a:lnTo>
                  <a:lnTo>
                    <a:pt x="955" y="257"/>
                  </a:lnTo>
                  <a:lnTo>
                    <a:pt x="977" y="257"/>
                  </a:lnTo>
                  <a:lnTo>
                    <a:pt x="1003" y="253"/>
                  </a:lnTo>
                  <a:lnTo>
                    <a:pt x="1045" y="249"/>
                  </a:lnTo>
                  <a:lnTo>
                    <a:pt x="1097" y="245"/>
                  </a:lnTo>
                  <a:lnTo>
                    <a:pt x="1148" y="237"/>
                  </a:lnTo>
                  <a:lnTo>
                    <a:pt x="1238" y="216"/>
                  </a:lnTo>
                  <a:lnTo>
                    <a:pt x="1337" y="192"/>
                  </a:lnTo>
                  <a:lnTo>
                    <a:pt x="1435" y="164"/>
                  </a:lnTo>
                  <a:lnTo>
                    <a:pt x="1525" y="132"/>
                  </a:lnTo>
                  <a:lnTo>
                    <a:pt x="1624" y="92"/>
                  </a:lnTo>
                  <a:lnTo>
                    <a:pt x="1718" y="48"/>
                  </a:lnTo>
                  <a:lnTo>
                    <a:pt x="1817"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2" name="Freeform 6">
              <a:extLst>
                <a:ext uri="{FF2B5EF4-FFF2-40B4-BE49-F238E27FC236}">
                  <a16:creationId xmlns:a16="http://schemas.microsoft.com/office/drawing/2014/main" id="{164762C2-AE98-5A44-9A54-1711251BC542}"/>
                </a:ext>
              </a:extLst>
            </p:cNvPr>
            <p:cNvSpPr>
              <a:spLocks/>
            </p:cNvSpPr>
            <p:nvPr/>
          </p:nvSpPr>
          <p:spPr bwMode="auto">
            <a:xfrm>
              <a:off x="3315" y="3145"/>
              <a:ext cx="1869" cy="935"/>
            </a:xfrm>
            <a:custGeom>
              <a:avLst/>
              <a:gdLst>
                <a:gd name="T0" fmla="*/ 0 w 2301"/>
                <a:gd name="T1" fmla="*/ 0 h 1165"/>
                <a:gd name="T2" fmla="*/ 90 w 2301"/>
                <a:gd name="T3" fmla="*/ 48 h 1165"/>
                <a:gd name="T4" fmla="*/ 193 w 2301"/>
                <a:gd name="T5" fmla="*/ 100 h 1165"/>
                <a:gd name="T6" fmla="*/ 291 w 2301"/>
                <a:gd name="T7" fmla="*/ 148 h 1165"/>
                <a:gd name="T8" fmla="*/ 381 w 2301"/>
                <a:gd name="T9" fmla="*/ 197 h 1165"/>
                <a:gd name="T10" fmla="*/ 480 w 2301"/>
                <a:gd name="T11" fmla="*/ 245 h 1165"/>
                <a:gd name="T12" fmla="*/ 574 w 2301"/>
                <a:gd name="T13" fmla="*/ 293 h 1165"/>
                <a:gd name="T14" fmla="*/ 673 w 2301"/>
                <a:gd name="T15" fmla="*/ 341 h 1165"/>
                <a:gd name="T16" fmla="*/ 771 w 2301"/>
                <a:gd name="T17" fmla="*/ 394 h 1165"/>
                <a:gd name="T18" fmla="*/ 865 w 2301"/>
                <a:gd name="T19" fmla="*/ 438 h 1165"/>
                <a:gd name="T20" fmla="*/ 964 w 2301"/>
                <a:gd name="T21" fmla="*/ 490 h 1165"/>
                <a:gd name="T22" fmla="*/ 1058 w 2301"/>
                <a:gd name="T23" fmla="*/ 538 h 1165"/>
                <a:gd name="T24" fmla="*/ 1148 w 2301"/>
                <a:gd name="T25" fmla="*/ 582 h 1165"/>
                <a:gd name="T26" fmla="*/ 1247 w 2301"/>
                <a:gd name="T27" fmla="*/ 631 h 1165"/>
                <a:gd name="T28" fmla="*/ 1341 w 2301"/>
                <a:gd name="T29" fmla="*/ 679 h 1165"/>
                <a:gd name="T30" fmla="*/ 1440 w 2301"/>
                <a:gd name="T31" fmla="*/ 731 h 1165"/>
                <a:gd name="T32" fmla="*/ 1538 w 2301"/>
                <a:gd name="T33" fmla="*/ 779 h 1165"/>
                <a:gd name="T34" fmla="*/ 1628 w 2301"/>
                <a:gd name="T35" fmla="*/ 827 h 1165"/>
                <a:gd name="T36" fmla="*/ 1727 w 2301"/>
                <a:gd name="T37" fmla="*/ 876 h 1165"/>
                <a:gd name="T38" fmla="*/ 1821 w 2301"/>
                <a:gd name="T39" fmla="*/ 924 h 1165"/>
                <a:gd name="T40" fmla="*/ 1924 w 2301"/>
                <a:gd name="T41" fmla="*/ 972 h 1165"/>
                <a:gd name="T42" fmla="*/ 2018 w 2301"/>
                <a:gd name="T43" fmla="*/ 1024 h 1165"/>
                <a:gd name="T44" fmla="*/ 2112 w 2301"/>
                <a:gd name="T45" fmla="*/ 1068 h 1165"/>
                <a:gd name="T46" fmla="*/ 2211 w 2301"/>
                <a:gd name="T47" fmla="*/ 1121 h 1165"/>
                <a:gd name="T48" fmla="*/ 2301 w 2301"/>
                <a:gd name="T49" fmla="*/ 1165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1" h="1165">
                  <a:moveTo>
                    <a:pt x="0" y="0"/>
                  </a:moveTo>
                  <a:lnTo>
                    <a:pt x="90" y="48"/>
                  </a:lnTo>
                  <a:lnTo>
                    <a:pt x="193" y="100"/>
                  </a:lnTo>
                  <a:lnTo>
                    <a:pt x="291" y="148"/>
                  </a:lnTo>
                  <a:lnTo>
                    <a:pt x="381" y="197"/>
                  </a:lnTo>
                  <a:lnTo>
                    <a:pt x="480" y="245"/>
                  </a:lnTo>
                  <a:lnTo>
                    <a:pt x="574" y="293"/>
                  </a:lnTo>
                  <a:lnTo>
                    <a:pt x="673" y="341"/>
                  </a:lnTo>
                  <a:lnTo>
                    <a:pt x="771" y="394"/>
                  </a:lnTo>
                  <a:lnTo>
                    <a:pt x="865" y="438"/>
                  </a:lnTo>
                  <a:lnTo>
                    <a:pt x="964" y="490"/>
                  </a:lnTo>
                  <a:lnTo>
                    <a:pt x="1058" y="538"/>
                  </a:lnTo>
                  <a:lnTo>
                    <a:pt x="1148" y="582"/>
                  </a:lnTo>
                  <a:lnTo>
                    <a:pt x="1247" y="631"/>
                  </a:lnTo>
                  <a:lnTo>
                    <a:pt x="1341" y="679"/>
                  </a:lnTo>
                  <a:lnTo>
                    <a:pt x="1440" y="731"/>
                  </a:lnTo>
                  <a:lnTo>
                    <a:pt x="1538" y="779"/>
                  </a:lnTo>
                  <a:lnTo>
                    <a:pt x="1628" y="827"/>
                  </a:lnTo>
                  <a:lnTo>
                    <a:pt x="1727" y="876"/>
                  </a:lnTo>
                  <a:lnTo>
                    <a:pt x="1821" y="924"/>
                  </a:lnTo>
                  <a:lnTo>
                    <a:pt x="1924" y="972"/>
                  </a:lnTo>
                  <a:lnTo>
                    <a:pt x="2018" y="1024"/>
                  </a:lnTo>
                  <a:lnTo>
                    <a:pt x="2112" y="1068"/>
                  </a:lnTo>
                  <a:lnTo>
                    <a:pt x="2211" y="1121"/>
                  </a:lnTo>
                  <a:lnTo>
                    <a:pt x="2301" y="116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3" name="Line 7">
              <a:extLst>
                <a:ext uri="{FF2B5EF4-FFF2-40B4-BE49-F238E27FC236}">
                  <a16:creationId xmlns:a16="http://schemas.microsoft.com/office/drawing/2014/main" id="{9957E6C6-80BD-154B-902B-7F0B412B0175}"/>
                </a:ext>
              </a:extLst>
            </p:cNvPr>
            <p:cNvSpPr>
              <a:spLocks noChangeShapeType="1"/>
            </p:cNvSpPr>
            <p:nvPr/>
          </p:nvSpPr>
          <p:spPr bwMode="auto">
            <a:xfrm>
              <a:off x="3312" y="2928"/>
              <a:ext cx="0" cy="129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4" name="Line 8">
              <a:extLst>
                <a:ext uri="{FF2B5EF4-FFF2-40B4-BE49-F238E27FC236}">
                  <a16:creationId xmlns:a16="http://schemas.microsoft.com/office/drawing/2014/main" id="{11C92BEE-90BD-AE44-8C60-C615D385F00B}"/>
                </a:ext>
              </a:extLst>
            </p:cNvPr>
            <p:cNvSpPr>
              <a:spLocks noChangeShapeType="1"/>
            </p:cNvSpPr>
            <p:nvPr/>
          </p:nvSpPr>
          <p:spPr bwMode="auto">
            <a:xfrm>
              <a:off x="3312" y="3600"/>
              <a:ext cx="196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5" name="Line 9">
              <a:extLst>
                <a:ext uri="{FF2B5EF4-FFF2-40B4-BE49-F238E27FC236}">
                  <a16:creationId xmlns:a16="http://schemas.microsoft.com/office/drawing/2014/main" id="{75031FF9-60D3-2244-9D74-4E1419A33A09}"/>
                </a:ext>
              </a:extLst>
            </p:cNvPr>
            <p:cNvSpPr>
              <a:spLocks noChangeShapeType="1"/>
            </p:cNvSpPr>
            <p:nvPr/>
          </p:nvSpPr>
          <p:spPr bwMode="auto">
            <a:xfrm>
              <a:off x="3312" y="3360"/>
              <a:ext cx="1920" cy="0"/>
            </a:xfrm>
            <a:prstGeom prst="line">
              <a:avLst/>
            </a:prstGeom>
            <a:noFill/>
            <a:ln w="349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66" name="Rectangle 10">
              <a:extLst>
                <a:ext uri="{FF2B5EF4-FFF2-40B4-BE49-F238E27FC236}">
                  <a16:creationId xmlns:a16="http://schemas.microsoft.com/office/drawing/2014/main" id="{079F2234-1E2A-4142-B027-C722940383A0}"/>
                </a:ext>
              </a:extLst>
            </p:cNvPr>
            <p:cNvSpPr>
              <a:spLocks noChangeArrowheads="1"/>
            </p:cNvSpPr>
            <p:nvPr/>
          </p:nvSpPr>
          <p:spPr bwMode="auto">
            <a:xfrm>
              <a:off x="5128" y="3600"/>
              <a:ext cx="16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b="1" i="1">
                  <a:latin typeface="Times New Roman" pitchFamily="2" charset="0"/>
                </a:rPr>
                <a:t>s</a:t>
              </a:r>
              <a:endParaRPr lang="en-GB" altLang="en-US" b="1">
                <a:latin typeface="Times New Roman" pitchFamily="2" charset="0"/>
              </a:endParaRPr>
            </a:p>
          </p:txBody>
        </p:sp>
        <p:sp>
          <p:nvSpPr>
            <p:cNvPr id="454667" name="Rectangle 11">
              <a:extLst>
                <a:ext uri="{FF2B5EF4-FFF2-40B4-BE49-F238E27FC236}">
                  <a16:creationId xmlns:a16="http://schemas.microsoft.com/office/drawing/2014/main" id="{EFA4C445-D575-C44A-90CC-414866D18A95}"/>
                </a:ext>
              </a:extLst>
            </p:cNvPr>
            <p:cNvSpPr>
              <a:spLocks noChangeArrowheads="1"/>
            </p:cNvSpPr>
            <p:nvPr/>
          </p:nvSpPr>
          <p:spPr bwMode="auto">
            <a:xfrm>
              <a:off x="4294" y="3072"/>
              <a:ext cx="26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l-GR" altLang="en-US" b="1" i="1">
                  <a:solidFill>
                    <a:srgbClr val="008000"/>
                  </a:solidFill>
                  <a:latin typeface="Times New Roman" pitchFamily="2" charset="0"/>
                </a:rPr>
                <a:t>γ</a:t>
              </a:r>
              <a:r>
                <a:rPr lang="en-US" altLang="en-US" b="1">
                  <a:solidFill>
                    <a:srgbClr val="008000"/>
                  </a:solidFill>
                  <a:latin typeface="Times New Roman" pitchFamily="2" charset="0"/>
                </a:rPr>
                <a:t> </a:t>
              </a:r>
              <a:endParaRPr lang="en-GB" altLang="en-US" b="1">
                <a:solidFill>
                  <a:srgbClr val="008000"/>
                </a:solidFill>
                <a:latin typeface="Times New Roman" pitchFamily="2" charset="0"/>
              </a:endParaRPr>
            </a:p>
          </p:txBody>
        </p:sp>
        <p:sp>
          <p:nvSpPr>
            <p:cNvPr id="454668" name="Rectangle 12">
              <a:extLst>
                <a:ext uri="{FF2B5EF4-FFF2-40B4-BE49-F238E27FC236}">
                  <a16:creationId xmlns:a16="http://schemas.microsoft.com/office/drawing/2014/main" id="{DC8BC7A1-6261-0843-821E-B60A44510127}"/>
                </a:ext>
              </a:extLst>
            </p:cNvPr>
            <p:cNvSpPr>
              <a:spLocks noChangeArrowheads="1"/>
            </p:cNvSpPr>
            <p:nvPr/>
          </p:nvSpPr>
          <p:spPr bwMode="auto">
            <a:xfrm>
              <a:off x="4968" y="3312"/>
              <a:ext cx="18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b="1" i="1">
                  <a:solidFill>
                    <a:srgbClr val="0033CC"/>
                  </a:solidFill>
                  <a:latin typeface="Times New Roman" pitchFamily="2" charset="0"/>
                </a:rPr>
                <a:t>β</a:t>
              </a:r>
              <a:endParaRPr lang="en-GB" altLang="en-US" b="1">
                <a:solidFill>
                  <a:srgbClr val="0033CC"/>
                </a:solidFill>
                <a:latin typeface="Times New Roman" pitchFamily="2" charset="0"/>
              </a:endParaRPr>
            </a:p>
          </p:txBody>
        </p:sp>
        <p:sp>
          <p:nvSpPr>
            <p:cNvPr id="454669" name="Rectangle 13">
              <a:extLst>
                <a:ext uri="{FF2B5EF4-FFF2-40B4-BE49-F238E27FC236}">
                  <a16:creationId xmlns:a16="http://schemas.microsoft.com/office/drawing/2014/main" id="{2F0E0626-3EC4-2F48-A9E9-C219A175523B}"/>
                </a:ext>
              </a:extLst>
            </p:cNvPr>
            <p:cNvSpPr>
              <a:spLocks noChangeArrowheads="1"/>
            </p:cNvSpPr>
            <p:nvPr/>
          </p:nvSpPr>
          <p:spPr bwMode="auto">
            <a:xfrm>
              <a:off x="4196" y="3648"/>
              <a:ext cx="19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b="1" i="1">
                  <a:solidFill>
                    <a:srgbClr val="FF0000"/>
                  </a:solidFill>
                  <a:latin typeface="Times New Roman" pitchFamily="2" charset="0"/>
                </a:rPr>
                <a:t>α</a:t>
              </a:r>
              <a:endParaRPr lang="en-GB" altLang="en-US" b="1">
                <a:solidFill>
                  <a:srgbClr val="FF0000"/>
                </a:solidFill>
                <a:latin typeface="Times New Roman" pitchFamily="2" charset="0"/>
              </a:endParaRPr>
            </a:p>
          </p:txBody>
        </p:sp>
      </p:grpSp>
      <p:sp>
        <p:nvSpPr>
          <p:cNvPr id="454670" name="Line 14">
            <a:extLst>
              <a:ext uri="{FF2B5EF4-FFF2-40B4-BE49-F238E27FC236}">
                <a16:creationId xmlns:a16="http://schemas.microsoft.com/office/drawing/2014/main" id="{E03673A6-4514-5D43-B744-AD17D9E21805}"/>
              </a:ext>
            </a:extLst>
          </p:cNvPr>
          <p:cNvSpPr>
            <a:spLocks noChangeShapeType="1"/>
          </p:cNvSpPr>
          <p:nvPr/>
        </p:nvSpPr>
        <p:spPr bwMode="auto">
          <a:xfrm flipV="1">
            <a:off x="5943600" y="22860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71" name="Rectangle 15">
            <a:extLst>
              <a:ext uri="{FF2B5EF4-FFF2-40B4-BE49-F238E27FC236}">
                <a16:creationId xmlns:a16="http://schemas.microsoft.com/office/drawing/2014/main" id="{2B7DAAA0-6807-E741-984D-9F7433AD5AC5}"/>
              </a:ext>
            </a:extLst>
          </p:cNvPr>
          <p:cNvSpPr>
            <a:spLocks noChangeArrowheads="1"/>
          </p:cNvSpPr>
          <p:nvPr/>
        </p:nvSpPr>
        <p:spPr bwMode="auto">
          <a:xfrm>
            <a:off x="5486400" y="2667000"/>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a:latin typeface="Times New Roman" pitchFamily="2" charset="0"/>
              </a:rPr>
              <a:t>waist</a:t>
            </a:r>
            <a:endParaRPr lang="en-GB" altLang="en-US">
              <a:latin typeface="Times New Roman" pitchFamily="2" charset="0"/>
            </a:endParaRPr>
          </a:p>
        </p:txBody>
      </p:sp>
      <p:pic>
        <p:nvPicPr>
          <p:cNvPr id="454672" name="Picture 16" descr="txp_fig">
            <a:extLst>
              <a:ext uri="{FF2B5EF4-FFF2-40B4-BE49-F238E27FC236}">
                <a16:creationId xmlns:a16="http://schemas.microsoft.com/office/drawing/2014/main" id="{28ECF14E-F692-B741-8414-6E7EFF85BF24}"/>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0" y="2819400"/>
            <a:ext cx="20288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73" name="Rectangle 17">
            <a:extLst>
              <a:ext uri="{FF2B5EF4-FFF2-40B4-BE49-F238E27FC236}">
                <a16:creationId xmlns:a16="http://schemas.microsoft.com/office/drawing/2014/main" id="{79443482-2BAE-3A46-9BEC-5C51304781B9}"/>
              </a:ext>
            </a:extLst>
          </p:cNvPr>
          <p:cNvSpPr>
            <a:spLocks noChangeArrowheads="1"/>
          </p:cNvSpPr>
          <p:nvPr/>
        </p:nvSpPr>
        <p:spPr bwMode="auto">
          <a:xfrm>
            <a:off x="228600" y="37338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defRPr sz="3200">
                <a:solidFill>
                  <a:schemeClr val="tx1"/>
                </a:solidFill>
                <a:latin typeface="Palatino" pitchFamily="2" charset="77"/>
              </a:defRPr>
            </a:lvl1pPr>
            <a:lvl2pPr marL="685800" indent="-228600" algn="l">
              <a:buClr>
                <a:schemeClr val="accent2"/>
              </a:buClr>
              <a:buSzPct val="80000"/>
              <a:buChar char="q"/>
              <a:defRPr sz="2800">
                <a:solidFill>
                  <a:schemeClr val="tx1"/>
                </a:solidFill>
                <a:latin typeface="Palatino" pitchFamily="2" charset="77"/>
              </a:defRPr>
            </a:lvl2pPr>
            <a:lvl3pPr marL="1143000" indent="-228600" algn="l">
              <a:defRPr sz="2400">
                <a:solidFill>
                  <a:schemeClr val="tx1"/>
                </a:solidFill>
                <a:latin typeface="Palatino" pitchFamily="2" charset="77"/>
              </a:defRPr>
            </a:lvl3pPr>
            <a:lvl4pPr marL="1543050" indent="-171450" algn="l">
              <a:buClr>
                <a:schemeClr val="accent2"/>
              </a:buClr>
              <a:buChar char="q"/>
              <a:defRPr sz="2000">
                <a:solidFill>
                  <a:schemeClr val="tx1"/>
                </a:solidFill>
                <a:latin typeface="Palatino" pitchFamily="2" charset="77"/>
              </a:defRPr>
            </a:lvl4pPr>
            <a:lvl5pPr marL="2000250" indent="-171450" algn="l">
              <a:defRPr sz="2000">
                <a:solidFill>
                  <a:schemeClr val="tx1"/>
                </a:solidFill>
                <a:latin typeface="Palatino" pitchFamily="2" charset="77"/>
              </a:defRPr>
            </a:lvl5pPr>
            <a:lvl6pPr marL="24574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6pPr>
            <a:lvl7pPr marL="29146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7pPr>
            <a:lvl8pPr marL="33718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8pPr>
            <a:lvl9pPr marL="3829050" indent="-171450" fontAlgn="base">
              <a:spcBef>
                <a:spcPct val="20000"/>
              </a:spcBef>
              <a:spcAft>
                <a:spcPct val="0"/>
              </a:spcAft>
              <a:buClr>
                <a:schemeClr val="bg2"/>
              </a:buClr>
              <a:buFont typeface="Wingdings" pitchFamily="2" charset="2"/>
              <a:buChar char="n"/>
              <a:defRPr sz="2000">
                <a:solidFill>
                  <a:schemeClr val="tx1"/>
                </a:solidFill>
                <a:latin typeface="Palatino" pitchFamily="2" charset="77"/>
              </a:defRPr>
            </a:lvl9pPr>
          </a:lstStyle>
          <a:p>
            <a:pPr>
              <a:buSzTx/>
            </a:pPr>
            <a:r>
              <a:rPr lang="en-US" altLang="en-US" sz="2400" dirty="0"/>
              <a:t>The beta at the waste for having beta minimum                    </a:t>
            </a:r>
          </a:p>
          <a:p>
            <a:pPr>
              <a:buSzTx/>
              <a:buFont typeface="Wingdings" pitchFamily="2" charset="2"/>
              <a:buNone/>
            </a:pPr>
            <a:r>
              <a:rPr lang="en-US" altLang="en-US" sz="2400" dirty="0"/>
              <a:t>	</a:t>
            </a:r>
          </a:p>
          <a:p>
            <a:pPr>
              <a:buSzTx/>
              <a:buFont typeface="Wingdings" pitchFamily="2" charset="2"/>
              <a:buNone/>
            </a:pPr>
            <a:r>
              <a:rPr lang="en-US" altLang="en-US" sz="2400" dirty="0"/>
              <a:t>	in the middle of a drift with length </a:t>
            </a:r>
            <a:r>
              <a:rPr lang="en-US" altLang="en-US" sz="2400" i="1" dirty="0"/>
              <a:t>L</a:t>
            </a:r>
            <a:r>
              <a:rPr lang="en-US" altLang="en-US" sz="2400" dirty="0"/>
              <a:t> is</a:t>
            </a:r>
            <a:endParaRPr lang="en-US" altLang="en-US" sz="2400" b="1" dirty="0"/>
          </a:p>
          <a:p>
            <a:pPr>
              <a:buSzTx/>
            </a:pPr>
            <a:endParaRPr lang="en-US" altLang="en-US" sz="2400" dirty="0"/>
          </a:p>
          <a:p>
            <a:pPr>
              <a:buSzTx/>
            </a:pPr>
            <a:r>
              <a:rPr lang="en-US" altLang="en-US" sz="2400" dirty="0"/>
              <a:t>The phase advance of a drift is</a:t>
            </a:r>
          </a:p>
          <a:p>
            <a:pPr>
              <a:buSzTx/>
              <a:buFont typeface="Wingdings" pitchFamily="2" charset="2"/>
              <a:buNone/>
            </a:pPr>
            <a:r>
              <a:rPr lang="en-US" altLang="en-US" sz="2400" dirty="0"/>
              <a:t>	</a:t>
            </a:r>
          </a:p>
          <a:p>
            <a:pPr>
              <a:buSzTx/>
              <a:buFont typeface="Wingdings" pitchFamily="2" charset="2"/>
              <a:buNone/>
            </a:pPr>
            <a:r>
              <a:rPr lang="en-US" altLang="en-US" sz="2400" dirty="0"/>
              <a:t>	which is </a:t>
            </a:r>
            <a:r>
              <a:rPr lang="el-GR" altLang="en-US" sz="2400" i="1" dirty="0"/>
              <a:t>π</a:t>
            </a:r>
            <a:r>
              <a:rPr lang="el-GR" altLang="en-US" sz="2400" dirty="0"/>
              <a:t>/2 </a:t>
            </a:r>
            <a:r>
              <a:rPr lang="en-US" altLang="en-US" sz="2400" dirty="0"/>
              <a:t>when	       .  Thus, for a drift  </a:t>
            </a:r>
            <a:endParaRPr lang="en-US" altLang="en-US" sz="2400" b="1" dirty="0"/>
          </a:p>
        </p:txBody>
      </p:sp>
      <p:pic>
        <p:nvPicPr>
          <p:cNvPr id="454674" name="Picture 18" descr="txp_fig">
            <a:extLst>
              <a:ext uri="{FF2B5EF4-FFF2-40B4-BE49-F238E27FC236}">
                <a16:creationId xmlns:a16="http://schemas.microsoft.com/office/drawing/2014/main" id="{A15316B6-6D3F-C644-83AA-D0AA706DC2CA}"/>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7181850" y="3605213"/>
            <a:ext cx="13525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679" name="Picture 23" descr="txp_fig">
            <a:extLst>
              <a:ext uri="{FF2B5EF4-FFF2-40B4-BE49-F238E27FC236}">
                <a16:creationId xmlns:a16="http://schemas.microsoft.com/office/drawing/2014/main" id="{5B29745D-7C7E-324F-A0F9-1C51E4D1AB44}"/>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7429500" y="4505325"/>
            <a:ext cx="982663" cy="67627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pic>
        <p:nvPicPr>
          <p:cNvPr id="454676" name="Picture 20" descr="txp_fig">
            <a:extLst>
              <a:ext uri="{FF2B5EF4-FFF2-40B4-BE49-F238E27FC236}">
                <a16:creationId xmlns:a16="http://schemas.microsoft.com/office/drawing/2014/main" id="{AAA590A6-23B1-3E47-9902-25D6AD6E6640}"/>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4848225" y="5280025"/>
            <a:ext cx="39909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678" name="Picture 22" descr="txp_fig">
            <a:extLst>
              <a:ext uri="{FF2B5EF4-FFF2-40B4-BE49-F238E27FC236}">
                <a16:creationId xmlns:a16="http://schemas.microsoft.com/office/drawing/2014/main" id="{FA78EA80-6937-BF42-BE29-BA209DE45062}"/>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7092787" y="6327543"/>
            <a:ext cx="1561014" cy="42638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85DC0CB-E2CB-FF4A-9340-ED5C2A6650C9}"/>
              </a:ext>
            </a:extLst>
          </p:cNvPr>
          <p:cNvPicPr>
            <a:picLocks noChangeAspect="1"/>
          </p:cNvPicPr>
          <p:nvPr/>
        </p:nvPicPr>
        <p:blipFill>
          <a:blip r:embed="rId13"/>
          <a:stretch>
            <a:fillRect/>
          </a:stretch>
        </p:blipFill>
        <p:spPr>
          <a:xfrm>
            <a:off x="3347864" y="6413662"/>
            <a:ext cx="1080120" cy="330037"/>
          </a:xfrm>
          <a:prstGeom prst="rect">
            <a:avLst/>
          </a:prstGeom>
        </p:spPr>
      </p:pic>
    </p:spTree>
    <p:extLst>
      <p:ext uri="{BB962C8B-B14F-4D97-AF65-F5344CB8AC3E}">
        <p14:creationId xmlns:p14="http://schemas.microsoft.com/office/powerpoint/2010/main" val="134264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70D1489C-943A-9841-BED0-81443A0094ED}"/>
              </a:ext>
            </a:extLst>
          </p:cNvPr>
          <p:cNvSpPr>
            <a:spLocks noGrp="1" noChangeArrowheads="1"/>
          </p:cNvSpPr>
          <p:nvPr>
            <p:ph type="title"/>
          </p:nvPr>
        </p:nvSpPr>
        <p:spPr>
          <a:xfrm>
            <a:off x="685800" y="115888"/>
            <a:ext cx="8077200" cy="457200"/>
          </a:xfrm>
        </p:spPr>
        <p:txBody>
          <a:bodyPr/>
          <a:lstStyle/>
          <a:p>
            <a:r>
              <a:rPr lang="en-US" altLang="en-US" sz="3200" dirty="0"/>
              <a:t>Effect of dipole on off-momentum particles</a:t>
            </a:r>
          </a:p>
        </p:txBody>
      </p:sp>
      <p:sp>
        <p:nvSpPr>
          <p:cNvPr id="641027" name="Rectangle 3">
            <a:extLst>
              <a:ext uri="{FF2B5EF4-FFF2-40B4-BE49-F238E27FC236}">
                <a16:creationId xmlns:a16="http://schemas.microsoft.com/office/drawing/2014/main" id="{5DF6E5F5-BBDC-F842-8CDC-FD175C471648}"/>
              </a:ext>
            </a:extLst>
          </p:cNvPr>
          <p:cNvSpPr>
            <a:spLocks noGrp="1" noChangeArrowheads="1"/>
          </p:cNvSpPr>
          <p:nvPr>
            <p:ph type="body" idx="1"/>
          </p:nvPr>
        </p:nvSpPr>
        <p:spPr>
          <a:xfrm>
            <a:off x="257175" y="762000"/>
            <a:ext cx="8582025" cy="5715000"/>
          </a:xfrm>
        </p:spPr>
        <p:txBody>
          <a:bodyPr/>
          <a:lstStyle/>
          <a:p>
            <a:r>
              <a:rPr lang="en-US" altLang="en-US" sz="2400" dirty="0"/>
              <a:t>Up to now all particles had the same momentum </a:t>
            </a:r>
            <a:r>
              <a:rPr lang="en-US" altLang="en-US" sz="2400" i="1" dirty="0"/>
              <a:t>P</a:t>
            </a:r>
            <a:r>
              <a:rPr lang="en-US" altLang="en-US" sz="2400" i="1" baseline="-25000" dirty="0"/>
              <a:t>0</a:t>
            </a:r>
          </a:p>
          <a:p>
            <a:r>
              <a:rPr lang="en-US" altLang="en-US" sz="2400" dirty="0"/>
              <a:t>What happens for off-momentum particles, i.e. particles with momentum </a:t>
            </a:r>
            <a:r>
              <a:rPr lang="en-US" altLang="en-US" sz="2400" i="1" dirty="0">
                <a:latin typeface="+mj-lt"/>
              </a:rPr>
              <a:t>P</a:t>
            </a:r>
            <a:r>
              <a:rPr lang="en-US" altLang="en-US" sz="2400" i="1" baseline="-25000" dirty="0">
                <a:latin typeface="+mj-lt"/>
              </a:rPr>
              <a:t>0</a:t>
            </a:r>
            <a:r>
              <a:rPr lang="el-GR" altLang="en-US" sz="2400" i="1" dirty="0">
                <a:latin typeface="+mj-lt"/>
              </a:rPr>
              <a:t>+Δ</a:t>
            </a:r>
            <a:r>
              <a:rPr lang="fr-FR" altLang="en-US" sz="2400" i="1" dirty="0">
                <a:latin typeface="+mj-lt"/>
              </a:rPr>
              <a:t>P</a:t>
            </a:r>
            <a:r>
              <a:rPr lang="fr-FR" altLang="en-US" sz="2400" dirty="0"/>
              <a:t>?</a:t>
            </a:r>
            <a:endParaRPr lang="el-GR" altLang="en-US" sz="2400" dirty="0"/>
          </a:p>
          <a:p>
            <a:r>
              <a:rPr lang="en-US" altLang="en-US" sz="2400" dirty="0"/>
              <a:t>Consider a dipole with field </a:t>
            </a:r>
            <a:r>
              <a:rPr lang="en-US" altLang="en-US" sz="2400" i="1" dirty="0"/>
              <a:t>B</a:t>
            </a:r>
            <a:r>
              <a:rPr lang="en-US" altLang="en-US" sz="2400" dirty="0"/>
              <a:t> and 	                           bending radius </a:t>
            </a:r>
            <a:r>
              <a:rPr lang="el-GR" altLang="en-US" sz="2400" i="1" dirty="0">
                <a:latin typeface="+mj-lt"/>
              </a:rPr>
              <a:t>ρ</a:t>
            </a:r>
            <a:endParaRPr lang="en-US" altLang="en-US" sz="2400" b="1" i="1" dirty="0">
              <a:latin typeface="Times" pitchFamily="2" charset="0"/>
            </a:endParaRPr>
          </a:p>
          <a:p>
            <a:r>
              <a:rPr lang="en-US" altLang="en-US" sz="2400" dirty="0"/>
              <a:t>Recall that the magnetic rigidity  is 			         and for off-momentum particles</a:t>
            </a:r>
          </a:p>
          <a:p>
            <a:endParaRPr lang="en-US" altLang="en-US" sz="2400" dirty="0"/>
          </a:p>
          <a:p>
            <a:r>
              <a:rPr lang="en-US" altLang="en-US" sz="2400" dirty="0"/>
              <a:t>Considering the effective length of the dipole  unchanged</a:t>
            </a:r>
          </a:p>
          <a:p>
            <a:endParaRPr lang="en-US" altLang="en-US" sz="2400" dirty="0"/>
          </a:p>
          <a:p>
            <a:endParaRPr lang="en-US" altLang="en-US" sz="2400" dirty="0"/>
          </a:p>
          <a:p>
            <a:r>
              <a:rPr lang="en-US" altLang="en-US" sz="2400" dirty="0"/>
              <a:t>Off-momentum particles get different deflection (different orbit)</a:t>
            </a:r>
          </a:p>
        </p:txBody>
      </p:sp>
      <p:pic>
        <p:nvPicPr>
          <p:cNvPr id="641028" name="Picture 4" descr="txp_fig">
            <a:extLst>
              <a:ext uri="{FF2B5EF4-FFF2-40B4-BE49-F238E27FC236}">
                <a16:creationId xmlns:a16="http://schemas.microsoft.com/office/drawing/2014/main" id="{F6D791C2-5843-F44A-A1B9-FD4B778BB8C0}"/>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095875" y="2706688"/>
            <a:ext cx="1173163"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1029" name="Group 5">
            <a:extLst>
              <a:ext uri="{FF2B5EF4-FFF2-40B4-BE49-F238E27FC236}">
                <a16:creationId xmlns:a16="http://schemas.microsoft.com/office/drawing/2014/main" id="{514E661B-C90A-7443-983D-72F255E38DCA}"/>
              </a:ext>
            </a:extLst>
          </p:cNvPr>
          <p:cNvGrpSpPr>
            <a:grpSpLocks/>
          </p:cNvGrpSpPr>
          <p:nvPr/>
        </p:nvGrpSpPr>
        <p:grpSpPr bwMode="auto">
          <a:xfrm>
            <a:off x="6324600" y="1676400"/>
            <a:ext cx="2809875" cy="2286000"/>
            <a:chOff x="4032" y="1584"/>
            <a:chExt cx="1770" cy="1728"/>
          </a:xfrm>
        </p:grpSpPr>
        <p:sp>
          <p:nvSpPr>
            <p:cNvPr id="641030" name="Rectangle 6">
              <a:extLst>
                <a:ext uri="{FF2B5EF4-FFF2-40B4-BE49-F238E27FC236}">
                  <a16:creationId xmlns:a16="http://schemas.microsoft.com/office/drawing/2014/main" id="{78F4A639-4685-5D48-B09F-87C0E0B402E2}"/>
                </a:ext>
              </a:extLst>
            </p:cNvPr>
            <p:cNvSpPr>
              <a:spLocks noChangeArrowheads="1"/>
            </p:cNvSpPr>
            <p:nvPr/>
          </p:nvSpPr>
          <p:spPr bwMode="auto">
            <a:xfrm>
              <a:off x="4032" y="1584"/>
              <a:ext cx="1344" cy="62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1031" name="Line 7">
              <a:extLst>
                <a:ext uri="{FF2B5EF4-FFF2-40B4-BE49-F238E27FC236}">
                  <a16:creationId xmlns:a16="http://schemas.microsoft.com/office/drawing/2014/main" id="{C6DA47AF-27D4-4743-80C9-4B7AA0858876}"/>
                </a:ext>
              </a:extLst>
            </p:cNvPr>
            <p:cNvSpPr>
              <a:spLocks noChangeShapeType="1"/>
            </p:cNvSpPr>
            <p:nvPr/>
          </p:nvSpPr>
          <p:spPr bwMode="auto">
            <a:xfrm>
              <a:off x="4032" y="1920"/>
              <a:ext cx="672" cy="13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32" name="Line 8">
              <a:extLst>
                <a:ext uri="{FF2B5EF4-FFF2-40B4-BE49-F238E27FC236}">
                  <a16:creationId xmlns:a16="http://schemas.microsoft.com/office/drawing/2014/main" id="{16E499DA-2338-0341-B848-33C11DD4499A}"/>
                </a:ext>
              </a:extLst>
            </p:cNvPr>
            <p:cNvSpPr>
              <a:spLocks noChangeShapeType="1"/>
            </p:cNvSpPr>
            <p:nvPr/>
          </p:nvSpPr>
          <p:spPr bwMode="auto">
            <a:xfrm flipV="1">
              <a:off x="4704" y="1920"/>
              <a:ext cx="672" cy="13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33" name="Freeform 9">
              <a:extLst>
                <a:ext uri="{FF2B5EF4-FFF2-40B4-BE49-F238E27FC236}">
                  <a16:creationId xmlns:a16="http://schemas.microsoft.com/office/drawing/2014/main" id="{C04A7F4D-CD39-6643-901D-5BEA195D046F}"/>
                </a:ext>
              </a:extLst>
            </p:cNvPr>
            <p:cNvSpPr>
              <a:spLocks/>
            </p:cNvSpPr>
            <p:nvPr/>
          </p:nvSpPr>
          <p:spPr bwMode="auto">
            <a:xfrm>
              <a:off x="4032" y="1728"/>
              <a:ext cx="1344" cy="192"/>
            </a:xfrm>
            <a:custGeom>
              <a:avLst/>
              <a:gdLst>
                <a:gd name="T0" fmla="*/ 0 w 1344"/>
                <a:gd name="T1" fmla="*/ 192 h 192"/>
                <a:gd name="T2" fmla="*/ 672 w 1344"/>
                <a:gd name="T3" fmla="*/ 0 h 192"/>
                <a:gd name="T4" fmla="*/ 1344 w 1344"/>
                <a:gd name="T5" fmla="*/ 192 h 192"/>
              </a:gdLst>
              <a:ahLst/>
              <a:cxnLst>
                <a:cxn ang="0">
                  <a:pos x="T0" y="T1"/>
                </a:cxn>
                <a:cxn ang="0">
                  <a:pos x="T2" y="T3"/>
                </a:cxn>
                <a:cxn ang="0">
                  <a:pos x="T4" y="T5"/>
                </a:cxn>
              </a:cxnLst>
              <a:rect l="0" t="0" r="r" b="b"/>
              <a:pathLst>
                <a:path w="1344" h="192">
                  <a:moveTo>
                    <a:pt x="0" y="192"/>
                  </a:moveTo>
                  <a:cubicBezTo>
                    <a:pt x="224" y="96"/>
                    <a:pt x="448" y="0"/>
                    <a:pt x="672" y="0"/>
                  </a:cubicBezTo>
                  <a:cubicBezTo>
                    <a:pt x="896" y="0"/>
                    <a:pt x="1120" y="96"/>
                    <a:pt x="1344" y="192"/>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34" name="Freeform 10">
              <a:extLst>
                <a:ext uri="{FF2B5EF4-FFF2-40B4-BE49-F238E27FC236}">
                  <a16:creationId xmlns:a16="http://schemas.microsoft.com/office/drawing/2014/main" id="{5121753A-457E-634E-A53A-83E00A24A332}"/>
                </a:ext>
              </a:extLst>
            </p:cNvPr>
            <p:cNvSpPr>
              <a:spLocks/>
            </p:cNvSpPr>
            <p:nvPr/>
          </p:nvSpPr>
          <p:spPr bwMode="auto">
            <a:xfrm>
              <a:off x="4512" y="2832"/>
              <a:ext cx="384" cy="96"/>
            </a:xfrm>
            <a:custGeom>
              <a:avLst/>
              <a:gdLst>
                <a:gd name="T0" fmla="*/ 0 w 384"/>
                <a:gd name="T1" fmla="*/ 96 h 96"/>
                <a:gd name="T2" fmla="*/ 192 w 384"/>
                <a:gd name="T3" fmla="*/ 0 h 96"/>
                <a:gd name="T4" fmla="*/ 384 w 384"/>
                <a:gd name="T5" fmla="*/ 96 h 96"/>
              </a:gdLst>
              <a:ahLst/>
              <a:cxnLst>
                <a:cxn ang="0">
                  <a:pos x="T0" y="T1"/>
                </a:cxn>
                <a:cxn ang="0">
                  <a:pos x="T2" y="T3"/>
                </a:cxn>
                <a:cxn ang="0">
                  <a:pos x="T4" y="T5"/>
                </a:cxn>
              </a:cxnLst>
              <a:rect l="0" t="0" r="r" b="b"/>
              <a:pathLst>
                <a:path w="384" h="96">
                  <a:moveTo>
                    <a:pt x="0" y="96"/>
                  </a:moveTo>
                  <a:cubicBezTo>
                    <a:pt x="64" y="48"/>
                    <a:pt x="128" y="0"/>
                    <a:pt x="192" y="0"/>
                  </a:cubicBezTo>
                  <a:cubicBezTo>
                    <a:pt x="256" y="0"/>
                    <a:pt x="320" y="48"/>
                    <a:pt x="384" y="96"/>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35" name="Freeform 11">
              <a:extLst>
                <a:ext uri="{FF2B5EF4-FFF2-40B4-BE49-F238E27FC236}">
                  <a16:creationId xmlns:a16="http://schemas.microsoft.com/office/drawing/2014/main" id="{9D1DC86E-68E2-A548-B12D-6FBDD7A6B8A5}"/>
                </a:ext>
              </a:extLst>
            </p:cNvPr>
            <p:cNvSpPr>
              <a:spLocks/>
            </p:cNvSpPr>
            <p:nvPr/>
          </p:nvSpPr>
          <p:spPr bwMode="auto">
            <a:xfrm>
              <a:off x="4032" y="1680"/>
              <a:ext cx="1344" cy="144"/>
            </a:xfrm>
            <a:custGeom>
              <a:avLst/>
              <a:gdLst>
                <a:gd name="T0" fmla="*/ 0 w 1440"/>
                <a:gd name="T1" fmla="*/ 312 h 312"/>
                <a:gd name="T2" fmla="*/ 624 w 1440"/>
                <a:gd name="T3" fmla="*/ 24 h 312"/>
                <a:gd name="T4" fmla="*/ 1440 w 1440"/>
                <a:gd name="T5" fmla="*/ 168 h 312"/>
              </a:gdLst>
              <a:ahLst/>
              <a:cxnLst>
                <a:cxn ang="0">
                  <a:pos x="T0" y="T1"/>
                </a:cxn>
                <a:cxn ang="0">
                  <a:pos x="T2" y="T3"/>
                </a:cxn>
                <a:cxn ang="0">
                  <a:pos x="T4" y="T5"/>
                </a:cxn>
              </a:cxnLst>
              <a:rect l="0" t="0" r="r" b="b"/>
              <a:pathLst>
                <a:path w="1440" h="312">
                  <a:moveTo>
                    <a:pt x="0" y="312"/>
                  </a:moveTo>
                  <a:cubicBezTo>
                    <a:pt x="192" y="180"/>
                    <a:pt x="384" y="48"/>
                    <a:pt x="624" y="24"/>
                  </a:cubicBezTo>
                  <a:cubicBezTo>
                    <a:pt x="864" y="0"/>
                    <a:pt x="1304" y="128"/>
                    <a:pt x="1440" y="168"/>
                  </a:cubicBezTo>
                </a:path>
              </a:pathLst>
            </a:custGeom>
            <a:noFill/>
            <a:ln w="25400"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36" name="Rectangle 12">
              <a:extLst>
                <a:ext uri="{FF2B5EF4-FFF2-40B4-BE49-F238E27FC236}">
                  <a16:creationId xmlns:a16="http://schemas.microsoft.com/office/drawing/2014/main" id="{E0054598-3564-434A-90FE-1F38CFFE1E0A}"/>
                </a:ext>
              </a:extLst>
            </p:cNvPr>
            <p:cNvSpPr>
              <a:spLocks noChangeArrowheads="1"/>
            </p:cNvSpPr>
            <p:nvPr/>
          </p:nvSpPr>
          <p:spPr bwMode="auto">
            <a:xfrm>
              <a:off x="4656" y="2640"/>
              <a:ext cx="17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l-GR" altLang="en-US" sz="1400" b="1" i="1">
                  <a:latin typeface="Arial" panose="020B0604020202020204" pitchFamily="34" charset="0"/>
                </a:rPr>
                <a:t>θ</a:t>
              </a:r>
              <a:endParaRPr lang="en-GB" altLang="en-US" sz="1400" b="1" i="1">
                <a:latin typeface="Arial" panose="020B0604020202020204" pitchFamily="34" charset="0"/>
              </a:endParaRPr>
            </a:p>
          </p:txBody>
        </p:sp>
        <p:sp>
          <p:nvSpPr>
            <p:cNvPr id="641037" name="Rectangle 13">
              <a:extLst>
                <a:ext uri="{FF2B5EF4-FFF2-40B4-BE49-F238E27FC236}">
                  <a16:creationId xmlns:a16="http://schemas.microsoft.com/office/drawing/2014/main" id="{1400EA3C-89F8-4141-A684-8763D7F5AB2A}"/>
                </a:ext>
              </a:extLst>
            </p:cNvPr>
            <p:cNvSpPr>
              <a:spLocks noChangeArrowheads="1"/>
            </p:cNvSpPr>
            <p:nvPr/>
          </p:nvSpPr>
          <p:spPr bwMode="auto">
            <a:xfrm>
              <a:off x="5356" y="1584"/>
              <a:ext cx="44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Arial" panose="020B0604020202020204" pitchFamily="34" charset="0"/>
                </a:rPr>
                <a:t>P</a:t>
              </a:r>
              <a:r>
                <a:rPr lang="en-US" altLang="en-US" sz="1400" b="1" i="1" baseline="-25000">
                  <a:latin typeface="Arial" panose="020B0604020202020204" pitchFamily="34" charset="0"/>
                </a:rPr>
                <a:t>0</a:t>
              </a:r>
              <a:r>
                <a:rPr lang="el-GR" altLang="en-US" sz="1400" b="1" i="1">
                  <a:latin typeface="Arial" panose="020B0604020202020204" pitchFamily="34" charset="0"/>
                </a:rPr>
                <a:t>+Δ</a:t>
              </a:r>
              <a:r>
                <a:rPr lang="fr-FR" altLang="en-US" sz="1400" b="1" i="1">
                  <a:latin typeface="Arial" panose="020B0604020202020204" pitchFamily="34" charset="0"/>
                </a:rPr>
                <a:t>P</a:t>
              </a:r>
              <a:endParaRPr lang="en-GB" altLang="en-US" sz="1400" b="1" i="1">
                <a:latin typeface="Arial" panose="020B0604020202020204" pitchFamily="34" charset="0"/>
              </a:endParaRPr>
            </a:p>
          </p:txBody>
        </p:sp>
        <p:sp>
          <p:nvSpPr>
            <p:cNvPr id="641038" name="Rectangle 14">
              <a:extLst>
                <a:ext uri="{FF2B5EF4-FFF2-40B4-BE49-F238E27FC236}">
                  <a16:creationId xmlns:a16="http://schemas.microsoft.com/office/drawing/2014/main" id="{166DEC3D-D184-1E40-9197-4E3B219C8A21}"/>
                </a:ext>
              </a:extLst>
            </p:cNvPr>
            <p:cNvSpPr>
              <a:spLocks noChangeArrowheads="1"/>
            </p:cNvSpPr>
            <p:nvPr/>
          </p:nvSpPr>
          <p:spPr bwMode="auto">
            <a:xfrm>
              <a:off x="5376" y="1824"/>
              <a:ext cx="23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Arial" panose="020B0604020202020204" pitchFamily="34" charset="0"/>
                </a:rPr>
                <a:t>P</a:t>
              </a:r>
              <a:r>
                <a:rPr lang="en-US" altLang="en-US" sz="1400" b="1" i="1" baseline="-25000">
                  <a:latin typeface="Arial" panose="020B0604020202020204" pitchFamily="34" charset="0"/>
                </a:rPr>
                <a:t>0</a:t>
              </a:r>
              <a:endParaRPr lang="en-GB" altLang="en-US" sz="1400" b="1" i="1">
                <a:latin typeface="Arial" panose="020B0604020202020204" pitchFamily="34" charset="0"/>
              </a:endParaRPr>
            </a:p>
          </p:txBody>
        </p:sp>
        <p:sp>
          <p:nvSpPr>
            <p:cNvPr id="641039" name="Line 15">
              <a:extLst>
                <a:ext uri="{FF2B5EF4-FFF2-40B4-BE49-F238E27FC236}">
                  <a16:creationId xmlns:a16="http://schemas.microsoft.com/office/drawing/2014/main" id="{E5CF41F7-1BC4-C64C-92FA-AC1C86E65E27}"/>
                </a:ext>
              </a:extLst>
            </p:cNvPr>
            <p:cNvSpPr>
              <a:spLocks noChangeShapeType="1"/>
            </p:cNvSpPr>
            <p:nvPr/>
          </p:nvSpPr>
          <p:spPr bwMode="auto">
            <a:xfrm flipH="1">
              <a:off x="4704" y="1776"/>
              <a:ext cx="672" cy="1536"/>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40" name="Rectangle 16">
              <a:extLst>
                <a:ext uri="{FF2B5EF4-FFF2-40B4-BE49-F238E27FC236}">
                  <a16:creationId xmlns:a16="http://schemas.microsoft.com/office/drawing/2014/main" id="{7EA5EE29-E551-5D41-93B8-4FD578B7392B}"/>
                </a:ext>
              </a:extLst>
            </p:cNvPr>
            <p:cNvSpPr>
              <a:spLocks noChangeArrowheads="1"/>
            </p:cNvSpPr>
            <p:nvPr/>
          </p:nvSpPr>
          <p:spPr bwMode="auto">
            <a:xfrm>
              <a:off x="5137" y="2400"/>
              <a:ext cx="18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sz="1400" b="1" i="1">
                  <a:latin typeface="Arial" panose="020B0604020202020204" pitchFamily="34" charset="0"/>
                </a:rPr>
                <a:t>ρ</a:t>
              </a:r>
              <a:endParaRPr lang="en-GB" altLang="en-US" sz="1400" b="1" i="1">
                <a:latin typeface="Arial" panose="020B0604020202020204" pitchFamily="34" charset="0"/>
              </a:endParaRPr>
            </a:p>
          </p:txBody>
        </p:sp>
        <p:sp>
          <p:nvSpPr>
            <p:cNvPr id="641041" name="Line 17">
              <a:extLst>
                <a:ext uri="{FF2B5EF4-FFF2-40B4-BE49-F238E27FC236}">
                  <a16:creationId xmlns:a16="http://schemas.microsoft.com/office/drawing/2014/main" id="{35CBBCF5-FE8B-E149-8435-9837A7DCEEA3}"/>
                </a:ext>
              </a:extLst>
            </p:cNvPr>
            <p:cNvSpPr>
              <a:spLocks noChangeShapeType="1"/>
            </p:cNvSpPr>
            <p:nvPr/>
          </p:nvSpPr>
          <p:spPr bwMode="auto">
            <a:xfrm>
              <a:off x="4032" y="1824"/>
              <a:ext cx="672" cy="1488"/>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42" name="Rectangle 18">
              <a:extLst>
                <a:ext uri="{FF2B5EF4-FFF2-40B4-BE49-F238E27FC236}">
                  <a16:creationId xmlns:a16="http://schemas.microsoft.com/office/drawing/2014/main" id="{FF149897-D227-FB45-B93F-56DE7E26CCE9}"/>
                </a:ext>
              </a:extLst>
            </p:cNvPr>
            <p:cNvSpPr>
              <a:spLocks noChangeArrowheads="1"/>
            </p:cNvSpPr>
            <p:nvPr/>
          </p:nvSpPr>
          <p:spPr bwMode="auto">
            <a:xfrm>
              <a:off x="4759" y="2192"/>
              <a:ext cx="3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sz="1400" b="1" i="1">
                  <a:latin typeface="Arial" panose="020B0604020202020204" pitchFamily="34" charset="0"/>
                </a:rPr>
                <a:t>ρ</a:t>
              </a:r>
              <a:r>
                <a:rPr lang="en-US" altLang="en-US" sz="1400" b="1" i="1">
                  <a:latin typeface="Arial" panose="020B0604020202020204" pitchFamily="34" charset="0"/>
                </a:rPr>
                <a:t>+</a:t>
              </a:r>
              <a:r>
                <a:rPr lang="el-GR" altLang="en-US" sz="1400" b="1" i="1">
                  <a:latin typeface="Arial" panose="020B0604020202020204" pitchFamily="34" charset="0"/>
                </a:rPr>
                <a:t>δρ</a:t>
              </a:r>
              <a:endParaRPr lang="en-GB" altLang="en-US" sz="1400" b="1" i="1">
                <a:latin typeface="Arial" panose="020B0604020202020204" pitchFamily="34" charset="0"/>
              </a:endParaRPr>
            </a:p>
          </p:txBody>
        </p:sp>
      </p:grpSp>
      <p:pic>
        <p:nvPicPr>
          <p:cNvPr id="641046" name="Picture 22" descr="txp_fig">
            <a:extLst>
              <a:ext uri="{FF2B5EF4-FFF2-40B4-BE49-F238E27FC236}">
                <a16:creationId xmlns:a16="http://schemas.microsoft.com/office/drawing/2014/main" id="{63555FE1-6BD2-3743-A8E4-C3C8E0529152}"/>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96875" y="4618038"/>
            <a:ext cx="8010525" cy="71437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pic>
        <p:nvPicPr>
          <p:cNvPr id="641044" name="Picture 20" descr="txp_fig">
            <a:extLst>
              <a:ext uri="{FF2B5EF4-FFF2-40B4-BE49-F238E27FC236}">
                <a16:creationId xmlns:a16="http://schemas.microsoft.com/office/drawing/2014/main" id="{12BC7BD9-970D-D64F-8430-8F07578BA2DA}"/>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016125" y="3581400"/>
            <a:ext cx="39243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1045" name="Picture 21" descr="txp_fig">
            <a:extLst>
              <a:ext uri="{FF2B5EF4-FFF2-40B4-BE49-F238E27FC236}">
                <a16:creationId xmlns:a16="http://schemas.microsoft.com/office/drawing/2014/main" id="{88F5342E-FAE5-BE4A-B16B-EA09EB977C7B}"/>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305175" y="5894388"/>
            <a:ext cx="2011363" cy="811212"/>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a:extLst>
              <a:ext uri="{FF2B5EF4-FFF2-40B4-BE49-F238E27FC236}">
                <a16:creationId xmlns:a16="http://schemas.microsoft.com/office/drawing/2014/main" id="{AF98B45D-933D-FE4C-B260-F69EC1162D4F}"/>
              </a:ext>
            </a:extLst>
          </p:cNvPr>
          <p:cNvSpPr>
            <a:spLocks noGrp="1" noChangeArrowheads="1"/>
          </p:cNvSpPr>
          <p:nvPr>
            <p:ph type="body" idx="1"/>
          </p:nvPr>
        </p:nvSpPr>
        <p:spPr>
          <a:xfrm>
            <a:off x="381000" y="838200"/>
            <a:ext cx="8458200" cy="4822825"/>
          </a:xfrm>
        </p:spPr>
        <p:txBody>
          <a:bodyPr/>
          <a:lstStyle/>
          <a:p>
            <a:pPr>
              <a:lnSpc>
                <a:spcPct val="90000"/>
              </a:lnSpc>
            </a:pPr>
            <a:r>
              <a:rPr lang="en-US" altLang="en-US" sz="2800"/>
              <a:t>Consider a quadrupole with gradient </a:t>
            </a:r>
            <a:r>
              <a:rPr lang="en-US" altLang="en-US" sz="2800" b="1" i="1"/>
              <a:t>G</a:t>
            </a:r>
            <a:r>
              <a:rPr lang="en-US" altLang="en-US" sz="2800"/>
              <a:t> </a:t>
            </a:r>
            <a:endParaRPr lang="en-US" altLang="en-US" sz="2800" b="1"/>
          </a:p>
          <a:p>
            <a:pPr>
              <a:lnSpc>
                <a:spcPct val="90000"/>
              </a:lnSpc>
            </a:pPr>
            <a:r>
              <a:rPr lang="en-US" altLang="en-US" sz="2800"/>
              <a:t>Recall that the normalized gradient is			      </a:t>
            </a:r>
          </a:p>
          <a:p>
            <a:pPr>
              <a:lnSpc>
                <a:spcPct val="90000"/>
              </a:lnSpc>
            </a:pPr>
            <a:endParaRPr lang="en-US" altLang="en-US" sz="2800"/>
          </a:p>
          <a:p>
            <a:pPr>
              <a:lnSpc>
                <a:spcPct val="90000"/>
              </a:lnSpc>
              <a:buFont typeface="Wingdings" pitchFamily="2" charset="2"/>
              <a:buNone/>
            </a:pPr>
            <a:r>
              <a:rPr lang="en-US" altLang="en-US" sz="2800"/>
              <a:t>	</a:t>
            </a:r>
          </a:p>
          <a:p>
            <a:pPr>
              <a:lnSpc>
                <a:spcPct val="90000"/>
              </a:lnSpc>
              <a:buFont typeface="Wingdings" pitchFamily="2" charset="2"/>
              <a:buNone/>
            </a:pPr>
            <a:r>
              <a:rPr lang="en-US" altLang="en-US" sz="2800"/>
              <a:t>	and for off-momentum particles</a:t>
            </a:r>
          </a:p>
          <a:p>
            <a:pPr>
              <a:lnSpc>
                <a:spcPct val="90000"/>
              </a:lnSpc>
            </a:pPr>
            <a:endParaRPr lang="en-US" altLang="en-US" sz="2800"/>
          </a:p>
          <a:p>
            <a:pPr>
              <a:lnSpc>
                <a:spcPct val="90000"/>
              </a:lnSpc>
            </a:pPr>
            <a:endParaRPr lang="en-US" altLang="en-US" sz="2800"/>
          </a:p>
          <a:p>
            <a:pPr>
              <a:lnSpc>
                <a:spcPct val="90000"/>
              </a:lnSpc>
            </a:pPr>
            <a:r>
              <a:rPr lang="en-US" altLang="en-US" sz="2800"/>
              <a:t>Off-momentum particle gets different focusing</a:t>
            </a:r>
          </a:p>
          <a:p>
            <a:pPr>
              <a:lnSpc>
                <a:spcPct val="90000"/>
              </a:lnSpc>
            </a:pPr>
            <a:endParaRPr lang="en-US" altLang="en-US" sz="2800"/>
          </a:p>
          <a:p>
            <a:pPr>
              <a:lnSpc>
                <a:spcPct val="90000"/>
              </a:lnSpc>
            </a:pPr>
            <a:endParaRPr lang="en-US" altLang="en-US" sz="2800"/>
          </a:p>
          <a:p>
            <a:pPr>
              <a:lnSpc>
                <a:spcPct val="90000"/>
              </a:lnSpc>
            </a:pPr>
            <a:r>
              <a:rPr lang="en-US" altLang="en-US" sz="2800"/>
              <a:t>This is equivalent to the effect of </a:t>
            </a:r>
            <a:r>
              <a:rPr lang="en-US" altLang="en-US" sz="2800" b="1"/>
              <a:t>optical lenses</a:t>
            </a:r>
            <a:r>
              <a:rPr lang="en-US" altLang="en-US" sz="2800"/>
              <a:t> on </a:t>
            </a:r>
            <a:r>
              <a:rPr lang="en-US" altLang="en-US" sz="2800" b="1"/>
              <a:t>light of different wavelengths</a:t>
            </a:r>
          </a:p>
        </p:txBody>
      </p:sp>
      <p:grpSp>
        <p:nvGrpSpPr>
          <p:cNvPr id="642051" name="Group 3">
            <a:extLst>
              <a:ext uri="{FF2B5EF4-FFF2-40B4-BE49-F238E27FC236}">
                <a16:creationId xmlns:a16="http://schemas.microsoft.com/office/drawing/2014/main" id="{05E071AF-E437-BB4B-A0FE-91E949430731}"/>
              </a:ext>
            </a:extLst>
          </p:cNvPr>
          <p:cNvGrpSpPr>
            <a:grpSpLocks/>
          </p:cNvGrpSpPr>
          <p:nvPr/>
        </p:nvGrpSpPr>
        <p:grpSpPr bwMode="auto">
          <a:xfrm>
            <a:off x="5562600" y="1676400"/>
            <a:ext cx="3429000" cy="2057400"/>
            <a:chOff x="3984" y="528"/>
            <a:chExt cx="1632" cy="1068"/>
          </a:xfrm>
        </p:grpSpPr>
        <p:sp>
          <p:nvSpPr>
            <p:cNvPr id="642052" name="Rectangle 4">
              <a:extLst>
                <a:ext uri="{FF2B5EF4-FFF2-40B4-BE49-F238E27FC236}">
                  <a16:creationId xmlns:a16="http://schemas.microsoft.com/office/drawing/2014/main" id="{F8C49BCB-3DFD-7142-BC31-A157B43FC9A1}"/>
                </a:ext>
              </a:extLst>
            </p:cNvPr>
            <p:cNvSpPr>
              <a:spLocks noChangeArrowheads="1"/>
            </p:cNvSpPr>
            <p:nvPr/>
          </p:nvSpPr>
          <p:spPr bwMode="auto">
            <a:xfrm>
              <a:off x="4944" y="720"/>
              <a:ext cx="337"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Arial" panose="020B0604020202020204" pitchFamily="34" charset="0"/>
                </a:rPr>
                <a:t>P</a:t>
              </a:r>
              <a:r>
                <a:rPr lang="en-US" altLang="en-US" sz="1400" b="1" i="1" baseline="-25000">
                  <a:latin typeface="Arial" panose="020B0604020202020204" pitchFamily="34" charset="0"/>
                </a:rPr>
                <a:t>0</a:t>
              </a:r>
              <a:r>
                <a:rPr lang="el-GR" altLang="en-US" sz="1400" b="1" i="1">
                  <a:latin typeface="Arial" panose="020B0604020202020204" pitchFamily="34" charset="0"/>
                </a:rPr>
                <a:t>+Δ</a:t>
              </a:r>
              <a:r>
                <a:rPr lang="fr-FR" altLang="en-US" sz="1400" b="1" i="1">
                  <a:latin typeface="Arial" panose="020B0604020202020204" pitchFamily="34" charset="0"/>
                </a:rPr>
                <a:t>P</a:t>
              </a:r>
              <a:endParaRPr lang="en-GB" altLang="en-US" sz="1400" b="1" i="1">
                <a:latin typeface="Arial" panose="020B0604020202020204" pitchFamily="34" charset="0"/>
              </a:endParaRPr>
            </a:p>
          </p:txBody>
        </p:sp>
        <p:sp>
          <p:nvSpPr>
            <p:cNvPr id="642053" name="Rectangle 5">
              <a:extLst>
                <a:ext uri="{FF2B5EF4-FFF2-40B4-BE49-F238E27FC236}">
                  <a16:creationId xmlns:a16="http://schemas.microsoft.com/office/drawing/2014/main" id="{76194384-A1D1-6145-9ECA-32BDADB27F31}"/>
                </a:ext>
              </a:extLst>
            </p:cNvPr>
            <p:cNvSpPr>
              <a:spLocks noChangeArrowheads="1"/>
            </p:cNvSpPr>
            <p:nvPr/>
          </p:nvSpPr>
          <p:spPr bwMode="auto">
            <a:xfrm>
              <a:off x="4176" y="864"/>
              <a:ext cx="17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i="1">
                  <a:latin typeface="Arial" panose="020B0604020202020204" pitchFamily="34" charset="0"/>
                </a:rPr>
                <a:t>P</a:t>
              </a:r>
              <a:r>
                <a:rPr lang="en-US" altLang="en-US" sz="1400" b="1" i="1" baseline="-25000">
                  <a:latin typeface="Arial" panose="020B0604020202020204" pitchFamily="34" charset="0"/>
                </a:rPr>
                <a:t>0</a:t>
              </a:r>
              <a:endParaRPr lang="en-GB" altLang="en-US" sz="1400" b="1" i="1">
                <a:latin typeface="Arial" panose="020B0604020202020204" pitchFamily="34" charset="0"/>
              </a:endParaRPr>
            </a:p>
          </p:txBody>
        </p:sp>
        <p:sp>
          <p:nvSpPr>
            <p:cNvPr id="642054" name="Line 6">
              <a:extLst>
                <a:ext uri="{FF2B5EF4-FFF2-40B4-BE49-F238E27FC236}">
                  <a16:creationId xmlns:a16="http://schemas.microsoft.com/office/drawing/2014/main" id="{C2F8000C-8ACD-FE42-987A-D9E2A8A1F518}"/>
                </a:ext>
              </a:extLst>
            </p:cNvPr>
            <p:cNvSpPr>
              <a:spLocks noChangeShapeType="1"/>
            </p:cNvSpPr>
            <p:nvPr/>
          </p:nvSpPr>
          <p:spPr bwMode="auto">
            <a:xfrm>
              <a:off x="4032" y="864"/>
              <a:ext cx="528"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5" name="Line 7">
              <a:extLst>
                <a:ext uri="{FF2B5EF4-FFF2-40B4-BE49-F238E27FC236}">
                  <a16:creationId xmlns:a16="http://schemas.microsoft.com/office/drawing/2014/main" id="{4D7666EE-2275-E94C-8C04-F4636A7AD02E}"/>
                </a:ext>
              </a:extLst>
            </p:cNvPr>
            <p:cNvSpPr>
              <a:spLocks noChangeShapeType="1"/>
            </p:cNvSpPr>
            <p:nvPr/>
          </p:nvSpPr>
          <p:spPr bwMode="auto">
            <a:xfrm>
              <a:off x="4560" y="864"/>
              <a:ext cx="432" cy="19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6" name="Line 8">
              <a:extLst>
                <a:ext uri="{FF2B5EF4-FFF2-40B4-BE49-F238E27FC236}">
                  <a16:creationId xmlns:a16="http://schemas.microsoft.com/office/drawing/2014/main" id="{C3523C95-F0D4-8545-8D6B-EED211CC7325}"/>
                </a:ext>
              </a:extLst>
            </p:cNvPr>
            <p:cNvSpPr>
              <a:spLocks noChangeShapeType="1"/>
            </p:cNvSpPr>
            <p:nvPr/>
          </p:nvSpPr>
          <p:spPr bwMode="auto">
            <a:xfrm>
              <a:off x="3984" y="1056"/>
              <a:ext cx="163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7" name="Line 9">
              <a:extLst>
                <a:ext uri="{FF2B5EF4-FFF2-40B4-BE49-F238E27FC236}">
                  <a16:creationId xmlns:a16="http://schemas.microsoft.com/office/drawing/2014/main" id="{9F840BC5-B771-894A-B346-DF55659BDD44}"/>
                </a:ext>
              </a:extLst>
            </p:cNvPr>
            <p:cNvSpPr>
              <a:spLocks noChangeShapeType="1"/>
            </p:cNvSpPr>
            <p:nvPr/>
          </p:nvSpPr>
          <p:spPr bwMode="auto">
            <a:xfrm>
              <a:off x="4032" y="720"/>
              <a:ext cx="528"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8" name="Line 10">
              <a:extLst>
                <a:ext uri="{FF2B5EF4-FFF2-40B4-BE49-F238E27FC236}">
                  <a16:creationId xmlns:a16="http://schemas.microsoft.com/office/drawing/2014/main" id="{BB82FAAE-ADD5-6045-984C-E847626A9F1A}"/>
                </a:ext>
              </a:extLst>
            </p:cNvPr>
            <p:cNvSpPr>
              <a:spLocks noChangeShapeType="1"/>
            </p:cNvSpPr>
            <p:nvPr/>
          </p:nvSpPr>
          <p:spPr bwMode="auto">
            <a:xfrm>
              <a:off x="4560" y="720"/>
              <a:ext cx="816" cy="336"/>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9" name="Oval 11">
              <a:extLst>
                <a:ext uri="{FF2B5EF4-FFF2-40B4-BE49-F238E27FC236}">
                  <a16:creationId xmlns:a16="http://schemas.microsoft.com/office/drawing/2014/main" id="{B1FAB451-B390-1D4D-B53A-26907104BBEA}"/>
                </a:ext>
              </a:extLst>
            </p:cNvPr>
            <p:cNvSpPr>
              <a:spLocks noChangeArrowheads="1"/>
            </p:cNvSpPr>
            <p:nvPr/>
          </p:nvSpPr>
          <p:spPr bwMode="auto">
            <a:xfrm>
              <a:off x="4512" y="528"/>
              <a:ext cx="129" cy="1068"/>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42060" name="Picture 12" descr="txp_fig">
            <a:extLst>
              <a:ext uri="{FF2B5EF4-FFF2-40B4-BE49-F238E27FC236}">
                <a16:creationId xmlns:a16="http://schemas.microsoft.com/office/drawing/2014/main" id="{3A83EF9D-1CFE-5641-A568-A12FE3162CFB}"/>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700338" y="1844675"/>
            <a:ext cx="14414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2061" name="Picture 13" descr="txp_fig">
            <a:extLst>
              <a:ext uri="{FF2B5EF4-FFF2-40B4-BE49-F238E27FC236}">
                <a16:creationId xmlns:a16="http://schemas.microsoft.com/office/drawing/2014/main" id="{D5EF6887-9E2A-8C4F-B9A1-0E60515CDC27}"/>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331913" y="3357563"/>
            <a:ext cx="39624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2062" name="Picture 14" descr="txp_fig">
            <a:extLst>
              <a:ext uri="{FF2B5EF4-FFF2-40B4-BE49-F238E27FC236}">
                <a16:creationId xmlns:a16="http://schemas.microsoft.com/office/drawing/2014/main" id="{88874FF0-D215-2A4F-BE49-4B0ADFC4D3AC}"/>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3132138" y="4797425"/>
            <a:ext cx="2160587"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2063" name="Rectangle 15">
            <a:extLst>
              <a:ext uri="{FF2B5EF4-FFF2-40B4-BE49-F238E27FC236}">
                <a16:creationId xmlns:a16="http://schemas.microsoft.com/office/drawing/2014/main" id="{0D8D33A7-B939-CC47-BAB3-A8292019FFE4}"/>
              </a:ext>
            </a:extLst>
          </p:cNvPr>
          <p:cNvSpPr>
            <a:spLocks noGrp="1" noChangeArrowheads="1"/>
          </p:cNvSpPr>
          <p:nvPr>
            <p:ph type="title"/>
          </p:nvPr>
        </p:nvSpPr>
        <p:spPr>
          <a:xfrm>
            <a:off x="685800" y="0"/>
            <a:ext cx="7848600" cy="685800"/>
          </a:xfrm>
        </p:spPr>
        <p:txBody>
          <a:bodyPr/>
          <a:lstStyle/>
          <a:p>
            <a:r>
              <a:rPr lang="en-US" altLang="en-US" sz="3600" dirty="0"/>
              <a:t>Off-momentum particles and quadrupoles</a:t>
            </a:r>
          </a:p>
        </p:txBody>
      </p:sp>
    </p:spTree>
    <p:extLst>
      <p:ext uri="{BB962C8B-B14F-4D97-AF65-F5344CB8AC3E}">
        <p14:creationId xmlns:p14="http://schemas.microsoft.com/office/powerpoint/2010/main" val="1626491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a:extLst>
              <a:ext uri="{FF2B5EF4-FFF2-40B4-BE49-F238E27FC236}">
                <a16:creationId xmlns:a16="http://schemas.microsoft.com/office/drawing/2014/main" id="{C15A4624-6211-F843-B19C-83D3BC45626F}"/>
              </a:ext>
            </a:extLst>
          </p:cNvPr>
          <p:cNvSpPr>
            <a:spLocks noGrp="1" noChangeArrowheads="1"/>
          </p:cNvSpPr>
          <p:nvPr>
            <p:ph type="body" idx="1"/>
          </p:nvPr>
        </p:nvSpPr>
        <p:spPr>
          <a:xfrm>
            <a:off x="381000" y="790575"/>
            <a:ext cx="8458200" cy="6219825"/>
          </a:xfrm>
        </p:spPr>
        <p:txBody>
          <a:bodyPr/>
          <a:lstStyle/>
          <a:p>
            <a:r>
              <a:rPr lang="en-US" altLang="en-US" sz="2400"/>
              <a:t>Consider the equations of motion for off-momentum particles</a:t>
            </a:r>
          </a:p>
          <a:p>
            <a:endParaRPr lang="en-US" altLang="en-US" sz="2400" b="1"/>
          </a:p>
          <a:p>
            <a:endParaRPr lang="en-US" altLang="en-US" sz="2400" b="1"/>
          </a:p>
          <a:p>
            <a:r>
              <a:rPr lang="en-US" altLang="en-US" sz="2400"/>
              <a:t>The solution is a sum of the </a:t>
            </a:r>
            <a:r>
              <a:rPr lang="en-US" altLang="en-US" sz="2400" b="1"/>
              <a:t>homogeneous</a:t>
            </a:r>
            <a:r>
              <a:rPr lang="en-US" altLang="en-US" sz="2400"/>
              <a:t> equation (on-momentum) and the </a:t>
            </a:r>
            <a:r>
              <a:rPr lang="en-US" altLang="en-US" sz="2400" b="1"/>
              <a:t>inhomogeneous</a:t>
            </a:r>
            <a:r>
              <a:rPr lang="en-US" altLang="en-US" sz="2400"/>
              <a:t> (off-momentum)</a:t>
            </a:r>
          </a:p>
          <a:p>
            <a:endParaRPr lang="en-US" altLang="en-US" sz="2400"/>
          </a:p>
          <a:p>
            <a:r>
              <a:rPr lang="en-US" altLang="en-US" sz="2400"/>
              <a:t>In that way, the equations of motion are split in two</a:t>
            </a:r>
            <a:r>
              <a:rPr lang="el-GR" altLang="en-US" sz="2400"/>
              <a:t> </a:t>
            </a:r>
            <a:r>
              <a:rPr lang="en-US" altLang="en-US" sz="2400"/>
              <a:t>parts</a:t>
            </a:r>
          </a:p>
          <a:p>
            <a:endParaRPr lang="en-US" altLang="en-US" sz="2400"/>
          </a:p>
          <a:p>
            <a:endParaRPr lang="en-US" altLang="en-US" sz="2400"/>
          </a:p>
          <a:p>
            <a:r>
              <a:rPr lang="en-US" altLang="en-US" sz="2400"/>
              <a:t>The </a:t>
            </a:r>
            <a:r>
              <a:rPr lang="en-US" altLang="en-US" sz="2400" b="1"/>
              <a:t>dispersion function</a:t>
            </a:r>
            <a:r>
              <a:rPr lang="en-US" altLang="en-US" sz="2400"/>
              <a:t> can be defined as</a:t>
            </a:r>
          </a:p>
          <a:p>
            <a:r>
              <a:rPr lang="en-US" altLang="en-US" sz="2400"/>
              <a:t>The dispersion equation is</a:t>
            </a:r>
          </a:p>
        </p:txBody>
      </p:sp>
      <p:pic>
        <p:nvPicPr>
          <p:cNvPr id="643075" name="Picture 3" descr="txp_fig">
            <a:extLst>
              <a:ext uri="{FF2B5EF4-FFF2-40B4-BE49-F238E27FC236}">
                <a16:creationId xmlns:a16="http://schemas.microsoft.com/office/drawing/2014/main" id="{4DEA8ECD-7946-7948-92B9-E31DBD5D5157}"/>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2286000" y="1226048"/>
            <a:ext cx="41148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3076" name="Rectangle 4">
            <a:extLst>
              <a:ext uri="{FF2B5EF4-FFF2-40B4-BE49-F238E27FC236}">
                <a16:creationId xmlns:a16="http://schemas.microsoft.com/office/drawing/2014/main" id="{FC7BF9F8-B2A7-F54B-AAA1-29CA2960B97F}"/>
              </a:ext>
            </a:extLst>
          </p:cNvPr>
          <p:cNvSpPr>
            <a:spLocks noGrp="1" noChangeArrowheads="1"/>
          </p:cNvSpPr>
          <p:nvPr>
            <p:ph type="title"/>
          </p:nvPr>
        </p:nvSpPr>
        <p:spPr>
          <a:xfrm>
            <a:off x="762000" y="0"/>
            <a:ext cx="6919913" cy="609600"/>
          </a:xfrm>
        </p:spPr>
        <p:txBody>
          <a:bodyPr/>
          <a:lstStyle/>
          <a:p>
            <a:r>
              <a:rPr lang="en-US" altLang="en-US" sz="4400"/>
              <a:t>Dispersion equation</a:t>
            </a:r>
            <a:endParaRPr lang="en-US" altLang="en-US" sz="2800"/>
          </a:p>
        </p:txBody>
      </p:sp>
      <p:pic>
        <p:nvPicPr>
          <p:cNvPr id="643077" name="Picture 5" descr="txp_fig">
            <a:extLst>
              <a:ext uri="{FF2B5EF4-FFF2-40B4-BE49-F238E27FC236}">
                <a16:creationId xmlns:a16="http://schemas.microsoft.com/office/drawing/2014/main" id="{5366E66A-C91A-DA48-AC56-4EDA50EEEB89}"/>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609850" y="2926805"/>
            <a:ext cx="35718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3078" name="Picture 6" descr="txp_fig">
            <a:extLst>
              <a:ext uri="{FF2B5EF4-FFF2-40B4-BE49-F238E27FC236}">
                <a16:creationId xmlns:a16="http://schemas.microsoft.com/office/drawing/2014/main" id="{FE04BC4A-A534-E446-B7E8-816FAC137C7B}"/>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286000" y="5921375"/>
            <a:ext cx="4724400" cy="9366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3079" name="Picture 7" descr="txp_fig">
            <a:extLst>
              <a:ext uri="{FF2B5EF4-FFF2-40B4-BE49-F238E27FC236}">
                <a16:creationId xmlns:a16="http://schemas.microsoft.com/office/drawing/2014/main" id="{669DF6EC-3D6F-004F-A7E0-E10A08E18C48}"/>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227763" y="4876800"/>
            <a:ext cx="2016125"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3080" name="Picture 8" descr="txp_fig">
            <a:extLst>
              <a:ext uri="{FF2B5EF4-FFF2-40B4-BE49-F238E27FC236}">
                <a16:creationId xmlns:a16="http://schemas.microsoft.com/office/drawing/2014/main" id="{E3742523-29A8-AA4B-9FF5-F9FA27F81AC5}"/>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2757487" y="3756485"/>
            <a:ext cx="3276600"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818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D4212B7C-42B4-664C-9428-88F5EEDB1F61}"/>
              </a:ext>
            </a:extLst>
          </p:cNvPr>
          <p:cNvSpPr>
            <a:spLocks noGrp="1" noChangeArrowheads="1"/>
          </p:cNvSpPr>
          <p:nvPr>
            <p:ph type="title"/>
          </p:nvPr>
        </p:nvSpPr>
        <p:spPr>
          <a:xfrm>
            <a:off x="762000" y="0"/>
            <a:ext cx="7772400" cy="609600"/>
          </a:xfrm>
        </p:spPr>
        <p:txBody>
          <a:bodyPr/>
          <a:lstStyle/>
          <a:p>
            <a:r>
              <a:rPr lang="en-US" altLang="en-US" sz="4400"/>
              <a:t>Dispersion solution for a bend</a:t>
            </a:r>
            <a:endParaRPr lang="en-US" altLang="en-US" sz="2800"/>
          </a:p>
        </p:txBody>
      </p:sp>
      <p:sp>
        <p:nvSpPr>
          <p:cNvPr id="644099" name="Rectangle 3">
            <a:extLst>
              <a:ext uri="{FF2B5EF4-FFF2-40B4-BE49-F238E27FC236}">
                <a16:creationId xmlns:a16="http://schemas.microsoft.com/office/drawing/2014/main" id="{BD476915-350B-0B49-BA69-402BBD1124F8}"/>
              </a:ext>
            </a:extLst>
          </p:cNvPr>
          <p:cNvSpPr>
            <a:spLocks noGrp="1" noChangeArrowheads="1"/>
          </p:cNvSpPr>
          <p:nvPr>
            <p:ph type="body" idx="1"/>
          </p:nvPr>
        </p:nvSpPr>
        <p:spPr>
          <a:xfrm>
            <a:off x="228600" y="762000"/>
            <a:ext cx="8458200" cy="6019800"/>
          </a:xfrm>
        </p:spPr>
        <p:txBody>
          <a:bodyPr/>
          <a:lstStyle/>
          <a:p>
            <a:r>
              <a:rPr lang="en-US" altLang="en-US" sz="2400" dirty="0"/>
              <a:t>Simple solution by considering motion through a sector dipole with constant bending radius</a:t>
            </a:r>
            <a:endParaRPr lang="en-US" altLang="en-US" sz="2400" b="1" i="1" dirty="0">
              <a:latin typeface="+mj-lt"/>
            </a:endParaRPr>
          </a:p>
          <a:p>
            <a:endParaRPr lang="en-US" altLang="en-US" sz="2400" i="1" dirty="0"/>
          </a:p>
          <a:p>
            <a:r>
              <a:rPr lang="en-US" altLang="en-US" sz="2400" dirty="0"/>
              <a:t>The dispersion equation becomes</a:t>
            </a:r>
          </a:p>
          <a:p>
            <a:endParaRPr lang="en-US" altLang="en-US" sz="2400" dirty="0"/>
          </a:p>
          <a:p>
            <a:r>
              <a:rPr lang="en-US" altLang="en-US" sz="2400" dirty="0"/>
              <a:t>The solution of the homogeneous is harmonic with frequency </a:t>
            </a:r>
          </a:p>
          <a:p>
            <a:endParaRPr lang="en-US" altLang="en-US" sz="2400" dirty="0"/>
          </a:p>
          <a:p>
            <a:r>
              <a:rPr lang="en-US" altLang="en-US" sz="2400" dirty="0"/>
              <a:t>A particular solution for the inhomogeneous is</a:t>
            </a:r>
          </a:p>
          <a:p>
            <a:pPr>
              <a:buFont typeface="Wingdings" pitchFamily="2" charset="2"/>
              <a:buNone/>
            </a:pPr>
            <a:r>
              <a:rPr lang="en-US" altLang="en-US" sz="2400" dirty="0"/>
              <a:t>	and we get by replacing  </a:t>
            </a:r>
          </a:p>
          <a:p>
            <a:r>
              <a:rPr lang="en-US" altLang="en-US" sz="2400" dirty="0"/>
              <a:t>Setting </a:t>
            </a:r>
            <a:r>
              <a:rPr lang="en-US" altLang="en-US" sz="2400" i="1" dirty="0"/>
              <a:t>D</a:t>
            </a:r>
            <a:r>
              <a:rPr lang="en-US" altLang="en-US" sz="2400" dirty="0"/>
              <a:t>(0)</a:t>
            </a:r>
            <a:r>
              <a:rPr lang="en-US" altLang="en-US" sz="2400" i="1" dirty="0"/>
              <a:t> = D</a:t>
            </a:r>
            <a:r>
              <a:rPr lang="en-US" altLang="en-US" sz="2400" baseline="-25000" dirty="0"/>
              <a:t>0</a:t>
            </a:r>
            <a:r>
              <a:rPr lang="en-US" altLang="en-US" sz="2400" i="1" dirty="0"/>
              <a:t> and D’</a:t>
            </a:r>
            <a:r>
              <a:rPr lang="en-US" altLang="en-US" sz="2400" dirty="0"/>
              <a:t>(0)</a:t>
            </a:r>
            <a:r>
              <a:rPr lang="en-US" altLang="en-US" sz="2400" i="1" dirty="0"/>
              <a:t> = D</a:t>
            </a:r>
            <a:r>
              <a:rPr lang="en-US" altLang="en-US" sz="2400" baseline="-25000" dirty="0"/>
              <a:t>0</a:t>
            </a:r>
            <a:r>
              <a:rPr lang="en-US" altLang="en-US" sz="2400" dirty="0"/>
              <a:t>’, the solutions for dispersion are</a:t>
            </a:r>
          </a:p>
        </p:txBody>
      </p:sp>
      <p:pic>
        <p:nvPicPr>
          <p:cNvPr id="644100" name="Picture 4" descr="txp_fig">
            <a:extLst>
              <a:ext uri="{FF2B5EF4-FFF2-40B4-BE49-F238E27FC236}">
                <a16:creationId xmlns:a16="http://schemas.microsoft.com/office/drawing/2014/main" id="{4221B6ED-C7D0-8A4B-B879-18BF1052EFA0}"/>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5148064" y="1835701"/>
            <a:ext cx="32004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4101" name="Picture 5" descr="txp_fig">
            <a:extLst>
              <a:ext uri="{FF2B5EF4-FFF2-40B4-BE49-F238E27FC236}">
                <a16:creationId xmlns:a16="http://schemas.microsoft.com/office/drawing/2014/main" id="{E6C99D27-68D8-CD4D-8AD4-E84C863655ED}"/>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6514174" y="3771900"/>
            <a:ext cx="20510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4102" name="Picture 6" descr="txp_fig">
            <a:extLst>
              <a:ext uri="{FF2B5EF4-FFF2-40B4-BE49-F238E27FC236}">
                <a16:creationId xmlns:a16="http://schemas.microsoft.com/office/drawing/2014/main" id="{B8A8E2E0-A0C5-004E-8DAB-1794B237744C}"/>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3772875" y="4293096"/>
            <a:ext cx="10414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4103" name="Picture 7" descr="txp_fig">
            <a:extLst>
              <a:ext uri="{FF2B5EF4-FFF2-40B4-BE49-F238E27FC236}">
                <a16:creationId xmlns:a16="http://schemas.microsoft.com/office/drawing/2014/main" id="{337AD8A2-9252-3C44-8DBB-928A8CE45210}"/>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585913" y="5337175"/>
            <a:ext cx="5881687"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txp_fig">
            <a:extLst>
              <a:ext uri="{FF2B5EF4-FFF2-40B4-BE49-F238E27FC236}">
                <a16:creationId xmlns:a16="http://schemas.microsoft.com/office/drawing/2014/main" id="{B9A14FD6-5AC6-9542-9939-5CD811B22B91}"/>
              </a:ext>
            </a:extLst>
          </p:cNvPr>
          <p:cNvPicPr>
            <a:picLocks noChangeAspect="1" noChangeArrowheads="1"/>
          </p:cNvPicPr>
          <p:nvPr>
            <p:custDataLst>
              <p:tags r:id="rId5"/>
            </p:custDataLst>
          </p:nvPr>
        </p:nvPicPr>
        <p:blipFill rotWithShape="1">
          <a:blip r:embed="rId11">
            <a:extLst>
              <a:ext uri="{28A0092B-C50C-407E-A947-70E740481C1C}">
                <a14:useLocalDpi xmlns:a14="http://schemas.microsoft.com/office/drawing/2010/main" val="0"/>
              </a:ext>
            </a:extLst>
          </a:blip>
          <a:srcRect l="75274" t="-14020" b="-1"/>
          <a:stretch/>
        </p:blipFill>
        <p:spPr bwMode="auto">
          <a:xfrm>
            <a:off x="4164826" y="1124744"/>
            <a:ext cx="257498" cy="40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txp_fig">
            <a:extLst>
              <a:ext uri="{FF2B5EF4-FFF2-40B4-BE49-F238E27FC236}">
                <a16:creationId xmlns:a16="http://schemas.microsoft.com/office/drawing/2014/main" id="{8532C43D-C2D0-E245-B192-1C18FBA0E31E}"/>
              </a:ext>
            </a:extLst>
          </p:cNvPr>
          <p:cNvPicPr>
            <a:picLocks noChangeAspect="1" noChangeArrowheads="1"/>
          </p:cNvPicPr>
          <p:nvPr>
            <p:custDataLst>
              <p:tags r:id="rId6"/>
            </p:custDataLst>
          </p:nvPr>
        </p:nvPicPr>
        <p:blipFill rotWithShape="1">
          <a:blip r:embed="rId9">
            <a:extLst>
              <a:ext uri="{28A0092B-C50C-407E-A947-70E740481C1C}">
                <a14:useLocalDpi xmlns:a14="http://schemas.microsoft.com/office/drawing/2010/main" val="0"/>
              </a:ext>
            </a:extLst>
          </a:blip>
          <a:srcRect l="92613"/>
          <a:stretch/>
        </p:blipFill>
        <p:spPr bwMode="auto">
          <a:xfrm>
            <a:off x="8450378" y="2708920"/>
            <a:ext cx="236422"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282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2" name="Picture 2" descr="txp_fig">
            <a:extLst>
              <a:ext uri="{FF2B5EF4-FFF2-40B4-BE49-F238E27FC236}">
                <a16:creationId xmlns:a16="http://schemas.microsoft.com/office/drawing/2014/main" id="{81B3CB4B-890B-654C-92CD-7D110F37E86B}"/>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2555875" y="4818063"/>
            <a:ext cx="36560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23" name="Rectangle 3">
            <a:extLst>
              <a:ext uri="{FF2B5EF4-FFF2-40B4-BE49-F238E27FC236}">
                <a16:creationId xmlns:a16="http://schemas.microsoft.com/office/drawing/2014/main" id="{E4E5E019-B479-334D-B556-0F10376B5226}"/>
              </a:ext>
            </a:extLst>
          </p:cNvPr>
          <p:cNvSpPr>
            <a:spLocks noGrp="1" noChangeArrowheads="1"/>
          </p:cNvSpPr>
          <p:nvPr>
            <p:ph type="title"/>
          </p:nvPr>
        </p:nvSpPr>
        <p:spPr>
          <a:xfrm>
            <a:off x="838200" y="47625"/>
            <a:ext cx="7589838" cy="609600"/>
          </a:xfrm>
        </p:spPr>
        <p:txBody>
          <a:bodyPr/>
          <a:lstStyle/>
          <a:p>
            <a:r>
              <a:rPr lang="en-US" altLang="en-US" sz="4400"/>
              <a:t>General dispersion solution</a:t>
            </a:r>
            <a:endParaRPr lang="en-US" altLang="en-US" sz="2800"/>
          </a:p>
        </p:txBody>
      </p:sp>
      <p:sp>
        <p:nvSpPr>
          <p:cNvPr id="645124" name="Rectangle 4">
            <a:extLst>
              <a:ext uri="{FF2B5EF4-FFF2-40B4-BE49-F238E27FC236}">
                <a16:creationId xmlns:a16="http://schemas.microsoft.com/office/drawing/2014/main" id="{AEE4D33F-68E3-494C-AF7E-565C7165D5E9}"/>
              </a:ext>
            </a:extLst>
          </p:cNvPr>
          <p:cNvSpPr>
            <a:spLocks noGrp="1" noChangeArrowheads="1"/>
          </p:cNvSpPr>
          <p:nvPr>
            <p:ph type="body" idx="1"/>
          </p:nvPr>
        </p:nvSpPr>
        <p:spPr>
          <a:xfrm>
            <a:off x="381000" y="727075"/>
            <a:ext cx="8534400" cy="6130925"/>
          </a:xfrm>
        </p:spPr>
        <p:txBody>
          <a:bodyPr/>
          <a:lstStyle/>
          <a:p>
            <a:r>
              <a:rPr lang="en-US" altLang="en-US" sz="2000" dirty="0"/>
              <a:t>General solution possible with perturbation theory and use of Green functions</a:t>
            </a:r>
          </a:p>
          <a:p>
            <a:pPr>
              <a:spcBef>
                <a:spcPts val="2400"/>
              </a:spcBef>
            </a:pPr>
            <a:r>
              <a:rPr lang="en-US" altLang="en-US" sz="2000" dirty="0"/>
              <a:t>For a general matrix				   the solution is		</a:t>
            </a:r>
          </a:p>
          <a:p>
            <a:endParaRPr lang="en-US" altLang="en-US" sz="2000" dirty="0"/>
          </a:p>
          <a:p>
            <a:endParaRPr lang="en-US" altLang="en-US" sz="2000" dirty="0"/>
          </a:p>
          <a:p>
            <a:endParaRPr lang="en-US" altLang="en-US" sz="2000" dirty="0"/>
          </a:p>
          <a:p>
            <a:endParaRPr lang="el-GR" altLang="en-US" sz="2000" dirty="0"/>
          </a:p>
          <a:p>
            <a:r>
              <a:rPr lang="en-US" altLang="en-US" sz="2000" dirty="0"/>
              <a:t>One can verify that this solution indeed satisfies the differential equation of the dispersion (and the sector bend)</a:t>
            </a:r>
            <a:endParaRPr lang="en-US" altLang="en-US" sz="2000" b="1" dirty="0"/>
          </a:p>
          <a:p>
            <a:r>
              <a:rPr lang="en-US" altLang="en-US" sz="2000" dirty="0"/>
              <a:t>The general </a:t>
            </a:r>
            <a:r>
              <a:rPr lang="en-US" altLang="en-US" sz="2000" dirty="0" err="1"/>
              <a:t>Betatron</a:t>
            </a:r>
            <a:r>
              <a:rPr lang="en-US" altLang="en-US" sz="2000" dirty="0"/>
              <a:t> solutions can </a:t>
            </a:r>
          </a:p>
          <a:p>
            <a:pPr>
              <a:buFont typeface="Wingdings" pitchFamily="2" charset="2"/>
              <a:buNone/>
            </a:pPr>
            <a:r>
              <a:rPr lang="en-US" altLang="en-US" sz="2000" dirty="0"/>
              <a:t>	be obtained by 3X3 transfer </a:t>
            </a:r>
          </a:p>
          <a:p>
            <a:pPr>
              <a:buFont typeface="Wingdings" pitchFamily="2" charset="2"/>
              <a:buNone/>
            </a:pPr>
            <a:r>
              <a:rPr lang="en-US" altLang="en-US" sz="2000" dirty="0"/>
              <a:t>	matrices including dispersion</a:t>
            </a:r>
          </a:p>
          <a:p>
            <a:endParaRPr lang="en-US" altLang="en-US" sz="2000" dirty="0"/>
          </a:p>
          <a:p>
            <a:r>
              <a:rPr lang="en-US" altLang="en-US" sz="2000" dirty="0"/>
              <a:t>Recalling that		</a:t>
            </a:r>
          </a:p>
          <a:p>
            <a:pPr>
              <a:buFont typeface="Wingdings" pitchFamily="2" charset="2"/>
              <a:buNone/>
            </a:pPr>
            <a:r>
              <a:rPr lang="en-US" altLang="en-US" sz="2000" dirty="0"/>
              <a:t>					</a:t>
            </a:r>
          </a:p>
          <a:p>
            <a:pPr>
              <a:buFont typeface="Wingdings" pitchFamily="2" charset="2"/>
              <a:buNone/>
            </a:pPr>
            <a:endParaRPr lang="en-US" altLang="en-US" sz="2000" dirty="0"/>
          </a:p>
          <a:p>
            <a:pPr>
              <a:buFont typeface="Wingdings" pitchFamily="2" charset="2"/>
              <a:buNone/>
            </a:pPr>
            <a:r>
              <a:rPr lang="en-US" altLang="en-US" sz="2000" dirty="0"/>
              <a:t>					and</a:t>
            </a:r>
          </a:p>
        </p:txBody>
      </p:sp>
      <p:pic>
        <p:nvPicPr>
          <p:cNvPr id="645125" name="Picture 5" descr="txp_fig">
            <a:extLst>
              <a:ext uri="{FF2B5EF4-FFF2-40B4-BE49-F238E27FC236}">
                <a16:creationId xmlns:a16="http://schemas.microsoft.com/office/drawing/2014/main" id="{FE9E8B29-47FE-6743-8443-E19779DDD0BA}"/>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059832" y="1097406"/>
            <a:ext cx="2789237"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26" name="Picture 6" descr="txp_fig">
            <a:extLst>
              <a:ext uri="{FF2B5EF4-FFF2-40B4-BE49-F238E27FC236}">
                <a16:creationId xmlns:a16="http://schemas.microsoft.com/office/drawing/2014/main" id="{77F6D54B-F7F7-1B4B-9843-97BD98D53BAA}"/>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057400" y="2047875"/>
            <a:ext cx="5100638"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27" name="Picture 7" descr="txp_fig">
            <a:extLst>
              <a:ext uri="{FF2B5EF4-FFF2-40B4-BE49-F238E27FC236}">
                <a16:creationId xmlns:a16="http://schemas.microsoft.com/office/drawing/2014/main" id="{80615E3A-AE07-8B44-86AF-1FFC96FA972D}"/>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503238" y="5726113"/>
            <a:ext cx="3200400"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28" name="Picture 8" descr="txp_fig">
            <a:extLst>
              <a:ext uri="{FF2B5EF4-FFF2-40B4-BE49-F238E27FC236}">
                <a16:creationId xmlns:a16="http://schemas.microsoft.com/office/drawing/2014/main" id="{A34B0AD6-4ED1-B947-95EB-C6CF4B56801E}"/>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5076825" y="5791200"/>
            <a:ext cx="2667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29" name="Picture 9" descr="txp_fig">
            <a:extLst>
              <a:ext uri="{FF2B5EF4-FFF2-40B4-BE49-F238E27FC236}">
                <a16:creationId xmlns:a16="http://schemas.microsoft.com/office/drawing/2014/main" id="{89EB968A-F675-F74C-8CB6-12EA07A525DD}"/>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811713" y="3581400"/>
            <a:ext cx="4179887"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35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a:extLst>
              <a:ext uri="{FF2B5EF4-FFF2-40B4-BE49-F238E27FC236}">
                <a16:creationId xmlns:a16="http://schemas.microsoft.com/office/drawing/2014/main" id="{6735605F-6BBB-7647-AD53-A29BD07587B6}"/>
              </a:ext>
            </a:extLst>
          </p:cNvPr>
          <p:cNvSpPr>
            <a:spLocks noGrp="1" noChangeArrowheads="1"/>
          </p:cNvSpPr>
          <p:nvPr>
            <p:ph type="body" idx="1"/>
          </p:nvPr>
        </p:nvSpPr>
        <p:spPr>
          <a:xfrm>
            <a:off x="381000" y="1027113"/>
            <a:ext cx="8458200" cy="5449887"/>
          </a:xfrm>
        </p:spPr>
        <p:txBody>
          <a:bodyPr/>
          <a:lstStyle/>
          <a:p>
            <a:r>
              <a:rPr lang="en-US" altLang="en-US" sz="2400"/>
              <a:t>For </a:t>
            </a:r>
            <a:r>
              <a:rPr lang="en-US" altLang="en-US" sz="2400" b="1"/>
              <a:t>drifts</a:t>
            </a:r>
            <a:r>
              <a:rPr lang="en-US" altLang="en-US" sz="2400"/>
              <a:t> and </a:t>
            </a:r>
            <a:r>
              <a:rPr lang="en-US" altLang="en-US" sz="2400" b="1"/>
              <a:t>quadrupoles</a:t>
            </a:r>
            <a:r>
              <a:rPr lang="en-US" altLang="en-US" sz="2400"/>
              <a:t> which do not create dispersion the 3x3 transfer matrices are just</a:t>
            </a:r>
          </a:p>
          <a:p>
            <a:endParaRPr lang="en-US" altLang="en-US" sz="2400"/>
          </a:p>
          <a:p>
            <a:endParaRPr lang="en-US" altLang="en-US" sz="2400"/>
          </a:p>
          <a:p>
            <a:endParaRPr lang="en-US" altLang="en-US" sz="2400"/>
          </a:p>
          <a:p>
            <a:r>
              <a:rPr lang="en-US" altLang="en-US" sz="2400"/>
              <a:t>For the deflecting plane of a </a:t>
            </a:r>
            <a:r>
              <a:rPr lang="en-US" altLang="en-US" sz="2400" b="1"/>
              <a:t>sector bend</a:t>
            </a:r>
            <a:r>
              <a:rPr lang="en-US" altLang="en-US" sz="2400"/>
              <a:t> we have seen that the matrix is	</a:t>
            </a:r>
          </a:p>
          <a:p>
            <a:endParaRPr lang="en-US" altLang="en-US" sz="2400"/>
          </a:p>
          <a:p>
            <a:endParaRPr lang="en-US" altLang="en-US" sz="2400"/>
          </a:p>
          <a:p>
            <a:endParaRPr lang="en-US" altLang="en-US" sz="2400"/>
          </a:p>
          <a:p>
            <a:pPr>
              <a:buFont typeface="Wingdings" pitchFamily="2" charset="2"/>
              <a:buNone/>
            </a:pPr>
            <a:r>
              <a:rPr lang="en-US" altLang="en-US" sz="2400"/>
              <a:t>	and in the non-deflecting plane is just a drift.</a:t>
            </a:r>
          </a:p>
        </p:txBody>
      </p:sp>
      <p:sp>
        <p:nvSpPr>
          <p:cNvPr id="646147" name="Rectangle 3">
            <a:extLst>
              <a:ext uri="{FF2B5EF4-FFF2-40B4-BE49-F238E27FC236}">
                <a16:creationId xmlns:a16="http://schemas.microsoft.com/office/drawing/2014/main" id="{D444121D-97F4-8140-9278-AED9CFE34019}"/>
              </a:ext>
            </a:extLst>
          </p:cNvPr>
          <p:cNvSpPr>
            <a:spLocks noGrp="1" noChangeArrowheads="1"/>
          </p:cNvSpPr>
          <p:nvPr>
            <p:ph type="title"/>
          </p:nvPr>
        </p:nvSpPr>
        <p:spPr>
          <a:xfrm>
            <a:off x="685800" y="0"/>
            <a:ext cx="7924800" cy="649288"/>
          </a:xfrm>
        </p:spPr>
        <p:txBody>
          <a:bodyPr/>
          <a:lstStyle/>
          <a:p>
            <a:r>
              <a:rPr lang="en-US" altLang="en-US" sz="2400"/>
              <a:t>3x3 transfer matrices - Drift, quad and sector bend</a:t>
            </a:r>
            <a:endParaRPr lang="en-US" altLang="en-US" sz="1800"/>
          </a:p>
        </p:txBody>
      </p:sp>
      <p:grpSp>
        <p:nvGrpSpPr>
          <p:cNvPr id="646148" name="Group 4">
            <a:extLst>
              <a:ext uri="{FF2B5EF4-FFF2-40B4-BE49-F238E27FC236}">
                <a16:creationId xmlns:a16="http://schemas.microsoft.com/office/drawing/2014/main" id="{627293E1-3AAC-1245-9006-21C982A5FE8A}"/>
              </a:ext>
            </a:extLst>
          </p:cNvPr>
          <p:cNvGrpSpPr>
            <a:grpSpLocks/>
          </p:cNvGrpSpPr>
          <p:nvPr/>
        </p:nvGrpSpPr>
        <p:grpSpPr bwMode="auto">
          <a:xfrm>
            <a:off x="2657475" y="1836738"/>
            <a:ext cx="3697288" cy="1231900"/>
            <a:chOff x="1556" y="1572"/>
            <a:chExt cx="2329" cy="776"/>
          </a:xfrm>
        </p:grpSpPr>
        <p:pic>
          <p:nvPicPr>
            <p:cNvPr id="646149" name="Picture 5" descr="txp_fig">
              <a:extLst>
                <a:ext uri="{FF2B5EF4-FFF2-40B4-BE49-F238E27FC236}">
                  <a16:creationId xmlns:a16="http://schemas.microsoft.com/office/drawing/2014/main" id="{91E30382-93C9-4944-8D89-DB2654AFEFB3}"/>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56" y="1572"/>
              <a:ext cx="2329"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6150" name="Picture 6" descr="txp_fig">
              <a:extLst>
                <a:ext uri="{FF2B5EF4-FFF2-40B4-BE49-F238E27FC236}">
                  <a16:creationId xmlns:a16="http://schemas.microsoft.com/office/drawing/2014/main" id="{1D43B14E-B41C-3C46-B06D-A04BAF2EB4EF}"/>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024" y="1728"/>
              <a:ext cx="54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46151" name="Picture 7" descr="txp_fig">
            <a:extLst>
              <a:ext uri="{FF2B5EF4-FFF2-40B4-BE49-F238E27FC236}">
                <a16:creationId xmlns:a16="http://schemas.microsoft.com/office/drawing/2014/main" id="{0944706B-9082-A542-8ABF-C0A71CCF4F32}"/>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812925" y="3892550"/>
            <a:ext cx="55721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19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70" name="Rectangle 1038">
            <a:extLst>
              <a:ext uri="{FF2B5EF4-FFF2-40B4-BE49-F238E27FC236}">
                <a16:creationId xmlns:a16="http://schemas.microsoft.com/office/drawing/2014/main" id="{53223670-A922-A84E-A5D4-0C2E1AD7BCD3}"/>
              </a:ext>
            </a:extLst>
          </p:cNvPr>
          <p:cNvSpPr>
            <a:spLocks noGrp="1" noChangeArrowheads="1"/>
          </p:cNvSpPr>
          <p:nvPr>
            <p:ph type="title"/>
          </p:nvPr>
        </p:nvSpPr>
        <p:spPr>
          <a:xfrm>
            <a:off x="899591" y="87288"/>
            <a:ext cx="7150621" cy="533400"/>
          </a:xfrm>
        </p:spPr>
        <p:txBody>
          <a:bodyPr/>
          <a:lstStyle/>
          <a:p>
            <a:r>
              <a:rPr lang="en-US" altLang="en-US" sz="4800" dirty="0"/>
              <a:t>Coordinate system</a:t>
            </a:r>
            <a:endParaRPr lang="en-GB" altLang="en-US" sz="4800" dirty="0"/>
          </a:p>
        </p:txBody>
      </p:sp>
      <p:sp>
        <p:nvSpPr>
          <p:cNvPr id="505871" name="Rectangle 1039">
            <a:extLst>
              <a:ext uri="{FF2B5EF4-FFF2-40B4-BE49-F238E27FC236}">
                <a16:creationId xmlns:a16="http://schemas.microsoft.com/office/drawing/2014/main" id="{0EFD4DA3-32AE-EB49-ADDF-AE41E91AC647}"/>
              </a:ext>
            </a:extLst>
          </p:cNvPr>
          <p:cNvSpPr>
            <a:spLocks noChangeArrowheads="1"/>
          </p:cNvSpPr>
          <p:nvPr/>
        </p:nvSpPr>
        <p:spPr bwMode="auto">
          <a:xfrm>
            <a:off x="277813" y="8382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Times New Roman" pitchFamily="2" charset="0"/>
              </a:defRPr>
            </a:lvl1pPr>
            <a:lvl2pPr marL="742950" indent="-285750" algn="l">
              <a:buClr>
                <a:schemeClr val="accent2"/>
              </a:buClr>
              <a:buSzPct val="80000"/>
              <a:buChar char="q"/>
              <a:defRPr sz="2400">
                <a:solidFill>
                  <a:schemeClr val="tx1"/>
                </a:solidFill>
                <a:latin typeface="Times New Roman" pitchFamily="2" charset="0"/>
              </a:defRPr>
            </a:lvl2pPr>
            <a:lvl3pPr marL="1143000" indent="-228600" algn="l">
              <a:buSzPct val="65000"/>
              <a:defRPr sz="2000">
                <a:solidFill>
                  <a:schemeClr val="tx1"/>
                </a:solidFill>
                <a:latin typeface="Times New Roman" pitchFamily="2" charset="0"/>
              </a:defRPr>
            </a:lvl3pPr>
            <a:lvl4pPr marL="1600200" indent="-228600" algn="l">
              <a:buClr>
                <a:schemeClr val="accent2"/>
              </a:buClr>
              <a:buSzPct val="70000"/>
              <a:buChar char="¨"/>
              <a:defRPr>
                <a:solidFill>
                  <a:schemeClr val="tx1"/>
                </a:solidFill>
                <a:latin typeface="Times New Roman" pitchFamily="2" charset="0"/>
              </a:defRPr>
            </a:lvl4pPr>
            <a:lvl5pPr marL="2057400" indent="-228600" algn="l">
              <a:buChar char="§"/>
              <a:defRPr>
                <a:solidFill>
                  <a:schemeClr val="tx1"/>
                </a:solidFill>
                <a:latin typeface="Times New Roman" pitchFamily="2" charset="0"/>
              </a:defRPr>
            </a:lvl5pPr>
            <a:lvl6pPr marL="25146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6pPr>
            <a:lvl7pPr marL="29718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7pPr>
            <a:lvl8pPr marL="34290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8pPr>
            <a:lvl9pPr marL="38862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9pPr>
          </a:lstStyle>
          <a:p>
            <a:pPr>
              <a:spcBef>
                <a:spcPct val="50000"/>
              </a:spcBef>
            </a:pPr>
            <a:r>
              <a:rPr lang="en-GB" altLang="en-US"/>
              <a:t>Cartesian coordinates not useful to describe motion in an accelerator</a:t>
            </a:r>
          </a:p>
          <a:p>
            <a:pPr>
              <a:spcBef>
                <a:spcPct val="50000"/>
              </a:spcBef>
            </a:pPr>
            <a:r>
              <a:rPr lang="en-GB" altLang="en-US"/>
              <a:t>Instead we use a system following an ideal path along the accelerator</a:t>
            </a:r>
          </a:p>
          <a:p>
            <a:pPr>
              <a:spcBef>
                <a:spcPct val="50000"/>
              </a:spcBef>
            </a:pPr>
            <a:endParaRPr lang="en-GB" altLang="en-US"/>
          </a:p>
          <a:p>
            <a:pPr>
              <a:spcBef>
                <a:spcPct val="50000"/>
              </a:spcBef>
            </a:pPr>
            <a:endParaRPr lang="en-GB" altLang="en-US"/>
          </a:p>
          <a:p>
            <a:pPr>
              <a:spcBef>
                <a:spcPct val="50000"/>
              </a:spcBef>
              <a:buFont typeface="Wingdings" pitchFamily="2" charset="2"/>
              <a:buNone/>
            </a:pPr>
            <a:endParaRPr lang="en-GB" altLang="en-US"/>
          </a:p>
          <a:p>
            <a:pPr>
              <a:spcBef>
                <a:spcPct val="50000"/>
              </a:spcBef>
            </a:pPr>
            <a:endParaRPr lang="en-GB" altLang="en-US"/>
          </a:p>
          <a:p>
            <a:pPr>
              <a:spcBef>
                <a:spcPct val="50000"/>
              </a:spcBef>
            </a:pPr>
            <a:r>
              <a:rPr lang="en-GB" altLang="en-US"/>
              <a:t>The ideal path is defined</a:t>
            </a:r>
            <a:endParaRPr lang="en-US" altLang="en-US"/>
          </a:p>
        </p:txBody>
      </p:sp>
      <p:pic>
        <p:nvPicPr>
          <p:cNvPr id="505895" name="Picture 1063" descr="txp_fig.bmp">
            <a:extLst>
              <a:ext uri="{FF2B5EF4-FFF2-40B4-BE49-F238E27FC236}">
                <a16:creationId xmlns:a16="http://schemas.microsoft.com/office/drawing/2014/main" id="{43E88EB5-A2A0-A74F-A98A-BB81A3118081}"/>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402013" y="2895600"/>
            <a:ext cx="4595812"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5900" name="Picture 1068" descr="txp_fig.bmp">
            <a:extLst>
              <a:ext uri="{FF2B5EF4-FFF2-40B4-BE49-F238E27FC236}">
                <a16:creationId xmlns:a16="http://schemas.microsoft.com/office/drawing/2014/main" id="{E7FC50FC-C666-674F-8681-52D6C2470441}"/>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602413" y="3505200"/>
            <a:ext cx="1703387"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5901" name="Rectangle 1069">
            <a:extLst>
              <a:ext uri="{FF2B5EF4-FFF2-40B4-BE49-F238E27FC236}">
                <a16:creationId xmlns:a16="http://schemas.microsoft.com/office/drawing/2014/main" id="{338C63B3-2BE5-E343-BB1D-437316CC493A}"/>
              </a:ext>
            </a:extLst>
          </p:cNvPr>
          <p:cNvSpPr>
            <a:spLocks noChangeArrowheads="1"/>
          </p:cNvSpPr>
          <p:nvPr/>
        </p:nvSpPr>
        <p:spPr bwMode="auto">
          <a:xfrm>
            <a:off x="3706813" y="3733800"/>
            <a:ext cx="4903787"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a:t> </a:t>
            </a:r>
            <a:r>
              <a:rPr lang="en-GB" altLang="en-US" sz="2800"/>
              <a:t>The curvature is</a:t>
            </a:r>
          </a:p>
          <a:p>
            <a:pPr algn="l"/>
            <a:r>
              <a:rPr lang="en-US" altLang="en-US" sz="2800"/>
              <a:t>  </a:t>
            </a:r>
            <a:r>
              <a:rPr lang="en-GB" altLang="en-US" sz="2800"/>
              <a:t>From Lorentz </a:t>
            </a:r>
            <a:r>
              <a:rPr lang="en-US" altLang="en-US" sz="2800"/>
              <a:t>equation</a:t>
            </a:r>
            <a:endParaRPr lang="en-GB" altLang="en-US" sz="2800"/>
          </a:p>
        </p:txBody>
      </p:sp>
      <p:pic>
        <p:nvPicPr>
          <p:cNvPr id="505909" name="Picture 1077" descr="txp_fig.bmp">
            <a:extLst>
              <a:ext uri="{FF2B5EF4-FFF2-40B4-BE49-F238E27FC236}">
                <a16:creationId xmlns:a16="http://schemas.microsoft.com/office/drawing/2014/main" id="{34BC9A80-8E87-364F-80E1-FC2E56066580}"/>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192213" y="4724400"/>
            <a:ext cx="71374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5913" name="Picture 1081" descr="txp_fig.bmp">
            <a:extLst>
              <a:ext uri="{FF2B5EF4-FFF2-40B4-BE49-F238E27FC236}">
                <a16:creationId xmlns:a16="http://schemas.microsoft.com/office/drawing/2014/main" id="{08602D88-7008-954A-94DB-600152EA74E3}"/>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495800" y="5545138"/>
            <a:ext cx="2413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5917" name="Group 1085">
            <a:extLst>
              <a:ext uri="{FF2B5EF4-FFF2-40B4-BE49-F238E27FC236}">
                <a16:creationId xmlns:a16="http://schemas.microsoft.com/office/drawing/2014/main" id="{99BFCACF-2287-3243-8533-3E646C90702C}"/>
              </a:ext>
            </a:extLst>
          </p:cNvPr>
          <p:cNvGrpSpPr>
            <a:grpSpLocks/>
          </p:cNvGrpSpPr>
          <p:nvPr/>
        </p:nvGrpSpPr>
        <p:grpSpPr bwMode="auto">
          <a:xfrm>
            <a:off x="201613" y="2895600"/>
            <a:ext cx="3735387" cy="2214563"/>
            <a:chOff x="96" y="2016"/>
            <a:chExt cx="2353" cy="1395"/>
          </a:xfrm>
        </p:grpSpPr>
        <p:sp>
          <p:nvSpPr>
            <p:cNvPr id="505914" name="Arc 1082">
              <a:extLst>
                <a:ext uri="{FF2B5EF4-FFF2-40B4-BE49-F238E27FC236}">
                  <a16:creationId xmlns:a16="http://schemas.microsoft.com/office/drawing/2014/main" id="{3DE463C4-242E-4F47-8F61-8892B32896FA}"/>
                </a:ext>
              </a:extLst>
            </p:cNvPr>
            <p:cNvSpPr>
              <a:spLocks/>
            </p:cNvSpPr>
            <p:nvPr/>
          </p:nvSpPr>
          <p:spPr bwMode="auto">
            <a:xfrm flipH="1">
              <a:off x="1248" y="2880"/>
              <a:ext cx="137" cy="73"/>
            </a:xfrm>
            <a:custGeom>
              <a:avLst/>
              <a:gdLst>
                <a:gd name="G0" fmla="+- 19869 0 0"/>
                <a:gd name="G1" fmla="+- 21600 0 0"/>
                <a:gd name="G2" fmla="+- 21600 0 0"/>
                <a:gd name="T0" fmla="*/ 0 w 41056"/>
                <a:gd name="T1" fmla="*/ 13128 h 21600"/>
                <a:gd name="T2" fmla="*/ 41056 w 41056"/>
                <a:gd name="T3" fmla="*/ 17397 h 21600"/>
                <a:gd name="T4" fmla="*/ 19869 w 41056"/>
                <a:gd name="T5" fmla="*/ 21600 h 21600"/>
              </a:gdLst>
              <a:ahLst/>
              <a:cxnLst>
                <a:cxn ang="0">
                  <a:pos x="T0" y="T1"/>
                </a:cxn>
                <a:cxn ang="0">
                  <a:pos x="T2" y="T3"/>
                </a:cxn>
                <a:cxn ang="0">
                  <a:pos x="T4" y="T5"/>
                </a:cxn>
              </a:cxnLst>
              <a:rect l="0" t="0" r="r" b="b"/>
              <a:pathLst>
                <a:path w="41056" h="21600" fill="none" extrusionOk="0">
                  <a:moveTo>
                    <a:pt x="-1" y="13127"/>
                  </a:moveTo>
                  <a:cubicBezTo>
                    <a:pt x="3394" y="5166"/>
                    <a:pt x="11213" y="0"/>
                    <a:pt x="19869" y="0"/>
                  </a:cubicBezTo>
                  <a:cubicBezTo>
                    <a:pt x="30177" y="0"/>
                    <a:pt x="39050" y="7285"/>
                    <a:pt x="41056" y="17396"/>
                  </a:cubicBezTo>
                </a:path>
                <a:path w="41056" h="21600" stroke="0" extrusionOk="0">
                  <a:moveTo>
                    <a:pt x="-1" y="13127"/>
                  </a:moveTo>
                  <a:cubicBezTo>
                    <a:pt x="3394" y="5166"/>
                    <a:pt x="11213" y="0"/>
                    <a:pt x="19869" y="0"/>
                  </a:cubicBezTo>
                  <a:cubicBezTo>
                    <a:pt x="30177" y="0"/>
                    <a:pt x="39050" y="7285"/>
                    <a:pt x="41056" y="17396"/>
                  </a:cubicBezTo>
                  <a:lnTo>
                    <a:pt x="19869"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72" name="Arc 1040">
              <a:extLst>
                <a:ext uri="{FF2B5EF4-FFF2-40B4-BE49-F238E27FC236}">
                  <a16:creationId xmlns:a16="http://schemas.microsoft.com/office/drawing/2014/main" id="{2CDD97E5-F201-7543-8481-C32566B46D11}"/>
                </a:ext>
              </a:extLst>
            </p:cNvPr>
            <p:cNvSpPr>
              <a:spLocks/>
            </p:cNvSpPr>
            <p:nvPr/>
          </p:nvSpPr>
          <p:spPr bwMode="auto">
            <a:xfrm rot="10824958" flipV="1">
              <a:off x="336" y="2496"/>
              <a:ext cx="2015" cy="915"/>
            </a:xfrm>
            <a:custGeom>
              <a:avLst/>
              <a:gdLst>
                <a:gd name="G0" fmla="+- 0 0 0"/>
                <a:gd name="G1" fmla="+- 21600 0 0"/>
                <a:gd name="G2" fmla="+- 21600 0 0"/>
                <a:gd name="T0" fmla="*/ 0 w 21298"/>
                <a:gd name="T1" fmla="*/ 0 h 21600"/>
                <a:gd name="T2" fmla="*/ 21298 w 21298"/>
                <a:gd name="T3" fmla="*/ 18001 h 21600"/>
                <a:gd name="T4" fmla="*/ 0 w 21298"/>
                <a:gd name="T5" fmla="*/ 21600 h 21600"/>
              </a:gdLst>
              <a:ahLst/>
              <a:cxnLst>
                <a:cxn ang="0">
                  <a:pos x="T0" y="T1"/>
                </a:cxn>
                <a:cxn ang="0">
                  <a:pos x="T2" y="T3"/>
                </a:cxn>
                <a:cxn ang="0">
                  <a:pos x="T4" y="T5"/>
                </a:cxn>
              </a:cxnLst>
              <a:rect l="0" t="0" r="r" b="b"/>
              <a:pathLst>
                <a:path w="21298" h="21600" fill="none" extrusionOk="0">
                  <a:moveTo>
                    <a:pt x="0" y="0"/>
                  </a:moveTo>
                  <a:cubicBezTo>
                    <a:pt x="10540" y="0"/>
                    <a:pt x="19541" y="7607"/>
                    <a:pt x="21298" y="18000"/>
                  </a:cubicBezTo>
                </a:path>
                <a:path w="21298" h="21600" stroke="0" extrusionOk="0">
                  <a:moveTo>
                    <a:pt x="0" y="0"/>
                  </a:moveTo>
                  <a:cubicBezTo>
                    <a:pt x="10540" y="0"/>
                    <a:pt x="19541" y="7607"/>
                    <a:pt x="21298" y="18000"/>
                  </a:cubicBezTo>
                  <a:lnTo>
                    <a:pt x="0" y="21600"/>
                  </a:lnTo>
                  <a:close/>
                </a:path>
              </a:pathLst>
            </a:custGeom>
            <a:noFill/>
            <a:ln w="190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74" name="Line 1042">
              <a:extLst>
                <a:ext uri="{FF2B5EF4-FFF2-40B4-BE49-F238E27FC236}">
                  <a16:creationId xmlns:a16="http://schemas.microsoft.com/office/drawing/2014/main" id="{887211E2-B639-7445-9E3B-62451A4D19F1}"/>
                </a:ext>
              </a:extLst>
            </p:cNvPr>
            <p:cNvSpPr>
              <a:spLocks noChangeShapeType="1"/>
            </p:cNvSpPr>
            <p:nvPr/>
          </p:nvSpPr>
          <p:spPr bwMode="auto">
            <a:xfrm flipV="1">
              <a:off x="960" y="2112"/>
              <a:ext cx="0" cy="62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76" name="Oval 1044">
              <a:extLst>
                <a:ext uri="{FF2B5EF4-FFF2-40B4-BE49-F238E27FC236}">
                  <a16:creationId xmlns:a16="http://schemas.microsoft.com/office/drawing/2014/main" id="{95199EC6-6B33-7F4F-ACF4-5B707D8189CE}"/>
                </a:ext>
              </a:extLst>
            </p:cNvPr>
            <p:cNvSpPr>
              <a:spLocks noChangeArrowheads="1"/>
            </p:cNvSpPr>
            <p:nvPr/>
          </p:nvSpPr>
          <p:spPr bwMode="auto">
            <a:xfrm>
              <a:off x="720" y="240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877" name="Line 1045">
              <a:extLst>
                <a:ext uri="{FF2B5EF4-FFF2-40B4-BE49-F238E27FC236}">
                  <a16:creationId xmlns:a16="http://schemas.microsoft.com/office/drawing/2014/main" id="{1FAAF136-94B0-C142-A2EF-815332CC346C}"/>
                </a:ext>
              </a:extLst>
            </p:cNvPr>
            <p:cNvSpPr>
              <a:spLocks noChangeShapeType="1"/>
            </p:cNvSpPr>
            <p:nvPr/>
          </p:nvSpPr>
          <p:spPr bwMode="auto">
            <a:xfrm flipV="1">
              <a:off x="960" y="2496"/>
              <a:ext cx="624"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78" name="Line 1046">
              <a:extLst>
                <a:ext uri="{FF2B5EF4-FFF2-40B4-BE49-F238E27FC236}">
                  <a16:creationId xmlns:a16="http://schemas.microsoft.com/office/drawing/2014/main" id="{6729F8E7-29D0-B442-83FD-337337294EEC}"/>
                </a:ext>
              </a:extLst>
            </p:cNvPr>
            <p:cNvSpPr>
              <a:spLocks noChangeShapeType="1"/>
            </p:cNvSpPr>
            <p:nvPr/>
          </p:nvSpPr>
          <p:spPr bwMode="auto">
            <a:xfrm flipH="1" flipV="1">
              <a:off x="432" y="2400"/>
              <a:ext cx="528" cy="3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79" name="Line 1047">
              <a:extLst>
                <a:ext uri="{FF2B5EF4-FFF2-40B4-BE49-F238E27FC236}">
                  <a16:creationId xmlns:a16="http://schemas.microsoft.com/office/drawing/2014/main" id="{60C3D3FA-C6F6-7848-A743-CB3F1A955F69}"/>
                </a:ext>
              </a:extLst>
            </p:cNvPr>
            <p:cNvSpPr>
              <a:spLocks noChangeShapeType="1"/>
            </p:cNvSpPr>
            <p:nvPr/>
          </p:nvSpPr>
          <p:spPr bwMode="auto">
            <a:xfrm>
              <a:off x="2352" y="2496"/>
              <a:ext cx="48" cy="0"/>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80" name="Rectangle 1048">
              <a:extLst>
                <a:ext uri="{FF2B5EF4-FFF2-40B4-BE49-F238E27FC236}">
                  <a16:creationId xmlns:a16="http://schemas.microsoft.com/office/drawing/2014/main" id="{2272F5D8-FB17-864E-8AFA-D59EDD6E5A0D}"/>
                </a:ext>
              </a:extLst>
            </p:cNvPr>
            <p:cNvSpPr>
              <a:spLocks noChangeArrowheads="1"/>
            </p:cNvSpPr>
            <p:nvPr/>
          </p:nvSpPr>
          <p:spPr bwMode="auto">
            <a:xfrm>
              <a:off x="1985" y="2342"/>
              <a:ext cx="4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GB" altLang="en-US" sz="1000" b="1">
                  <a:solidFill>
                    <a:srgbClr val="FF0000"/>
                  </a:solidFill>
                </a:rPr>
                <a:t>Ideal path</a:t>
              </a:r>
            </a:p>
          </p:txBody>
        </p:sp>
        <p:sp>
          <p:nvSpPr>
            <p:cNvPr id="505881" name="Freeform 1049">
              <a:extLst>
                <a:ext uri="{FF2B5EF4-FFF2-40B4-BE49-F238E27FC236}">
                  <a16:creationId xmlns:a16="http://schemas.microsoft.com/office/drawing/2014/main" id="{296CD67B-6723-AF4B-96E2-CEF2D2B975F2}"/>
                </a:ext>
              </a:extLst>
            </p:cNvPr>
            <p:cNvSpPr>
              <a:spLocks/>
            </p:cNvSpPr>
            <p:nvPr/>
          </p:nvSpPr>
          <p:spPr bwMode="auto">
            <a:xfrm>
              <a:off x="96" y="2208"/>
              <a:ext cx="1440" cy="672"/>
            </a:xfrm>
            <a:custGeom>
              <a:avLst/>
              <a:gdLst>
                <a:gd name="T0" fmla="*/ 48 w 1440"/>
                <a:gd name="T1" fmla="*/ 672 h 672"/>
                <a:gd name="T2" fmla="*/ 144 w 1440"/>
                <a:gd name="T3" fmla="*/ 288 h 672"/>
                <a:gd name="T4" fmla="*/ 912 w 1440"/>
                <a:gd name="T5" fmla="*/ 192 h 672"/>
                <a:gd name="T6" fmla="*/ 1440 w 1440"/>
                <a:gd name="T7" fmla="*/ 0 h 672"/>
              </a:gdLst>
              <a:ahLst/>
              <a:cxnLst>
                <a:cxn ang="0">
                  <a:pos x="T0" y="T1"/>
                </a:cxn>
                <a:cxn ang="0">
                  <a:pos x="T2" y="T3"/>
                </a:cxn>
                <a:cxn ang="0">
                  <a:pos x="T4" y="T5"/>
                </a:cxn>
                <a:cxn ang="0">
                  <a:pos x="T6" y="T7"/>
                </a:cxn>
              </a:cxnLst>
              <a:rect l="0" t="0" r="r" b="b"/>
              <a:pathLst>
                <a:path w="1440" h="672">
                  <a:moveTo>
                    <a:pt x="48" y="672"/>
                  </a:moveTo>
                  <a:cubicBezTo>
                    <a:pt x="24" y="520"/>
                    <a:pt x="0" y="368"/>
                    <a:pt x="144" y="288"/>
                  </a:cubicBezTo>
                  <a:cubicBezTo>
                    <a:pt x="288" y="208"/>
                    <a:pt x="696" y="240"/>
                    <a:pt x="912" y="192"/>
                  </a:cubicBezTo>
                  <a:cubicBezTo>
                    <a:pt x="1128" y="144"/>
                    <a:pt x="1360" y="32"/>
                    <a:pt x="1440" y="0"/>
                  </a:cubicBezTo>
                </a:path>
              </a:pathLst>
            </a:custGeom>
            <a:noFill/>
            <a:ln w="952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82" name="Rectangle 1050">
              <a:extLst>
                <a:ext uri="{FF2B5EF4-FFF2-40B4-BE49-F238E27FC236}">
                  <a16:creationId xmlns:a16="http://schemas.microsoft.com/office/drawing/2014/main" id="{18009932-C586-D746-AD56-7C016DA432D3}"/>
                </a:ext>
              </a:extLst>
            </p:cNvPr>
            <p:cNvSpPr>
              <a:spLocks noChangeArrowheads="1"/>
            </p:cNvSpPr>
            <p:nvPr/>
          </p:nvSpPr>
          <p:spPr bwMode="auto">
            <a:xfrm>
              <a:off x="1027" y="2016"/>
              <a:ext cx="74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GB" altLang="en-US" sz="1000" b="1">
                  <a:solidFill>
                    <a:srgbClr val="0033CC"/>
                  </a:solidFill>
                </a:rPr>
                <a:t>Particle trajectory</a:t>
              </a:r>
            </a:p>
          </p:txBody>
        </p:sp>
        <p:sp>
          <p:nvSpPr>
            <p:cNvPr id="505883" name="Line 1051">
              <a:extLst>
                <a:ext uri="{FF2B5EF4-FFF2-40B4-BE49-F238E27FC236}">
                  <a16:creationId xmlns:a16="http://schemas.microsoft.com/office/drawing/2014/main" id="{25AD5A23-395A-7543-AC39-608000FEE9E9}"/>
                </a:ext>
              </a:extLst>
            </p:cNvPr>
            <p:cNvSpPr>
              <a:spLocks noChangeShapeType="1"/>
            </p:cNvSpPr>
            <p:nvPr/>
          </p:nvSpPr>
          <p:spPr bwMode="auto">
            <a:xfrm>
              <a:off x="864" y="2688"/>
              <a:ext cx="480"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85" name="Line 1053">
              <a:extLst>
                <a:ext uri="{FF2B5EF4-FFF2-40B4-BE49-F238E27FC236}">
                  <a16:creationId xmlns:a16="http://schemas.microsoft.com/office/drawing/2014/main" id="{94130733-59B1-E94B-91B3-92109DFE15B5}"/>
                </a:ext>
              </a:extLst>
            </p:cNvPr>
            <p:cNvSpPr>
              <a:spLocks noChangeShapeType="1"/>
            </p:cNvSpPr>
            <p:nvPr/>
          </p:nvSpPr>
          <p:spPr bwMode="auto">
            <a:xfrm flipV="1">
              <a:off x="1344" y="2544"/>
              <a:ext cx="288"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86" name="Rectangle 1054">
              <a:extLst>
                <a:ext uri="{FF2B5EF4-FFF2-40B4-BE49-F238E27FC236}">
                  <a16:creationId xmlns:a16="http://schemas.microsoft.com/office/drawing/2014/main" id="{A84109F5-1B64-4E46-B1DB-C64952DCA081}"/>
                </a:ext>
              </a:extLst>
            </p:cNvPr>
            <p:cNvSpPr>
              <a:spLocks noChangeArrowheads="1"/>
            </p:cNvSpPr>
            <p:nvPr/>
          </p:nvSpPr>
          <p:spPr bwMode="auto">
            <a:xfrm>
              <a:off x="1347" y="2688"/>
              <a:ext cx="15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sz="1000" b="1"/>
                <a:t>ρ</a:t>
              </a:r>
              <a:endParaRPr lang="en-GB" altLang="en-US" sz="1000" b="1"/>
            </a:p>
          </p:txBody>
        </p:sp>
        <p:sp>
          <p:nvSpPr>
            <p:cNvPr id="505887" name="Line 1055">
              <a:extLst>
                <a:ext uri="{FF2B5EF4-FFF2-40B4-BE49-F238E27FC236}">
                  <a16:creationId xmlns:a16="http://schemas.microsoft.com/office/drawing/2014/main" id="{0C4AB749-1B1C-6641-B32B-2AA288079A02}"/>
                </a:ext>
              </a:extLst>
            </p:cNvPr>
            <p:cNvSpPr>
              <a:spLocks noChangeShapeType="1"/>
            </p:cNvSpPr>
            <p:nvPr/>
          </p:nvSpPr>
          <p:spPr bwMode="auto">
            <a:xfrm>
              <a:off x="720" y="2400"/>
              <a:ext cx="0"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88" name="Line 1056">
              <a:extLst>
                <a:ext uri="{FF2B5EF4-FFF2-40B4-BE49-F238E27FC236}">
                  <a16:creationId xmlns:a16="http://schemas.microsoft.com/office/drawing/2014/main" id="{07A744A6-B930-FB43-B5CC-6A4B3B5DEE9D}"/>
                </a:ext>
              </a:extLst>
            </p:cNvPr>
            <p:cNvSpPr>
              <a:spLocks noChangeShapeType="1"/>
            </p:cNvSpPr>
            <p:nvPr/>
          </p:nvSpPr>
          <p:spPr bwMode="auto">
            <a:xfrm>
              <a:off x="720" y="2400"/>
              <a:ext cx="24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889" name="Rectangle 1057">
              <a:extLst>
                <a:ext uri="{FF2B5EF4-FFF2-40B4-BE49-F238E27FC236}">
                  <a16:creationId xmlns:a16="http://schemas.microsoft.com/office/drawing/2014/main" id="{D33BFD54-EFF3-9143-9CFE-B1F47AFC2731}"/>
                </a:ext>
              </a:extLst>
            </p:cNvPr>
            <p:cNvSpPr>
              <a:spLocks noChangeArrowheads="1"/>
            </p:cNvSpPr>
            <p:nvPr/>
          </p:nvSpPr>
          <p:spPr bwMode="auto">
            <a:xfrm>
              <a:off x="384" y="2256"/>
              <a:ext cx="1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b="1"/>
                <a:t>x</a:t>
              </a:r>
              <a:endParaRPr lang="en-GB" altLang="en-US" sz="1400" b="1"/>
            </a:p>
          </p:txBody>
        </p:sp>
        <p:sp>
          <p:nvSpPr>
            <p:cNvPr id="505890" name="Rectangle 1058">
              <a:extLst>
                <a:ext uri="{FF2B5EF4-FFF2-40B4-BE49-F238E27FC236}">
                  <a16:creationId xmlns:a16="http://schemas.microsoft.com/office/drawing/2014/main" id="{418E5185-7EF5-7D43-B421-B87F682D48B5}"/>
                </a:ext>
              </a:extLst>
            </p:cNvPr>
            <p:cNvSpPr>
              <a:spLocks noChangeArrowheads="1"/>
            </p:cNvSpPr>
            <p:nvPr/>
          </p:nvSpPr>
          <p:spPr bwMode="auto">
            <a:xfrm>
              <a:off x="768" y="2064"/>
              <a:ext cx="1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b="1"/>
                <a:t>y</a:t>
              </a:r>
              <a:endParaRPr lang="en-GB" altLang="en-US" sz="1400" b="1"/>
            </a:p>
          </p:txBody>
        </p:sp>
        <p:sp>
          <p:nvSpPr>
            <p:cNvPr id="505891" name="Rectangle 1059">
              <a:extLst>
                <a:ext uri="{FF2B5EF4-FFF2-40B4-BE49-F238E27FC236}">
                  <a16:creationId xmlns:a16="http://schemas.microsoft.com/office/drawing/2014/main" id="{CB2A6451-C10A-1F44-99F1-3A4733533D3F}"/>
                </a:ext>
              </a:extLst>
            </p:cNvPr>
            <p:cNvSpPr>
              <a:spLocks noChangeArrowheads="1"/>
            </p:cNvSpPr>
            <p:nvPr/>
          </p:nvSpPr>
          <p:spPr bwMode="auto">
            <a:xfrm>
              <a:off x="1392" y="2352"/>
              <a:ext cx="1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b="1"/>
                <a:t>s</a:t>
              </a:r>
              <a:endParaRPr lang="en-GB" altLang="en-US" sz="1400" b="1"/>
            </a:p>
          </p:txBody>
        </p:sp>
        <p:sp>
          <p:nvSpPr>
            <p:cNvPr id="505892" name="Rectangle 1060">
              <a:extLst>
                <a:ext uri="{FF2B5EF4-FFF2-40B4-BE49-F238E27FC236}">
                  <a16:creationId xmlns:a16="http://schemas.microsoft.com/office/drawing/2014/main" id="{C7F1BA7C-B947-344E-B8E7-5E5472BEE028}"/>
                </a:ext>
              </a:extLst>
            </p:cNvPr>
            <p:cNvSpPr>
              <a:spLocks noChangeArrowheads="1"/>
            </p:cNvSpPr>
            <p:nvPr/>
          </p:nvSpPr>
          <p:spPr bwMode="auto">
            <a:xfrm>
              <a:off x="578" y="2544"/>
              <a:ext cx="1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a:t>x</a:t>
              </a:r>
              <a:endParaRPr lang="en-GB" altLang="en-US" sz="1400"/>
            </a:p>
          </p:txBody>
        </p:sp>
        <p:sp>
          <p:nvSpPr>
            <p:cNvPr id="505893" name="Rectangle 1061">
              <a:extLst>
                <a:ext uri="{FF2B5EF4-FFF2-40B4-BE49-F238E27FC236}">
                  <a16:creationId xmlns:a16="http://schemas.microsoft.com/office/drawing/2014/main" id="{3E8C03E9-41CD-F146-B526-5FE744896001}"/>
                </a:ext>
              </a:extLst>
            </p:cNvPr>
            <p:cNvSpPr>
              <a:spLocks noChangeArrowheads="1"/>
            </p:cNvSpPr>
            <p:nvPr/>
          </p:nvSpPr>
          <p:spPr bwMode="auto">
            <a:xfrm>
              <a:off x="912" y="2448"/>
              <a:ext cx="1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a:t>y</a:t>
              </a:r>
              <a:endParaRPr lang="en-GB" altLang="en-US" sz="1400"/>
            </a:p>
          </p:txBody>
        </p:sp>
        <p:sp>
          <p:nvSpPr>
            <p:cNvPr id="505915" name="Rectangle 1083">
              <a:extLst>
                <a:ext uri="{FF2B5EF4-FFF2-40B4-BE49-F238E27FC236}">
                  <a16:creationId xmlns:a16="http://schemas.microsoft.com/office/drawing/2014/main" id="{DEE5D249-4387-114C-8132-5F30DF64046E}"/>
                </a:ext>
              </a:extLst>
            </p:cNvPr>
            <p:cNvSpPr>
              <a:spLocks noChangeArrowheads="1"/>
            </p:cNvSpPr>
            <p:nvPr/>
          </p:nvSpPr>
          <p:spPr bwMode="auto">
            <a:xfrm>
              <a:off x="1211" y="2736"/>
              <a:ext cx="16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sz="1000" b="1"/>
                <a:t>φ</a:t>
              </a:r>
              <a:endParaRPr lang="en-GB" altLang="en-US" sz="1000" b="1"/>
            </a:p>
          </p:txBody>
        </p:sp>
      </p:grpSp>
    </p:spTree>
    <p:extLst>
      <p:ext uri="{BB962C8B-B14F-4D97-AF65-F5344CB8AC3E}">
        <p14:creationId xmlns:p14="http://schemas.microsoft.com/office/powerpoint/2010/main" val="3839947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1026">
            <a:extLst>
              <a:ext uri="{FF2B5EF4-FFF2-40B4-BE49-F238E27FC236}">
                <a16:creationId xmlns:a16="http://schemas.microsoft.com/office/drawing/2014/main" id="{6415F0F4-2445-3941-BD07-2936BE4393D1}"/>
              </a:ext>
            </a:extLst>
          </p:cNvPr>
          <p:cNvSpPr>
            <a:spLocks noGrp="1" noChangeArrowheads="1"/>
          </p:cNvSpPr>
          <p:nvPr>
            <p:ph type="title"/>
          </p:nvPr>
        </p:nvSpPr>
        <p:spPr>
          <a:xfrm>
            <a:off x="685800" y="0"/>
            <a:ext cx="7777163" cy="677863"/>
          </a:xfrm>
        </p:spPr>
        <p:txBody>
          <a:bodyPr/>
          <a:lstStyle/>
          <a:p>
            <a:r>
              <a:rPr lang="en-US" altLang="en-US" sz="3000"/>
              <a:t>3x3 transfer matrices - Synchrotron magnet</a:t>
            </a:r>
            <a:endParaRPr lang="en-US" altLang="en-US" sz="2000"/>
          </a:p>
        </p:txBody>
      </p:sp>
      <p:sp>
        <p:nvSpPr>
          <p:cNvPr id="647171" name="Rectangle 1027">
            <a:extLst>
              <a:ext uri="{FF2B5EF4-FFF2-40B4-BE49-F238E27FC236}">
                <a16:creationId xmlns:a16="http://schemas.microsoft.com/office/drawing/2014/main" id="{39DE2BAC-9E5B-5645-8ACA-B506C080874A}"/>
              </a:ext>
            </a:extLst>
          </p:cNvPr>
          <p:cNvSpPr>
            <a:spLocks noGrp="1" noChangeArrowheads="1"/>
          </p:cNvSpPr>
          <p:nvPr>
            <p:ph type="body" idx="1"/>
          </p:nvPr>
        </p:nvSpPr>
        <p:spPr>
          <a:xfrm>
            <a:off x="304800" y="733425"/>
            <a:ext cx="8458200" cy="5972175"/>
          </a:xfrm>
        </p:spPr>
        <p:txBody>
          <a:bodyPr/>
          <a:lstStyle/>
          <a:p>
            <a:pPr>
              <a:lnSpc>
                <a:spcPct val="90000"/>
              </a:lnSpc>
            </a:pPr>
            <a:r>
              <a:rPr lang="en-US" altLang="en-US" sz="2400"/>
              <a:t>Synchrotron magnets have focusing and bending included in their body. </a:t>
            </a:r>
          </a:p>
          <a:p>
            <a:pPr>
              <a:lnSpc>
                <a:spcPct val="90000"/>
              </a:lnSpc>
            </a:pPr>
            <a:r>
              <a:rPr lang="en-US" altLang="en-US" sz="2400"/>
              <a:t>From the solution of the sector bend, by replacing </a:t>
            </a:r>
            <a:r>
              <a:rPr lang="en-US" altLang="en-US" sz="2400" i="1"/>
              <a:t>1/</a:t>
            </a:r>
            <a:r>
              <a:rPr lang="el-GR" altLang="en-US" sz="2400" i="1">
                <a:latin typeface="Lucida Grande" panose="020B0600040502020204" pitchFamily="34" charset="0"/>
              </a:rPr>
              <a:t>ρ</a:t>
            </a:r>
            <a:r>
              <a:rPr lang="el-GR" altLang="en-US" sz="2400"/>
              <a:t> </a:t>
            </a:r>
            <a:r>
              <a:rPr lang="en-US" altLang="en-US" sz="2400"/>
              <a:t>with </a:t>
            </a: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r>
              <a:rPr lang="en-US" altLang="en-US" sz="2400"/>
              <a:t>For </a:t>
            </a:r>
            <a:r>
              <a:rPr lang="en-US" altLang="en-US" sz="2400" i="1"/>
              <a:t>K</a:t>
            </a:r>
            <a:r>
              <a:rPr lang="en-US" altLang="en-US" sz="2400"/>
              <a:t>&gt;0</a:t>
            </a:r>
          </a:p>
          <a:p>
            <a:pPr>
              <a:lnSpc>
                <a:spcPct val="90000"/>
              </a:lnSpc>
            </a:pPr>
            <a:endParaRPr lang="en-US" altLang="en-US" sz="2400" b="1"/>
          </a:p>
          <a:p>
            <a:pPr>
              <a:lnSpc>
                <a:spcPct val="90000"/>
              </a:lnSpc>
            </a:pPr>
            <a:endParaRPr lang="en-US" altLang="en-US" sz="2400" b="1"/>
          </a:p>
          <a:p>
            <a:pPr>
              <a:lnSpc>
                <a:spcPct val="90000"/>
              </a:lnSpc>
            </a:pPr>
            <a:endParaRPr lang="en-US" altLang="en-US" sz="2400"/>
          </a:p>
          <a:p>
            <a:pPr>
              <a:lnSpc>
                <a:spcPct val="90000"/>
              </a:lnSpc>
            </a:pPr>
            <a:r>
              <a:rPr lang="en-US" altLang="en-US" sz="2400"/>
              <a:t>For </a:t>
            </a:r>
            <a:r>
              <a:rPr lang="en-US" altLang="en-US" sz="2400" i="1"/>
              <a:t>K</a:t>
            </a:r>
            <a:r>
              <a:rPr lang="en-US" altLang="en-US" sz="2400"/>
              <a:t>&lt;0</a:t>
            </a:r>
          </a:p>
          <a:p>
            <a:pPr>
              <a:lnSpc>
                <a:spcPct val="90000"/>
              </a:lnSpc>
              <a:buFont typeface="Wingdings" pitchFamily="2" charset="2"/>
              <a:buNone/>
            </a:pPr>
            <a:endParaRPr lang="en-US" altLang="en-US" sz="2400"/>
          </a:p>
          <a:p>
            <a:pPr>
              <a:lnSpc>
                <a:spcPct val="90000"/>
              </a:lnSpc>
              <a:buFont typeface="Wingdings" pitchFamily="2" charset="2"/>
              <a:buNone/>
            </a:pPr>
            <a:r>
              <a:rPr lang="en-US" altLang="en-US" sz="2400"/>
              <a:t>		</a:t>
            </a:r>
          </a:p>
          <a:p>
            <a:pPr>
              <a:lnSpc>
                <a:spcPct val="90000"/>
              </a:lnSpc>
              <a:buFont typeface="Wingdings" pitchFamily="2" charset="2"/>
              <a:buNone/>
            </a:pPr>
            <a:r>
              <a:rPr lang="en-US" altLang="en-US" sz="2400"/>
              <a:t>		with 	</a:t>
            </a:r>
          </a:p>
        </p:txBody>
      </p:sp>
      <p:pic>
        <p:nvPicPr>
          <p:cNvPr id="647172" name="Picture 1028" descr="txp_fig">
            <a:extLst>
              <a:ext uri="{FF2B5EF4-FFF2-40B4-BE49-F238E27FC236}">
                <a16:creationId xmlns:a16="http://schemas.microsoft.com/office/drawing/2014/main" id="{DC68DA8D-C3FF-374D-912D-5AFEFDB42ECB}"/>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303463" y="5751513"/>
            <a:ext cx="2001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173" name="Picture 1029" descr="txp_fig">
            <a:extLst>
              <a:ext uri="{FF2B5EF4-FFF2-40B4-BE49-F238E27FC236}">
                <a16:creationId xmlns:a16="http://schemas.microsoft.com/office/drawing/2014/main" id="{022DEFC3-D747-3D45-898A-B3DCF61E72C2}"/>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189163" y="4114800"/>
            <a:ext cx="5659437"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174" name="Picture 1030" descr="txp_fig">
            <a:extLst>
              <a:ext uri="{FF2B5EF4-FFF2-40B4-BE49-F238E27FC236}">
                <a16:creationId xmlns:a16="http://schemas.microsoft.com/office/drawing/2014/main" id="{0780540D-5ED9-1C46-B47A-C72DC526077F}"/>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274888" y="2667000"/>
            <a:ext cx="4964112"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177" name="Picture 1033" descr="txp_fig">
            <a:extLst>
              <a:ext uri="{FF2B5EF4-FFF2-40B4-BE49-F238E27FC236}">
                <a16:creationId xmlns:a16="http://schemas.microsoft.com/office/drawing/2014/main" id="{36FCC7E6-401B-104B-A0DA-88016FC1E09E}"/>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403600" y="1865313"/>
            <a:ext cx="2028825" cy="723900"/>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spTree>
    <p:extLst>
      <p:ext uri="{BB962C8B-B14F-4D97-AF65-F5344CB8AC3E}">
        <p14:creationId xmlns:p14="http://schemas.microsoft.com/office/powerpoint/2010/main" val="340461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1026">
            <a:extLst>
              <a:ext uri="{FF2B5EF4-FFF2-40B4-BE49-F238E27FC236}">
                <a16:creationId xmlns:a16="http://schemas.microsoft.com/office/drawing/2014/main" id="{4C02C54E-53BC-D042-8D55-23E2510DED10}"/>
              </a:ext>
            </a:extLst>
          </p:cNvPr>
          <p:cNvSpPr>
            <a:spLocks noGrp="1" noChangeArrowheads="1"/>
          </p:cNvSpPr>
          <p:nvPr>
            <p:ph type="title"/>
          </p:nvPr>
        </p:nvSpPr>
        <p:spPr>
          <a:xfrm>
            <a:off x="647700" y="100013"/>
            <a:ext cx="7886700" cy="493712"/>
          </a:xfrm>
        </p:spPr>
        <p:txBody>
          <a:bodyPr/>
          <a:lstStyle/>
          <a:p>
            <a:r>
              <a:rPr lang="en-US" altLang="en-US" sz="3400" dirty="0"/>
              <a:t>3x3 transfer matrices - Rectangular magnet</a:t>
            </a:r>
          </a:p>
        </p:txBody>
      </p:sp>
      <p:sp>
        <p:nvSpPr>
          <p:cNvPr id="648195" name="Rectangle 1027">
            <a:extLst>
              <a:ext uri="{FF2B5EF4-FFF2-40B4-BE49-F238E27FC236}">
                <a16:creationId xmlns:a16="http://schemas.microsoft.com/office/drawing/2014/main" id="{65C292DC-7FEB-C84C-AEE6-82DB737153EE}"/>
              </a:ext>
            </a:extLst>
          </p:cNvPr>
          <p:cNvSpPr>
            <a:spLocks noGrp="1" noChangeArrowheads="1"/>
          </p:cNvSpPr>
          <p:nvPr>
            <p:ph type="body" idx="1"/>
          </p:nvPr>
        </p:nvSpPr>
        <p:spPr>
          <a:xfrm>
            <a:off x="304800" y="763588"/>
            <a:ext cx="8458200" cy="5942012"/>
          </a:xfrm>
        </p:spPr>
        <p:txBody>
          <a:bodyPr/>
          <a:lstStyle/>
          <a:p>
            <a:r>
              <a:rPr lang="en-US" altLang="en-US" sz="2400"/>
              <a:t>The end field of a rectangular magnet is simply the one of a quadrupole. The transfer matrix for the edges is</a:t>
            </a:r>
          </a:p>
          <a:p>
            <a:endParaRPr lang="en-US" altLang="en-US" sz="2400"/>
          </a:p>
          <a:p>
            <a:pPr>
              <a:buFont typeface="Wingdings" pitchFamily="2" charset="2"/>
              <a:buNone/>
            </a:pPr>
            <a:endParaRPr lang="en-US" altLang="en-US" sz="2400" b="1"/>
          </a:p>
          <a:p>
            <a:endParaRPr lang="en-US" altLang="en-US" sz="2400"/>
          </a:p>
          <a:p>
            <a:r>
              <a:rPr lang="en-US" altLang="en-US" sz="2400"/>
              <a:t>The transfer matrix for the body of the magnet is like for the sector bend</a:t>
            </a:r>
          </a:p>
          <a:p>
            <a:r>
              <a:rPr lang="en-US" altLang="en-US" sz="2400"/>
              <a:t>The total transfer matrix is</a:t>
            </a:r>
          </a:p>
          <a:p>
            <a:pPr>
              <a:buFont typeface="Wingdings" pitchFamily="2" charset="2"/>
              <a:buNone/>
            </a:pPr>
            <a:endParaRPr lang="en-US" altLang="en-US" sz="2400"/>
          </a:p>
        </p:txBody>
      </p:sp>
      <p:pic>
        <p:nvPicPr>
          <p:cNvPr id="648196" name="Picture 1028" descr="txp_fig">
            <a:extLst>
              <a:ext uri="{FF2B5EF4-FFF2-40B4-BE49-F238E27FC236}">
                <a16:creationId xmlns:a16="http://schemas.microsoft.com/office/drawing/2014/main" id="{DE15A51E-B209-874E-8E97-ADBB062EF650}"/>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993900" y="1589088"/>
            <a:ext cx="43624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8197" name="Picture 1029" descr="txp_fig">
            <a:extLst>
              <a:ext uri="{FF2B5EF4-FFF2-40B4-BE49-F238E27FC236}">
                <a16:creationId xmlns:a16="http://schemas.microsoft.com/office/drawing/2014/main" id="{AB248D4D-42AA-3E4F-900E-216808B330D4}"/>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200400" y="3338513"/>
            <a:ext cx="39179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8198" name="Picture 1030" descr="txp_fig">
            <a:extLst>
              <a:ext uri="{FF2B5EF4-FFF2-40B4-BE49-F238E27FC236}">
                <a16:creationId xmlns:a16="http://schemas.microsoft.com/office/drawing/2014/main" id="{81055501-8197-3641-BA6E-B019D44D7A95}"/>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611313" y="4178300"/>
            <a:ext cx="515778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843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1026">
            <a:extLst>
              <a:ext uri="{FF2B5EF4-FFF2-40B4-BE49-F238E27FC236}">
                <a16:creationId xmlns:a16="http://schemas.microsoft.com/office/drawing/2014/main" id="{EDA50D49-FD0A-DA46-9759-8B9362023CE0}"/>
              </a:ext>
            </a:extLst>
          </p:cNvPr>
          <p:cNvSpPr>
            <a:spLocks noGrp="1" noChangeArrowheads="1"/>
          </p:cNvSpPr>
          <p:nvPr>
            <p:ph type="title"/>
          </p:nvPr>
        </p:nvSpPr>
        <p:spPr>
          <a:xfrm>
            <a:off x="755650" y="0"/>
            <a:ext cx="7473950" cy="685800"/>
          </a:xfrm>
        </p:spPr>
        <p:txBody>
          <a:bodyPr/>
          <a:lstStyle/>
          <a:p>
            <a:r>
              <a:rPr lang="en-US" altLang="en-US" sz="4400"/>
              <a:t>Chromatic closed orbit</a:t>
            </a:r>
            <a:endParaRPr lang="en-US" altLang="en-US"/>
          </a:p>
        </p:txBody>
      </p:sp>
      <p:sp>
        <p:nvSpPr>
          <p:cNvPr id="649219" name="Rectangle 1027">
            <a:extLst>
              <a:ext uri="{FF2B5EF4-FFF2-40B4-BE49-F238E27FC236}">
                <a16:creationId xmlns:a16="http://schemas.microsoft.com/office/drawing/2014/main" id="{EFE24310-F92B-F540-8E3B-BC15D2E1BC1C}"/>
              </a:ext>
            </a:extLst>
          </p:cNvPr>
          <p:cNvSpPr>
            <a:spLocks noGrp="1" noChangeArrowheads="1"/>
          </p:cNvSpPr>
          <p:nvPr>
            <p:ph type="body" idx="1"/>
          </p:nvPr>
        </p:nvSpPr>
        <p:spPr>
          <a:xfrm>
            <a:off x="304800" y="990600"/>
            <a:ext cx="8458200" cy="2057400"/>
          </a:xfrm>
        </p:spPr>
        <p:txBody>
          <a:bodyPr/>
          <a:lstStyle/>
          <a:p>
            <a:r>
              <a:rPr lang="en-US" altLang="en-US" sz="2400"/>
              <a:t>Off-momentum particles are not oscillating around design orbit, but around chromatic closed orbit </a:t>
            </a:r>
          </a:p>
          <a:p>
            <a:r>
              <a:rPr lang="en-US" altLang="en-US" sz="2400"/>
              <a:t>Distance from the design orbit depends linearly with momentum spread and dispersion </a:t>
            </a:r>
          </a:p>
        </p:txBody>
      </p:sp>
      <p:grpSp>
        <p:nvGrpSpPr>
          <p:cNvPr id="649220" name="Group 1028">
            <a:extLst>
              <a:ext uri="{FF2B5EF4-FFF2-40B4-BE49-F238E27FC236}">
                <a16:creationId xmlns:a16="http://schemas.microsoft.com/office/drawing/2014/main" id="{09971AFC-8C4F-5F4F-969E-255B8C5B2C2F}"/>
              </a:ext>
            </a:extLst>
          </p:cNvPr>
          <p:cNvGrpSpPr>
            <a:grpSpLocks/>
          </p:cNvGrpSpPr>
          <p:nvPr/>
        </p:nvGrpSpPr>
        <p:grpSpPr bwMode="auto">
          <a:xfrm>
            <a:off x="762000" y="2901950"/>
            <a:ext cx="7713663" cy="3879850"/>
            <a:chOff x="1540" y="9105"/>
            <a:chExt cx="8762" cy="4407"/>
          </a:xfrm>
        </p:grpSpPr>
        <p:sp>
          <p:nvSpPr>
            <p:cNvPr id="649221" name="Oval 1029">
              <a:extLst>
                <a:ext uri="{FF2B5EF4-FFF2-40B4-BE49-F238E27FC236}">
                  <a16:creationId xmlns:a16="http://schemas.microsoft.com/office/drawing/2014/main" id="{9189D250-DAF8-8848-842F-6CAF86AB4160}"/>
                </a:ext>
              </a:extLst>
            </p:cNvPr>
            <p:cNvSpPr>
              <a:spLocks noChangeArrowheads="1"/>
            </p:cNvSpPr>
            <p:nvPr/>
          </p:nvSpPr>
          <p:spPr bwMode="auto">
            <a:xfrm>
              <a:off x="1665" y="9327"/>
              <a:ext cx="4020" cy="402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22" name="Oval 1030">
              <a:extLst>
                <a:ext uri="{FF2B5EF4-FFF2-40B4-BE49-F238E27FC236}">
                  <a16:creationId xmlns:a16="http://schemas.microsoft.com/office/drawing/2014/main" id="{5C479DD5-67BA-E14C-809D-4FEC69694171}"/>
                </a:ext>
              </a:extLst>
            </p:cNvPr>
            <p:cNvSpPr>
              <a:spLocks noChangeArrowheads="1"/>
            </p:cNvSpPr>
            <p:nvPr/>
          </p:nvSpPr>
          <p:spPr bwMode="auto">
            <a:xfrm>
              <a:off x="6078" y="9327"/>
              <a:ext cx="4020" cy="4020"/>
            </a:xfrm>
            <a:prstGeom prst="ellipse">
              <a:avLst/>
            </a:prstGeom>
            <a:noFill/>
            <a:ln w="2540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23" name="Freeform 1031">
              <a:extLst>
                <a:ext uri="{FF2B5EF4-FFF2-40B4-BE49-F238E27FC236}">
                  <a16:creationId xmlns:a16="http://schemas.microsoft.com/office/drawing/2014/main" id="{23909D54-698B-CC45-AF94-B66DD68CABCE}"/>
                </a:ext>
              </a:extLst>
            </p:cNvPr>
            <p:cNvSpPr>
              <a:spLocks/>
            </p:cNvSpPr>
            <p:nvPr/>
          </p:nvSpPr>
          <p:spPr bwMode="auto">
            <a:xfrm>
              <a:off x="5875" y="9273"/>
              <a:ext cx="4427" cy="4042"/>
            </a:xfrm>
            <a:custGeom>
              <a:avLst/>
              <a:gdLst>
                <a:gd name="T0" fmla="*/ 1520 w 4427"/>
                <a:gd name="T1" fmla="*/ 12 h 4042"/>
                <a:gd name="T2" fmla="*/ 2600 w 4427"/>
                <a:gd name="T3" fmla="*/ 87 h 4042"/>
                <a:gd name="T4" fmla="*/ 3590 w 4427"/>
                <a:gd name="T5" fmla="*/ 342 h 4042"/>
                <a:gd name="T6" fmla="*/ 3950 w 4427"/>
                <a:gd name="T7" fmla="*/ 1167 h 4042"/>
                <a:gd name="T8" fmla="*/ 4415 w 4427"/>
                <a:gd name="T9" fmla="*/ 2037 h 4042"/>
                <a:gd name="T10" fmla="*/ 4025 w 4427"/>
                <a:gd name="T11" fmla="*/ 2907 h 4042"/>
                <a:gd name="T12" fmla="*/ 3470 w 4427"/>
                <a:gd name="T13" fmla="*/ 3852 h 4042"/>
                <a:gd name="T14" fmla="*/ 2330 w 4427"/>
                <a:gd name="T15" fmla="*/ 4017 h 4042"/>
                <a:gd name="T16" fmla="*/ 800 w 4427"/>
                <a:gd name="T17" fmla="*/ 3702 h 4042"/>
                <a:gd name="T18" fmla="*/ 275 w 4427"/>
                <a:gd name="T19" fmla="*/ 2802 h 4042"/>
                <a:gd name="T20" fmla="*/ 80 w 4427"/>
                <a:gd name="T21" fmla="*/ 1737 h 4042"/>
                <a:gd name="T22" fmla="*/ 755 w 4427"/>
                <a:gd name="T23" fmla="*/ 777 h 4042"/>
                <a:gd name="T24" fmla="*/ 1115 w 4427"/>
                <a:gd name="T25" fmla="*/ 162 h 4042"/>
                <a:gd name="T26" fmla="*/ 1520 w 4427"/>
                <a:gd name="T27" fmla="*/ 12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27" h="4042">
                  <a:moveTo>
                    <a:pt x="1520" y="12"/>
                  </a:moveTo>
                  <a:cubicBezTo>
                    <a:pt x="1767" y="0"/>
                    <a:pt x="2255" y="32"/>
                    <a:pt x="2600" y="87"/>
                  </a:cubicBezTo>
                  <a:cubicBezTo>
                    <a:pt x="2945" y="142"/>
                    <a:pt x="3365" y="162"/>
                    <a:pt x="3590" y="342"/>
                  </a:cubicBezTo>
                  <a:cubicBezTo>
                    <a:pt x="3815" y="522"/>
                    <a:pt x="3813" y="885"/>
                    <a:pt x="3950" y="1167"/>
                  </a:cubicBezTo>
                  <a:cubicBezTo>
                    <a:pt x="4087" y="1449"/>
                    <a:pt x="4403" y="1747"/>
                    <a:pt x="4415" y="2037"/>
                  </a:cubicBezTo>
                  <a:cubicBezTo>
                    <a:pt x="4427" y="2327"/>
                    <a:pt x="4183" y="2604"/>
                    <a:pt x="4025" y="2907"/>
                  </a:cubicBezTo>
                  <a:cubicBezTo>
                    <a:pt x="3867" y="3210"/>
                    <a:pt x="3752" y="3667"/>
                    <a:pt x="3470" y="3852"/>
                  </a:cubicBezTo>
                  <a:cubicBezTo>
                    <a:pt x="3188" y="4037"/>
                    <a:pt x="2775" y="4042"/>
                    <a:pt x="2330" y="4017"/>
                  </a:cubicBezTo>
                  <a:cubicBezTo>
                    <a:pt x="1885" y="3992"/>
                    <a:pt x="1143" y="3904"/>
                    <a:pt x="800" y="3702"/>
                  </a:cubicBezTo>
                  <a:cubicBezTo>
                    <a:pt x="457" y="3500"/>
                    <a:pt x="395" y="3129"/>
                    <a:pt x="275" y="2802"/>
                  </a:cubicBezTo>
                  <a:cubicBezTo>
                    <a:pt x="155" y="2475"/>
                    <a:pt x="0" y="2074"/>
                    <a:pt x="80" y="1737"/>
                  </a:cubicBezTo>
                  <a:cubicBezTo>
                    <a:pt x="160" y="1400"/>
                    <a:pt x="582" y="1040"/>
                    <a:pt x="755" y="777"/>
                  </a:cubicBezTo>
                  <a:cubicBezTo>
                    <a:pt x="928" y="514"/>
                    <a:pt x="980" y="289"/>
                    <a:pt x="1115" y="162"/>
                  </a:cubicBezTo>
                  <a:cubicBezTo>
                    <a:pt x="1250" y="35"/>
                    <a:pt x="1273" y="24"/>
                    <a:pt x="1520" y="12"/>
                  </a:cubicBezTo>
                  <a:close/>
                </a:path>
              </a:pathLst>
            </a:custGeom>
            <a:noFill/>
            <a:ln w="2540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24" name="Freeform 1032">
              <a:extLst>
                <a:ext uri="{FF2B5EF4-FFF2-40B4-BE49-F238E27FC236}">
                  <a16:creationId xmlns:a16="http://schemas.microsoft.com/office/drawing/2014/main" id="{CEC98C16-449F-1B44-8D86-DA43E989EAA7}"/>
                </a:ext>
              </a:extLst>
            </p:cNvPr>
            <p:cNvSpPr>
              <a:spLocks/>
            </p:cNvSpPr>
            <p:nvPr/>
          </p:nvSpPr>
          <p:spPr bwMode="auto">
            <a:xfrm>
              <a:off x="5930" y="9105"/>
              <a:ext cx="4315" cy="4345"/>
            </a:xfrm>
            <a:custGeom>
              <a:avLst/>
              <a:gdLst>
                <a:gd name="T0" fmla="*/ 2095 w 4315"/>
                <a:gd name="T1" fmla="*/ 57 h 4345"/>
                <a:gd name="T2" fmla="*/ 3100 w 4315"/>
                <a:gd name="T3" fmla="*/ 432 h 4345"/>
                <a:gd name="T4" fmla="*/ 3760 w 4315"/>
                <a:gd name="T5" fmla="*/ 567 h 4345"/>
                <a:gd name="T6" fmla="*/ 3790 w 4315"/>
                <a:gd name="T7" fmla="*/ 1362 h 4345"/>
                <a:gd name="T8" fmla="*/ 4240 w 4315"/>
                <a:gd name="T9" fmla="*/ 1662 h 4345"/>
                <a:gd name="T10" fmla="*/ 4240 w 4315"/>
                <a:gd name="T11" fmla="*/ 2277 h 4345"/>
                <a:gd name="T12" fmla="*/ 4210 w 4315"/>
                <a:gd name="T13" fmla="*/ 2937 h 4345"/>
                <a:gd name="T14" fmla="*/ 3655 w 4315"/>
                <a:gd name="T15" fmla="*/ 3357 h 4345"/>
                <a:gd name="T16" fmla="*/ 3625 w 4315"/>
                <a:gd name="T17" fmla="*/ 4062 h 4345"/>
                <a:gd name="T18" fmla="*/ 2935 w 4315"/>
                <a:gd name="T19" fmla="*/ 4032 h 4345"/>
                <a:gd name="T20" fmla="*/ 2320 w 4315"/>
                <a:gd name="T21" fmla="*/ 4332 h 4345"/>
                <a:gd name="T22" fmla="*/ 1615 w 4315"/>
                <a:gd name="T23" fmla="*/ 3957 h 4345"/>
                <a:gd name="T24" fmla="*/ 820 w 4315"/>
                <a:gd name="T25" fmla="*/ 4032 h 4345"/>
                <a:gd name="T26" fmla="*/ 535 w 4315"/>
                <a:gd name="T27" fmla="*/ 3432 h 4345"/>
                <a:gd name="T28" fmla="*/ 70 w 4315"/>
                <a:gd name="T29" fmla="*/ 2922 h 4345"/>
                <a:gd name="T30" fmla="*/ 115 w 4315"/>
                <a:gd name="T31" fmla="*/ 2007 h 4345"/>
                <a:gd name="T32" fmla="*/ 235 w 4315"/>
                <a:gd name="T33" fmla="*/ 1287 h 4345"/>
                <a:gd name="T34" fmla="*/ 895 w 4315"/>
                <a:gd name="T35" fmla="*/ 867 h 4345"/>
                <a:gd name="T36" fmla="*/ 1075 w 4315"/>
                <a:gd name="T37" fmla="*/ 87 h 4345"/>
                <a:gd name="T38" fmla="*/ 2290 w 4315"/>
                <a:gd name="T39" fmla="*/ 342 h 4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5" h="4345">
                  <a:moveTo>
                    <a:pt x="2095" y="57"/>
                  </a:moveTo>
                  <a:cubicBezTo>
                    <a:pt x="2459" y="202"/>
                    <a:pt x="2823" y="347"/>
                    <a:pt x="3100" y="432"/>
                  </a:cubicBezTo>
                  <a:cubicBezTo>
                    <a:pt x="3377" y="517"/>
                    <a:pt x="3645" y="412"/>
                    <a:pt x="3760" y="567"/>
                  </a:cubicBezTo>
                  <a:cubicBezTo>
                    <a:pt x="3875" y="722"/>
                    <a:pt x="3710" y="1180"/>
                    <a:pt x="3790" y="1362"/>
                  </a:cubicBezTo>
                  <a:cubicBezTo>
                    <a:pt x="3870" y="1544"/>
                    <a:pt x="4165" y="1509"/>
                    <a:pt x="4240" y="1662"/>
                  </a:cubicBezTo>
                  <a:cubicBezTo>
                    <a:pt x="4315" y="1815"/>
                    <a:pt x="4245" y="2065"/>
                    <a:pt x="4240" y="2277"/>
                  </a:cubicBezTo>
                  <a:cubicBezTo>
                    <a:pt x="4235" y="2489"/>
                    <a:pt x="4308" y="2757"/>
                    <a:pt x="4210" y="2937"/>
                  </a:cubicBezTo>
                  <a:cubicBezTo>
                    <a:pt x="4112" y="3117"/>
                    <a:pt x="3752" y="3169"/>
                    <a:pt x="3655" y="3357"/>
                  </a:cubicBezTo>
                  <a:cubicBezTo>
                    <a:pt x="3558" y="3545"/>
                    <a:pt x="3745" y="3949"/>
                    <a:pt x="3625" y="4062"/>
                  </a:cubicBezTo>
                  <a:cubicBezTo>
                    <a:pt x="3505" y="4175"/>
                    <a:pt x="3152" y="3987"/>
                    <a:pt x="2935" y="4032"/>
                  </a:cubicBezTo>
                  <a:cubicBezTo>
                    <a:pt x="2718" y="4077"/>
                    <a:pt x="2540" y="4345"/>
                    <a:pt x="2320" y="4332"/>
                  </a:cubicBezTo>
                  <a:cubicBezTo>
                    <a:pt x="2100" y="4319"/>
                    <a:pt x="1865" y="4007"/>
                    <a:pt x="1615" y="3957"/>
                  </a:cubicBezTo>
                  <a:cubicBezTo>
                    <a:pt x="1365" y="3907"/>
                    <a:pt x="1000" y="4119"/>
                    <a:pt x="820" y="4032"/>
                  </a:cubicBezTo>
                  <a:cubicBezTo>
                    <a:pt x="640" y="3945"/>
                    <a:pt x="660" y="3617"/>
                    <a:pt x="535" y="3432"/>
                  </a:cubicBezTo>
                  <a:cubicBezTo>
                    <a:pt x="410" y="3247"/>
                    <a:pt x="140" y="3159"/>
                    <a:pt x="70" y="2922"/>
                  </a:cubicBezTo>
                  <a:cubicBezTo>
                    <a:pt x="0" y="2685"/>
                    <a:pt x="88" y="2279"/>
                    <a:pt x="115" y="2007"/>
                  </a:cubicBezTo>
                  <a:cubicBezTo>
                    <a:pt x="142" y="1735"/>
                    <a:pt x="105" y="1477"/>
                    <a:pt x="235" y="1287"/>
                  </a:cubicBezTo>
                  <a:cubicBezTo>
                    <a:pt x="365" y="1097"/>
                    <a:pt x="755" y="1067"/>
                    <a:pt x="895" y="867"/>
                  </a:cubicBezTo>
                  <a:cubicBezTo>
                    <a:pt x="1035" y="667"/>
                    <a:pt x="843" y="174"/>
                    <a:pt x="1075" y="87"/>
                  </a:cubicBezTo>
                  <a:cubicBezTo>
                    <a:pt x="1307" y="0"/>
                    <a:pt x="2088" y="299"/>
                    <a:pt x="2290" y="342"/>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25" name="Freeform 1033">
              <a:extLst>
                <a:ext uri="{FF2B5EF4-FFF2-40B4-BE49-F238E27FC236}">
                  <a16:creationId xmlns:a16="http://schemas.microsoft.com/office/drawing/2014/main" id="{DA933C7D-1985-6747-A241-BF1CE814E4FF}"/>
                </a:ext>
              </a:extLst>
            </p:cNvPr>
            <p:cNvSpPr>
              <a:spLocks/>
            </p:cNvSpPr>
            <p:nvPr/>
          </p:nvSpPr>
          <p:spPr bwMode="auto">
            <a:xfrm>
              <a:off x="1540" y="9212"/>
              <a:ext cx="4287" cy="4300"/>
            </a:xfrm>
            <a:custGeom>
              <a:avLst/>
              <a:gdLst>
                <a:gd name="T0" fmla="*/ 1085 w 4287"/>
                <a:gd name="T1" fmla="*/ 280 h 4300"/>
                <a:gd name="T2" fmla="*/ 1880 w 4287"/>
                <a:gd name="T3" fmla="*/ 250 h 4300"/>
                <a:gd name="T4" fmla="*/ 2615 w 4287"/>
                <a:gd name="T5" fmla="*/ 55 h 4300"/>
                <a:gd name="T6" fmla="*/ 3200 w 4287"/>
                <a:gd name="T7" fmla="*/ 580 h 4300"/>
                <a:gd name="T8" fmla="*/ 3845 w 4287"/>
                <a:gd name="T9" fmla="*/ 865 h 4300"/>
                <a:gd name="T10" fmla="*/ 3980 w 4287"/>
                <a:gd name="T11" fmla="*/ 1660 h 4300"/>
                <a:gd name="T12" fmla="*/ 4265 w 4287"/>
                <a:gd name="T13" fmla="*/ 2395 h 4300"/>
                <a:gd name="T14" fmla="*/ 3845 w 4287"/>
                <a:gd name="T15" fmla="*/ 2935 h 4300"/>
                <a:gd name="T16" fmla="*/ 3545 w 4287"/>
                <a:gd name="T17" fmla="*/ 3745 h 4300"/>
                <a:gd name="T18" fmla="*/ 2660 w 4287"/>
                <a:gd name="T19" fmla="*/ 3925 h 4300"/>
                <a:gd name="T20" fmla="*/ 1640 w 4287"/>
                <a:gd name="T21" fmla="*/ 4210 h 4300"/>
                <a:gd name="T22" fmla="*/ 710 w 4287"/>
                <a:gd name="T23" fmla="*/ 3385 h 4300"/>
                <a:gd name="T24" fmla="*/ 65 w 4287"/>
                <a:gd name="T25" fmla="*/ 2845 h 4300"/>
                <a:gd name="T26" fmla="*/ 320 w 4287"/>
                <a:gd name="T27" fmla="*/ 1630 h 4300"/>
                <a:gd name="T28" fmla="*/ 530 w 4287"/>
                <a:gd name="T29" fmla="*/ 670 h 4300"/>
                <a:gd name="T30" fmla="*/ 1430 w 4287"/>
                <a:gd name="T31" fmla="*/ 430 h 4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7" h="4300">
                  <a:moveTo>
                    <a:pt x="1085" y="280"/>
                  </a:moveTo>
                  <a:cubicBezTo>
                    <a:pt x="1355" y="284"/>
                    <a:pt x="1625" y="288"/>
                    <a:pt x="1880" y="250"/>
                  </a:cubicBezTo>
                  <a:cubicBezTo>
                    <a:pt x="2135" y="212"/>
                    <a:pt x="2395" y="0"/>
                    <a:pt x="2615" y="55"/>
                  </a:cubicBezTo>
                  <a:cubicBezTo>
                    <a:pt x="2835" y="110"/>
                    <a:pt x="2995" y="445"/>
                    <a:pt x="3200" y="580"/>
                  </a:cubicBezTo>
                  <a:cubicBezTo>
                    <a:pt x="3405" y="715"/>
                    <a:pt x="3715" y="685"/>
                    <a:pt x="3845" y="865"/>
                  </a:cubicBezTo>
                  <a:cubicBezTo>
                    <a:pt x="3975" y="1045"/>
                    <a:pt x="3910" y="1405"/>
                    <a:pt x="3980" y="1660"/>
                  </a:cubicBezTo>
                  <a:cubicBezTo>
                    <a:pt x="4050" y="1915"/>
                    <a:pt x="4287" y="2183"/>
                    <a:pt x="4265" y="2395"/>
                  </a:cubicBezTo>
                  <a:cubicBezTo>
                    <a:pt x="4243" y="2607"/>
                    <a:pt x="3965" y="2710"/>
                    <a:pt x="3845" y="2935"/>
                  </a:cubicBezTo>
                  <a:cubicBezTo>
                    <a:pt x="3725" y="3160"/>
                    <a:pt x="3742" y="3580"/>
                    <a:pt x="3545" y="3745"/>
                  </a:cubicBezTo>
                  <a:cubicBezTo>
                    <a:pt x="3348" y="3910"/>
                    <a:pt x="2977" y="3848"/>
                    <a:pt x="2660" y="3925"/>
                  </a:cubicBezTo>
                  <a:cubicBezTo>
                    <a:pt x="2343" y="4002"/>
                    <a:pt x="1965" y="4300"/>
                    <a:pt x="1640" y="4210"/>
                  </a:cubicBezTo>
                  <a:cubicBezTo>
                    <a:pt x="1315" y="4120"/>
                    <a:pt x="972" y="3612"/>
                    <a:pt x="710" y="3385"/>
                  </a:cubicBezTo>
                  <a:cubicBezTo>
                    <a:pt x="448" y="3158"/>
                    <a:pt x="130" y="3137"/>
                    <a:pt x="65" y="2845"/>
                  </a:cubicBezTo>
                  <a:cubicBezTo>
                    <a:pt x="0" y="2553"/>
                    <a:pt x="243" y="1992"/>
                    <a:pt x="320" y="1630"/>
                  </a:cubicBezTo>
                  <a:cubicBezTo>
                    <a:pt x="397" y="1268"/>
                    <a:pt x="345" y="870"/>
                    <a:pt x="530" y="670"/>
                  </a:cubicBezTo>
                  <a:cubicBezTo>
                    <a:pt x="715" y="470"/>
                    <a:pt x="1072" y="450"/>
                    <a:pt x="1430" y="430"/>
                  </a:cubicBezTo>
                </a:path>
              </a:pathLst>
            </a:cu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26" name="Text Box 1034">
              <a:extLst>
                <a:ext uri="{FF2B5EF4-FFF2-40B4-BE49-F238E27FC236}">
                  <a16:creationId xmlns:a16="http://schemas.microsoft.com/office/drawing/2014/main" id="{9AE72E46-A1ED-F44F-BA1A-4B2138911682}"/>
                </a:ext>
              </a:extLst>
            </p:cNvPr>
            <p:cNvSpPr txBox="1">
              <a:spLocks noChangeArrowheads="1"/>
            </p:cNvSpPr>
            <p:nvPr/>
          </p:nvSpPr>
          <p:spPr bwMode="auto">
            <a:xfrm>
              <a:off x="2643" y="10077"/>
              <a:ext cx="165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en-US" altLang="en-US" sz="1800">
                  <a:latin typeface="Times New Roman" pitchFamily="2" charset="0"/>
                </a:rPr>
                <a:t>Design orbit</a:t>
              </a:r>
            </a:p>
          </p:txBody>
        </p:sp>
        <p:sp>
          <p:nvSpPr>
            <p:cNvPr id="649227" name="Line 1035">
              <a:extLst>
                <a:ext uri="{FF2B5EF4-FFF2-40B4-BE49-F238E27FC236}">
                  <a16:creationId xmlns:a16="http://schemas.microsoft.com/office/drawing/2014/main" id="{5A4BCEC3-95CC-6C4A-A169-8E57D0337D88}"/>
                </a:ext>
              </a:extLst>
            </p:cNvPr>
            <p:cNvSpPr>
              <a:spLocks noChangeShapeType="1"/>
            </p:cNvSpPr>
            <p:nvPr/>
          </p:nvSpPr>
          <p:spPr bwMode="auto">
            <a:xfrm flipH="1" flipV="1">
              <a:off x="2310" y="9912"/>
              <a:ext cx="375" cy="31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9228" name="Text Box 1036">
              <a:extLst>
                <a:ext uri="{FF2B5EF4-FFF2-40B4-BE49-F238E27FC236}">
                  <a16:creationId xmlns:a16="http://schemas.microsoft.com/office/drawing/2014/main" id="{8699713D-ADA1-404C-9967-BB9598781383}"/>
                </a:ext>
              </a:extLst>
            </p:cNvPr>
            <p:cNvSpPr txBox="1">
              <a:spLocks noChangeArrowheads="1"/>
            </p:cNvSpPr>
            <p:nvPr/>
          </p:nvSpPr>
          <p:spPr bwMode="auto">
            <a:xfrm>
              <a:off x="7458" y="9762"/>
              <a:ext cx="165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en-US" altLang="en-US" sz="1800">
                  <a:latin typeface="Times New Roman" pitchFamily="2" charset="0"/>
                </a:rPr>
                <a:t>Design orbit</a:t>
              </a:r>
            </a:p>
          </p:txBody>
        </p:sp>
        <p:sp>
          <p:nvSpPr>
            <p:cNvPr id="649229" name="Line 1037">
              <a:extLst>
                <a:ext uri="{FF2B5EF4-FFF2-40B4-BE49-F238E27FC236}">
                  <a16:creationId xmlns:a16="http://schemas.microsoft.com/office/drawing/2014/main" id="{756E779A-E344-D743-B1B3-546ADE61B091}"/>
                </a:ext>
              </a:extLst>
            </p:cNvPr>
            <p:cNvSpPr>
              <a:spLocks noChangeShapeType="1"/>
            </p:cNvSpPr>
            <p:nvPr/>
          </p:nvSpPr>
          <p:spPr bwMode="auto">
            <a:xfrm flipH="1" flipV="1">
              <a:off x="7125" y="9597"/>
              <a:ext cx="375" cy="31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9230" name="Text Box 1038">
              <a:extLst>
                <a:ext uri="{FF2B5EF4-FFF2-40B4-BE49-F238E27FC236}">
                  <a16:creationId xmlns:a16="http://schemas.microsoft.com/office/drawing/2014/main" id="{54F59605-3522-3D44-B194-19251D5DD174}"/>
                </a:ext>
              </a:extLst>
            </p:cNvPr>
            <p:cNvSpPr txBox="1">
              <a:spLocks noChangeArrowheads="1"/>
            </p:cNvSpPr>
            <p:nvPr/>
          </p:nvSpPr>
          <p:spPr bwMode="auto">
            <a:xfrm>
              <a:off x="2208" y="11097"/>
              <a:ext cx="2055"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l" eaLnBrk="0" hangingPunct="0">
                <a:spcBef>
                  <a:spcPct val="0"/>
                </a:spcBef>
                <a:buClrTx/>
                <a:buSzTx/>
                <a:buFontTx/>
                <a:buNone/>
              </a:pPr>
              <a:r>
                <a:rPr lang="en-US" altLang="en-US" sz="1800">
                  <a:solidFill>
                    <a:srgbClr val="000080"/>
                  </a:solidFill>
                  <a:latin typeface="Times New Roman" pitchFamily="2" charset="0"/>
                </a:rPr>
                <a:t>On-momentum particle trajectory</a:t>
              </a:r>
            </a:p>
          </p:txBody>
        </p:sp>
        <p:sp>
          <p:nvSpPr>
            <p:cNvPr id="649231" name="Line 1039">
              <a:extLst>
                <a:ext uri="{FF2B5EF4-FFF2-40B4-BE49-F238E27FC236}">
                  <a16:creationId xmlns:a16="http://schemas.microsoft.com/office/drawing/2014/main" id="{59FE9FED-469D-1F46-93C3-7BA786C72A5A}"/>
                </a:ext>
              </a:extLst>
            </p:cNvPr>
            <p:cNvSpPr>
              <a:spLocks noChangeShapeType="1"/>
            </p:cNvSpPr>
            <p:nvPr/>
          </p:nvSpPr>
          <p:spPr bwMode="auto">
            <a:xfrm flipH="1" flipV="1">
              <a:off x="1875" y="10932"/>
              <a:ext cx="375" cy="315"/>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9232" name="Text Box 1040">
              <a:extLst>
                <a:ext uri="{FF2B5EF4-FFF2-40B4-BE49-F238E27FC236}">
                  <a16:creationId xmlns:a16="http://schemas.microsoft.com/office/drawing/2014/main" id="{AEA49216-3B5D-B049-B96A-483CD1174433}"/>
                </a:ext>
              </a:extLst>
            </p:cNvPr>
            <p:cNvSpPr txBox="1">
              <a:spLocks noChangeArrowheads="1"/>
            </p:cNvSpPr>
            <p:nvPr/>
          </p:nvSpPr>
          <p:spPr bwMode="auto">
            <a:xfrm>
              <a:off x="7443" y="11773"/>
              <a:ext cx="2055"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just" eaLnBrk="0" hangingPunct="0">
                <a:spcBef>
                  <a:spcPct val="0"/>
                </a:spcBef>
                <a:buClrTx/>
                <a:buSzTx/>
                <a:buFontTx/>
                <a:buNone/>
              </a:pPr>
              <a:r>
                <a:rPr lang="en-US" altLang="en-US" sz="1800">
                  <a:solidFill>
                    <a:srgbClr val="FF0000"/>
                  </a:solidFill>
                  <a:latin typeface="Times New Roman" pitchFamily="2" charset="0"/>
                </a:rPr>
                <a:t>Off-momentum particle trajectory</a:t>
              </a:r>
            </a:p>
          </p:txBody>
        </p:sp>
        <p:sp>
          <p:nvSpPr>
            <p:cNvPr id="649233" name="Line 1041">
              <a:extLst>
                <a:ext uri="{FF2B5EF4-FFF2-40B4-BE49-F238E27FC236}">
                  <a16:creationId xmlns:a16="http://schemas.microsoft.com/office/drawing/2014/main" id="{A52C78CC-C211-344F-9325-07C39FB728CF}"/>
                </a:ext>
              </a:extLst>
            </p:cNvPr>
            <p:cNvSpPr>
              <a:spLocks noChangeShapeType="1"/>
            </p:cNvSpPr>
            <p:nvPr/>
          </p:nvSpPr>
          <p:spPr bwMode="auto">
            <a:xfrm flipH="1">
              <a:off x="7485" y="12447"/>
              <a:ext cx="690" cy="51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9234" name="Text Box 1042">
              <a:extLst>
                <a:ext uri="{FF2B5EF4-FFF2-40B4-BE49-F238E27FC236}">
                  <a16:creationId xmlns:a16="http://schemas.microsoft.com/office/drawing/2014/main" id="{1330607B-B486-0F4C-AE5A-E3E85294FC91}"/>
                </a:ext>
              </a:extLst>
            </p:cNvPr>
            <p:cNvSpPr txBox="1">
              <a:spLocks noChangeArrowheads="1"/>
            </p:cNvSpPr>
            <p:nvPr/>
          </p:nvSpPr>
          <p:spPr bwMode="auto">
            <a:xfrm>
              <a:off x="6888" y="10572"/>
              <a:ext cx="2685"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algn="just" eaLnBrk="0" hangingPunct="0">
                <a:spcBef>
                  <a:spcPct val="0"/>
                </a:spcBef>
                <a:buClrTx/>
                <a:buSzTx/>
                <a:buFontTx/>
                <a:buNone/>
              </a:pPr>
              <a:r>
                <a:rPr lang="en-US" altLang="en-US" sz="1800">
                  <a:solidFill>
                    <a:srgbClr val="FF0000"/>
                  </a:solidFill>
                  <a:latin typeface="Times New Roman" pitchFamily="2" charset="0"/>
                </a:rPr>
                <a:t>Chromatic close orbit</a:t>
              </a:r>
            </a:p>
          </p:txBody>
        </p:sp>
        <p:sp>
          <p:nvSpPr>
            <p:cNvPr id="649235" name="Line 1043">
              <a:extLst>
                <a:ext uri="{FF2B5EF4-FFF2-40B4-BE49-F238E27FC236}">
                  <a16:creationId xmlns:a16="http://schemas.microsoft.com/office/drawing/2014/main" id="{915B4CB4-2D75-6A49-9936-C323561121F4}"/>
                </a:ext>
              </a:extLst>
            </p:cNvPr>
            <p:cNvSpPr>
              <a:spLocks noChangeShapeType="1"/>
            </p:cNvSpPr>
            <p:nvPr/>
          </p:nvSpPr>
          <p:spPr bwMode="auto">
            <a:xfrm flipH="1" flipV="1">
              <a:off x="6495" y="10347"/>
              <a:ext cx="450" cy="39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649236" name="Picture 1044" descr="txp_fig">
            <a:extLst>
              <a:ext uri="{FF2B5EF4-FFF2-40B4-BE49-F238E27FC236}">
                <a16:creationId xmlns:a16="http://schemas.microsoft.com/office/drawing/2014/main" id="{8DF3D203-1335-4449-A83C-441CA78B6385}"/>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172200" y="2205038"/>
            <a:ext cx="22002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951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A2FE85B7-7E2F-3C4C-B045-73D519675244}"/>
              </a:ext>
            </a:extLst>
          </p:cNvPr>
          <p:cNvSpPr>
            <a:spLocks noGrp="1" noChangeArrowheads="1"/>
          </p:cNvSpPr>
          <p:nvPr>
            <p:ph type="title"/>
          </p:nvPr>
        </p:nvSpPr>
        <p:spPr>
          <a:xfrm>
            <a:off x="827584" y="266700"/>
            <a:ext cx="6397129" cy="342900"/>
          </a:xfrm>
        </p:spPr>
        <p:txBody>
          <a:bodyPr/>
          <a:lstStyle/>
          <a:p>
            <a:r>
              <a:rPr lang="en-US" altLang="en-US" dirty="0"/>
              <a:t>Outline</a:t>
            </a:r>
            <a:r>
              <a:rPr lang="el-GR" altLang="en-US" dirty="0"/>
              <a:t> – </a:t>
            </a:r>
            <a:r>
              <a:rPr lang="en-US" altLang="en-US" dirty="0"/>
              <a:t>part III</a:t>
            </a:r>
          </a:p>
        </p:txBody>
      </p:sp>
      <p:sp>
        <p:nvSpPr>
          <p:cNvPr id="427011" name="Rectangle 3">
            <a:extLst>
              <a:ext uri="{FF2B5EF4-FFF2-40B4-BE49-F238E27FC236}">
                <a16:creationId xmlns:a16="http://schemas.microsoft.com/office/drawing/2014/main" id="{AADCEB94-BBE5-E14A-9036-9F4AD8611A16}"/>
              </a:ext>
            </a:extLst>
          </p:cNvPr>
          <p:cNvSpPr>
            <a:spLocks noGrp="1" noChangeArrowheads="1"/>
          </p:cNvSpPr>
          <p:nvPr>
            <p:ph type="body" idx="1"/>
          </p:nvPr>
        </p:nvSpPr>
        <p:spPr>
          <a:xfrm>
            <a:off x="304800" y="1066800"/>
            <a:ext cx="8534400" cy="5486400"/>
          </a:xfrm>
        </p:spPr>
        <p:txBody>
          <a:bodyPr/>
          <a:lstStyle/>
          <a:p>
            <a:pPr marL="285750" indent="-285750">
              <a:lnSpc>
                <a:spcPct val="90000"/>
              </a:lnSpc>
            </a:pPr>
            <a:r>
              <a:rPr lang="en-US" altLang="en-US" sz="3000"/>
              <a:t>Periodic lattices in circular accelerators</a:t>
            </a:r>
          </a:p>
          <a:p>
            <a:pPr marL="685800" lvl="1" indent="-228600">
              <a:lnSpc>
                <a:spcPct val="90000"/>
              </a:lnSpc>
            </a:pPr>
            <a:r>
              <a:rPr lang="en-US" altLang="en-US" sz="2400"/>
              <a:t>Periodic solutions for beta function and dispersion </a:t>
            </a:r>
          </a:p>
          <a:p>
            <a:pPr marL="685800" lvl="1" indent="-228600">
              <a:lnSpc>
                <a:spcPct val="90000"/>
              </a:lnSpc>
            </a:pPr>
            <a:r>
              <a:rPr lang="en-US" altLang="en-US" sz="2400"/>
              <a:t>Symmetric solution</a:t>
            </a:r>
          </a:p>
          <a:p>
            <a:pPr marL="285750" indent="-285750">
              <a:lnSpc>
                <a:spcPct val="90000"/>
              </a:lnSpc>
            </a:pPr>
            <a:r>
              <a:rPr lang="en-US" altLang="en-US" sz="3000"/>
              <a:t>FODO cell </a:t>
            </a:r>
          </a:p>
          <a:p>
            <a:pPr marL="685800" lvl="1" indent="-228600">
              <a:lnSpc>
                <a:spcPct val="90000"/>
              </a:lnSpc>
            </a:pPr>
            <a:r>
              <a:rPr lang="en-US" altLang="en-US" sz="2600"/>
              <a:t>Betatron functions and phase advances</a:t>
            </a:r>
          </a:p>
          <a:p>
            <a:pPr marL="685800" lvl="1" indent="-228600">
              <a:lnSpc>
                <a:spcPct val="90000"/>
              </a:lnSpc>
            </a:pPr>
            <a:r>
              <a:rPr lang="en-US" altLang="en-US" sz="2600"/>
              <a:t>Optimum betatron functions</a:t>
            </a:r>
          </a:p>
          <a:p>
            <a:pPr marL="685800" lvl="1" indent="-228600">
              <a:lnSpc>
                <a:spcPct val="90000"/>
              </a:lnSpc>
            </a:pPr>
            <a:r>
              <a:rPr lang="en-US" altLang="en-US" sz="2600"/>
              <a:t>General FODO cell and stability</a:t>
            </a:r>
          </a:p>
          <a:p>
            <a:pPr marL="685800" lvl="1" indent="-228600">
              <a:lnSpc>
                <a:spcPct val="90000"/>
              </a:lnSpc>
            </a:pPr>
            <a:r>
              <a:rPr lang="en-US" altLang="en-US" sz="2600"/>
              <a:t>Solution for dispersion</a:t>
            </a:r>
          </a:p>
          <a:p>
            <a:pPr marL="685800" lvl="1" indent="-228600">
              <a:lnSpc>
                <a:spcPct val="90000"/>
              </a:lnSpc>
            </a:pPr>
            <a:r>
              <a:rPr lang="en-US" altLang="en-US" sz="2600"/>
              <a:t>Dispersion supressors</a:t>
            </a:r>
          </a:p>
          <a:p>
            <a:pPr marL="285750" indent="-285750">
              <a:lnSpc>
                <a:spcPct val="90000"/>
              </a:lnSpc>
            </a:pPr>
            <a:r>
              <a:rPr lang="en-US" altLang="en-US" sz="3000"/>
              <a:t>General periodic solutions for the dispersion</a:t>
            </a:r>
          </a:p>
          <a:p>
            <a:pPr marL="285750" indent="-285750">
              <a:lnSpc>
                <a:spcPct val="90000"/>
              </a:lnSpc>
            </a:pPr>
            <a:r>
              <a:rPr lang="en-US" altLang="en-US" sz="3000"/>
              <a:t>Tune and Working point</a:t>
            </a:r>
          </a:p>
          <a:p>
            <a:pPr marL="285750" indent="-285750">
              <a:lnSpc>
                <a:spcPct val="90000"/>
              </a:lnSpc>
            </a:pPr>
            <a:r>
              <a:rPr lang="en-US" altLang="en-US" sz="3000"/>
              <a:t>Matching the optics</a:t>
            </a:r>
          </a:p>
        </p:txBody>
      </p:sp>
    </p:spTree>
    <p:extLst>
      <p:ext uri="{BB962C8B-B14F-4D97-AF65-F5344CB8AC3E}">
        <p14:creationId xmlns:p14="http://schemas.microsoft.com/office/powerpoint/2010/main" val="243682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878412EC-75A7-A241-8C1C-6E9EF73C0C41}"/>
              </a:ext>
            </a:extLst>
          </p:cNvPr>
          <p:cNvSpPr>
            <a:spLocks noGrp="1" noChangeArrowheads="1"/>
          </p:cNvSpPr>
          <p:nvPr>
            <p:ph type="title"/>
          </p:nvPr>
        </p:nvSpPr>
        <p:spPr>
          <a:xfrm>
            <a:off x="685800" y="76200"/>
            <a:ext cx="6462713" cy="533400"/>
          </a:xfrm>
        </p:spPr>
        <p:txBody>
          <a:bodyPr/>
          <a:lstStyle/>
          <a:p>
            <a:r>
              <a:rPr lang="en-US" altLang="en-US" sz="4400"/>
              <a:t>Periodic solutions</a:t>
            </a:r>
            <a:endParaRPr lang="en-US" altLang="en-US"/>
          </a:p>
        </p:txBody>
      </p:sp>
      <p:sp>
        <p:nvSpPr>
          <p:cNvPr id="457731" name="Rectangle 3">
            <a:extLst>
              <a:ext uri="{FF2B5EF4-FFF2-40B4-BE49-F238E27FC236}">
                <a16:creationId xmlns:a16="http://schemas.microsoft.com/office/drawing/2014/main" id="{842DBF4C-96CD-7B40-AB39-20BE649F360C}"/>
              </a:ext>
            </a:extLst>
          </p:cNvPr>
          <p:cNvSpPr>
            <a:spLocks noGrp="1" noChangeArrowheads="1"/>
          </p:cNvSpPr>
          <p:nvPr>
            <p:ph type="body" idx="1"/>
          </p:nvPr>
        </p:nvSpPr>
        <p:spPr>
          <a:xfrm>
            <a:off x="266700" y="762000"/>
            <a:ext cx="8572500" cy="6096000"/>
          </a:xfrm>
        </p:spPr>
        <p:txBody>
          <a:bodyPr/>
          <a:lstStyle/>
          <a:p>
            <a:r>
              <a:rPr lang="en-US" altLang="en-US" sz="2400"/>
              <a:t>Consider two points </a:t>
            </a:r>
            <a:r>
              <a:rPr lang="en-US" altLang="en-US" sz="2400" i="1"/>
              <a:t>s</a:t>
            </a:r>
            <a:r>
              <a:rPr lang="en-US" altLang="en-US" sz="2400" baseline="-25000"/>
              <a:t>0 </a:t>
            </a:r>
            <a:r>
              <a:rPr lang="en-US" altLang="en-US" sz="2400"/>
              <a:t> and </a:t>
            </a:r>
            <a:r>
              <a:rPr lang="en-US" altLang="en-US" sz="2400" i="1"/>
              <a:t>s</a:t>
            </a:r>
            <a:r>
              <a:rPr lang="en-US" altLang="en-US" sz="2400" baseline="-25000"/>
              <a:t>1</a:t>
            </a:r>
            <a:r>
              <a:rPr lang="en-US" altLang="en-US" sz="2400" b="1"/>
              <a:t> </a:t>
            </a:r>
            <a:r>
              <a:rPr lang="en-US" altLang="en-US" sz="2400"/>
              <a:t>for which the magnetic structure is repeated.</a:t>
            </a:r>
          </a:p>
          <a:p>
            <a:r>
              <a:rPr lang="en-US" altLang="en-US" sz="2400"/>
              <a:t>The optical function follow periodicity conditions</a:t>
            </a:r>
          </a:p>
          <a:p>
            <a:endParaRPr lang="en-US" altLang="en-US" sz="2400"/>
          </a:p>
          <a:p>
            <a:endParaRPr lang="en-US" altLang="en-US" sz="2400"/>
          </a:p>
          <a:p>
            <a:r>
              <a:rPr lang="en-US" altLang="en-US" sz="2400"/>
              <a:t>The beta matrix at this point is                              </a:t>
            </a:r>
          </a:p>
          <a:p>
            <a:r>
              <a:rPr lang="en-US" altLang="en-US" sz="2400"/>
              <a:t>Consider the transfer matrix from </a:t>
            </a:r>
            <a:r>
              <a:rPr lang="en-US" altLang="en-US" sz="2400" i="1"/>
              <a:t>s</a:t>
            </a:r>
            <a:r>
              <a:rPr lang="en-US" altLang="en-US" sz="2400" baseline="-25000"/>
              <a:t>0 </a:t>
            </a:r>
            <a:r>
              <a:rPr lang="en-US" altLang="en-US" sz="2400"/>
              <a:t>to </a:t>
            </a:r>
            <a:r>
              <a:rPr lang="en-US" altLang="en-US" sz="2400" i="1"/>
              <a:t>s</a:t>
            </a:r>
            <a:r>
              <a:rPr lang="en-US" altLang="en-US" sz="2400" baseline="-25000"/>
              <a:t>1</a:t>
            </a:r>
            <a:endParaRPr lang="en-US" altLang="en-US" sz="2400" b="1" baseline="-25000"/>
          </a:p>
          <a:p>
            <a:endParaRPr lang="en-US" altLang="en-US" sz="2400" b="1" baseline="-25000"/>
          </a:p>
          <a:p>
            <a:endParaRPr lang="en-US" altLang="en-US" sz="2400" b="1" baseline="-25000"/>
          </a:p>
          <a:p>
            <a:r>
              <a:rPr lang="en-US" altLang="en-US" sz="2400"/>
              <a:t>The solution for the optics functions is  </a:t>
            </a:r>
          </a:p>
          <a:p>
            <a:endParaRPr lang="en-US" altLang="en-US" sz="2400"/>
          </a:p>
          <a:p>
            <a:endParaRPr lang="en-US" altLang="en-US" sz="2400"/>
          </a:p>
          <a:p>
            <a:endParaRPr lang="en-US" altLang="en-US" sz="2400"/>
          </a:p>
          <a:p>
            <a:pPr>
              <a:buFont typeface="Wingdings" pitchFamily="2" charset="2"/>
              <a:buNone/>
            </a:pPr>
            <a:r>
              <a:rPr lang="en-US" altLang="en-US" sz="2400"/>
              <a:t>	with the condition</a:t>
            </a:r>
            <a:r>
              <a:rPr lang="en-US" altLang="en-US" sz="2000"/>
              <a:t>                            </a:t>
            </a:r>
          </a:p>
        </p:txBody>
      </p:sp>
      <p:pic>
        <p:nvPicPr>
          <p:cNvPr id="457732" name="Picture 4" descr="txp_fig">
            <a:extLst>
              <a:ext uri="{FF2B5EF4-FFF2-40B4-BE49-F238E27FC236}">
                <a16:creationId xmlns:a16="http://schemas.microsoft.com/office/drawing/2014/main" id="{F74D8D9A-71EC-764E-9AEA-DFA9BDF17A61}"/>
              </a:ext>
            </a:extLst>
          </p:cNvPr>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1366838" y="2068513"/>
            <a:ext cx="55149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3" name="Picture 5" descr="txp_fig">
            <a:extLst>
              <a:ext uri="{FF2B5EF4-FFF2-40B4-BE49-F238E27FC236}">
                <a16:creationId xmlns:a16="http://schemas.microsoft.com/office/drawing/2014/main" id="{ECE51E8A-879E-574C-BF6C-2896BADC8B85}"/>
              </a:ext>
            </a:extLst>
          </p:cNvPr>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1276350" y="2449513"/>
            <a:ext cx="60388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4" name="Picture 6" descr="txp_fig">
            <a:extLst>
              <a:ext uri="{FF2B5EF4-FFF2-40B4-BE49-F238E27FC236}">
                <a16:creationId xmlns:a16="http://schemas.microsoft.com/office/drawing/2014/main" id="{DBC5AF7A-3AD3-C54A-9CF2-5742B5B444D6}"/>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4876800" y="2824163"/>
            <a:ext cx="2057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5" name="Picture 7" descr="txp_fig">
            <a:extLst>
              <a:ext uri="{FF2B5EF4-FFF2-40B4-BE49-F238E27FC236}">
                <a16:creationId xmlns:a16="http://schemas.microsoft.com/office/drawing/2014/main" id="{E8B3A31D-B54A-6446-8D20-51164503A7C3}"/>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6781800" y="3276600"/>
            <a:ext cx="2209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6" name="Picture 8" descr="txp_fig">
            <a:extLst>
              <a:ext uri="{FF2B5EF4-FFF2-40B4-BE49-F238E27FC236}">
                <a16:creationId xmlns:a16="http://schemas.microsoft.com/office/drawing/2014/main" id="{B08BE555-2352-4A43-9EFA-03DC271A0E6F}"/>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2762250" y="4764088"/>
            <a:ext cx="4171950"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7" name="Picture 9" descr="txp_fig">
            <a:extLst>
              <a:ext uri="{FF2B5EF4-FFF2-40B4-BE49-F238E27FC236}">
                <a16:creationId xmlns:a16="http://schemas.microsoft.com/office/drawing/2014/main" id="{C15FC01D-61C8-6741-B1A7-BFA3A0F8D4A5}"/>
              </a:ext>
            </a:extLst>
          </p:cNvPr>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3276600" y="6103938"/>
            <a:ext cx="38100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738" name="Picture 10" descr="txp_fig">
            <a:extLst>
              <a:ext uri="{FF2B5EF4-FFF2-40B4-BE49-F238E27FC236}">
                <a16:creationId xmlns:a16="http://schemas.microsoft.com/office/drawing/2014/main" id="{7588D3CB-D4D5-5645-8A71-5C589B69748B}"/>
              </a:ext>
            </a:extLst>
          </p:cNvPr>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295275" y="3816350"/>
            <a:ext cx="8774113"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869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05E1EA4F-B4B5-8144-B083-14113F3D5E89}"/>
              </a:ext>
            </a:extLst>
          </p:cNvPr>
          <p:cNvSpPr>
            <a:spLocks noGrp="1" noChangeArrowheads="1"/>
          </p:cNvSpPr>
          <p:nvPr>
            <p:ph type="title"/>
          </p:nvPr>
        </p:nvSpPr>
        <p:spPr>
          <a:xfrm>
            <a:off x="762000" y="76200"/>
            <a:ext cx="7772400" cy="533400"/>
          </a:xfrm>
        </p:spPr>
        <p:txBody>
          <a:bodyPr/>
          <a:lstStyle/>
          <a:p>
            <a:r>
              <a:rPr lang="en-US" altLang="en-US" sz="4000"/>
              <a:t>Periodic solutions for dispersion</a:t>
            </a:r>
            <a:endParaRPr lang="en-US" altLang="en-US"/>
          </a:p>
        </p:txBody>
      </p:sp>
      <p:sp>
        <p:nvSpPr>
          <p:cNvPr id="458755" name="Rectangle 3">
            <a:extLst>
              <a:ext uri="{FF2B5EF4-FFF2-40B4-BE49-F238E27FC236}">
                <a16:creationId xmlns:a16="http://schemas.microsoft.com/office/drawing/2014/main" id="{73E8127F-1D19-3F47-8E5B-518F3B9A5BA1}"/>
              </a:ext>
            </a:extLst>
          </p:cNvPr>
          <p:cNvSpPr>
            <a:spLocks noGrp="1" noChangeArrowheads="1"/>
          </p:cNvSpPr>
          <p:nvPr>
            <p:ph type="body" idx="1"/>
          </p:nvPr>
        </p:nvSpPr>
        <p:spPr>
          <a:xfrm>
            <a:off x="266700" y="762000"/>
            <a:ext cx="8572500" cy="6096000"/>
          </a:xfrm>
        </p:spPr>
        <p:txBody>
          <a:bodyPr/>
          <a:lstStyle/>
          <a:p>
            <a:r>
              <a:rPr lang="en-US" altLang="en-US" sz="2800"/>
              <a:t>Consider the 3x3 matrix for propagating dispersion between </a:t>
            </a:r>
            <a:r>
              <a:rPr lang="en-US" altLang="en-US" sz="2800" i="1"/>
              <a:t>s</a:t>
            </a:r>
            <a:r>
              <a:rPr lang="en-US" altLang="en-US" sz="2800" baseline="-25000"/>
              <a:t>0 </a:t>
            </a:r>
            <a:r>
              <a:rPr lang="en-US" altLang="en-US" sz="2800"/>
              <a:t>and </a:t>
            </a:r>
            <a:r>
              <a:rPr lang="en-US" altLang="en-US" sz="2800" i="1"/>
              <a:t>s</a:t>
            </a:r>
            <a:r>
              <a:rPr lang="en-US" altLang="en-US" sz="2800" baseline="-25000"/>
              <a:t>1</a:t>
            </a:r>
            <a:endParaRPr lang="en-US" altLang="en-US" sz="2800" b="1" baseline="-25000"/>
          </a:p>
          <a:p>
            <a:pPr>
              <a:buFont typeface="Wingdings" pitchFamily="2" charset="2"/>
              <a:buNone/>
            </a:pPr>
            <a:endParaRPr lang="en-US" altLang="en-US" sz="2800"/>
          </a:p>
          <a:p>
            <a:endParaRPr lang="en-US" altLang="en-US" sz="2800"/>
          </a:p>
          <a:p>
            <a:endParaRPr lang="en-US" altLang="en-US" sz="2800"/>
          </a:p>
          <a:p>
            <a:r>
              <a:rPr lang="en-US" altLang="en-US" sz="2800"/>
              <a:t>Solve for the dispersion and its derivative to get</a:t>
            </a:r>
            <a:endParaRPr lang="en-US" altLang="en-US" sz="2800" b="1" baseline="-25000"/>
          </a:p>
          <a:p>
            <a:endParaRPr lang="en-US" altLang="en-US" sz="2800"/>
          </a:p>
          <a:p>
            <a:endParaRPr lang="en-US" altLang="en-US" sz="2800"/>
          </a:p>
          <a:p>
            <a:endParaRPr lang="en-US" altLang="en-US" sz="2800"/>
          </a:p>
          <a:p>
            <a:pPr>
              <a:buFont typeface="Wingdings" pitchFamily="2" charset="2"/>
              <a:buNone/>
            </a:pPr>
            <a:r>
              <a:rPr lang="en-US" altLang="en-US" sz="2800"/>
              <a:t>	with the conditions                            </a:t>
            </a:r>
          </a:p>
        </p:txBody>
      </p:sp>
      <p:pic>
        <p:nvPicPr>
          <p:cNvPr id="458756" name="Picture 4" descr="txp_fig">
            <a:extLst>
              <a:ext uri="{FF2B5EF4-FFF2-40B4-BE49-F238E27FC236}">
                <a16:creationId xmlns:a16="http://schemas.microsoft.com/office/drawing/2014/main" id="{D63F73E1-0158-5542-8730-0CAE460492DC}"/>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752600" y="1787525"/>
            <a:ext cx="5410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757" name="Picture 5" descr="txp_fig">
            <a:extLst>
              <a:ext uri="{FF2B5EF4-FFF2-40B4-BE49-F238E27FC236}">
                <a16:creationId xmlns:a16="http://schemas.microsoft.com/office/drawing/2014/main" id="{7670A393-DCC6-D644-8C89-389A5DFFD9D6}"/>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432050" y="3856038"/>
            <a:ext cx="39243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758" name="Picture 6" descr="txp_fig">
            <a:extLst>
              <a:ext uri="{FF2B5EF4-FFF2-40B4-BE49-F238E27FC236}">
                <a16:creationId xmlns:a16="http://schemas.microsoft.com/office/drawing/2014/main" id="{6B48F220-7525-ED4D-A22B-55A77B99E251}"/>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3983038" y="5410200"/>
            <a:ext cx="36369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136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C5E2F3E2-C3C1-044D-9899-2A578ACFAC3D}"/>
              </a:ext>
            </a:extLst>
          </p:cNvPr>
          <p:cNvSpPr>
            <a:spLocks noGrp="1" noChangeArrowheads="1"/>
          </p:cNvSpPr>
          <p:nvPr>
            <p:ph type="title"/>
          </p:nvPr>
        </p:nvSpPr>
        <p:spPr>
          <a:xfrm>
            <a:off x="685800" y="228600"/>
            <a:ext cx="6462713" cy="304800"/>
          </a:xfrm>
        </p:spPr>
        <p:txBody>
          <a:bodyPr/>
          <a:lstStyle/>
          <a:p>
            <a:r>
              <a:rPr lang="en-US" altLang="en-US" sz="4400"/>
              <a:t>Symmetric solutions</a:t>
            </a:r>
            <a:endParaRPr lang="en-US" altLang="en-US"/>
          </a:p>
        </p:txBody>
      </p:sp>
      <p:sp>
        <p:nvSpPr>
          <p:cNvPr id="459779" name="Rectangle 3">
            <a:extLst>
              <a:ext uri="{FF2B5EF4-FFF2-40B4-BE49-F238E27FC236}">
                <a16:creationId xmlns:a16="http://schemas.microsoft.com/office/drawing/2014/main" id="{757BEE38-E37F-364B-ACDE-E700505E2E17}"/>
              </a:ext>
            </a:extLst>
          </p:cNvPr>
          <p:cNvSpPr>
            <a:spLocks noGrp="1" noChangeArrowheads="1"/>
          </p:cNvSpPr>
          <p:nvPr>
            <p:ph type="body" idx="1"/>
          </p:nvPr>
        </p:nvSpPr>
        <p:spPr>
          <a:xfrm>
            <a:off x="266700" y="762000"/>
            <a:ext cx="8572500" cy="6096000"/>
          </a:xfrm>
        </p:spPr>
        <p:txBody>
          <a:bodyPr/>
          <a:lstStyle/>
          <a:p>
            <a:r>
              <a:rPr lang="en-US" altLang="en-US" sz="2400"/>
              <a:t>Consider two points </a:t>
            </a:r>
            <a:r>
              <a:rPr lang="en-US" altLang="en-US" sz="2800" i="1"/>
              <a:t>s</a:t>
            </a:r>
            <a:r>
              <a:rPr lang="en-US" altLang="en-US" sz="2400" baseline="-25000"/>
              <a:t>0 </a:t>
            </a:r>
            <a:r>
              <a:rPr lang="en-US" altLang="en-US" sz="2400"/>
              <a:t>and </a:t>
            </a:r>
            <a:r>
              <a:rPr lang="en-US" altLang="en-US" sz="2800" i="1"/>
              <a:t>s</a:t>
            </a:r>
            <a:r>
              <a:rPr lang="en-US" altLang="en-US" sz="2400" baseline="-25000"/>
              <a:t>1</a:t>
            </a:r>
            <a:r>
              <a:rPr lang="en-US" altLang="en-US" sz="2400" b="1"/>
              <a:t> </a:t>
            </a:r>
            <a:r>
              <a:rPr lang="en-US" altLang="en-US" sz="2400"/>
              <a:t>for which the lattice is mirror symmetric</a:t>
            </a:r>
          </a:p>
          <a:p>
            <a:r>
              <a:rPr lang="en-US" altLang="en-US" sz="2400"/>
              <a:t>The optical function follow periodicity conditions</a:t>
            </a:r>
          </a:p>
          <a:p>
            <a:endParaRPr lang="en-US" altLang="en-US" sz="2400"/>
          </a:p>
          <a:p>
            <a:endParaRPr lang="en-US" altLang="en-US" sz="2400"/>
          </a:p>
          <a:p>
            <a:r>
              <a:rPr lang="en-US" altLang="en-US" sz="2400"/>
              <a:t>The beta matrices at </a:t>
            </a:r>
            <a:r>
              <a:rPr lang="en-US" altLang="en-US" sz="2800" i="1"/>
              <a:t>s</a:t>
            </a:r>
            <a:r>
              <a:rPr lang="en-US" altLang="en-US" sz="2400" baseline="-25000"/>
              <a:t>0 </a:t>
            </a:r>
            <a:r>
              <a:rPr lang="en-US" altLang="en-US" sz="2400"/>
              <a:t>and </a:t>
            </a:r>
            <a:r>
              <a:rPr lang="en-US" altLang="en-US" sz="2800" i="1"/>
              <a:t>s</a:t>
            </a:r>
            <a:r>
              <a:rPr lang="en-US" altLang="en-US" sz="2400" baseline="-25000"/>
              <a:t>1</a:t>
            </a:r>
            <a:r>
              <a:rPr lang="en-US" altLang="en-US" sz="2400" b="1"/>
              <a:t> </a:t>
            </a:r>
            <a:r>
              <a:rPr lang="en-US" altLang="en-US" sz="2400"/>
              <a:t>are                              </a:t>
            </a:r>
          </a:p>
          <a:p>
            <a:r>
              <a:rPr lang="en-US" altLang="en-US" sz="2400"/>
              <a:t>Considering the transfer matrix between </a:t>
            </a:r>
            <a:r>
              <a:rPr lang="en-US" altLang="en-US" sz="2800" i="1"/>
              <a:t>s</a:t>
            </a:r>
            <a:r>
              <a:rPr lang="en-US" altLang="en-US" sz="2400" baseline="-25000"/>
              <a:t>0 </a:t>
            </a:r>
            <a:r>
              <a:rPr lang="en-US" altLang="en-US" sz="2400"/>
              <a:t>and </a:t>
            </a:r>
            <a:r>
              <a:rPr lang="en-US" altLang="en-US" sz="2800" i="1"/>
              <a:t>s</a:t>
            </a:r>
            <a:r>
              <a:rPr lang="en-US" altLang="en-US" sz="2400" baseline="-25000"/>
              <a:t>1</a:t>
            </a:r>
            <a:r>
              <a:rPr lang="en-US" altLang="en-US" sz="2400" b="1"/>
              <a:t> </a:t>
            </a:r>
            <a:endParaRPr lang="en-US" altLang="en-US" sz="2400" b="1" baseline="-25000"/>
          </a:p>
          <a:p>
            <a:endParaRPr lang="en-US" altLang="en-US" sz="2400" b="1" baseline="-25000"/>
          </a:p>
          <a:p>
            <a:endParaRPr lang="en-US" altLang="en-US" sz="2400" b="1" baseline="-25000"/>
          </a:p>
          <a:p>
            <a:r>
              <a:rPr lang="en-US" altLang="en-US" sz="2400"/>
              <a:t>The solution for the optics functions is  </a:t>
            </a:r>
          </a:p>
          <a:p>
            <a:endParaRPr lang="en-US" altLang="en-US" sz="2400"/>
          </a:p>
          <a:p>
            <a:endParaRPr lang="en-US" altLang="en-US" sz="2400"/>
          </a:p>
          <a:p>
            <a:pPr>
              <a:buFont typeface="Wingdings" pitchFamily="2" charset="2"/>
              <a:buNone/>
            </a:pPr>
            <a:r>
              <a:rPr lang="en-US" altLang="en-US" sz="2400"/>
              <a:t>	with the condition                            </a:t>
            </a:r>
          </a:p>
        </p:txBody>
      </p:sp>
      <p:pic>
        <p:nvPicPr>
          <p:cNvPr id="459780" name="Picture 4" descr="txp_fig">
            <a:extLst>
              <a:ext uri="{FF2B5EF4-FFF2-40B4-BE49-F238E27FC236}">
                <a16:creationId xmlns:a16="http://schemas.microsoft.com/office/drawing/2014/main" id="{7C89B971-9418-3D49-A5C3-DA1D24B2EDFD}"/>
              </a:ext>
            </a:extLst>
          </p:cNvPr>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2819400" y="2590800"/>
            <a:ext cx="2711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781" name="Picture 5" descr="txp_fig">
            <a:extLst>
              <a:ext uri="{FF2B5EF4-FFF2-40B4-BE49-F238E27FC236}">
                <a16:creationId xmlns:a16="http://schemas.microsoft.com/office/drawing/2014/main" id="{D5696D5C-A4F5-A84F-86FB-71550BE7F6F9}"/>
              </a:ext>
            </a:extLst>
          </p:cNvPr>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2906713" y="2176463"/>
            <a:ext cx="243363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782" name="Picture 6" descr="txp_fig">
            <a:extLst>
              <a:ext uri="{FF2B5EF4-FFF2-40B4-BE49-F238E27FC236}">
                <a16:creationId xmlns:a16="http://schemas.microsoft.com/office/drawing/2014/main" id="{41E1C928-1348-FB4D-830C-9E5BCD15339A}"/>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5199063" y="2895600"/>
            <a:ext cx="188753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783" name="Picture 7" descr="txp_fig">
            <a:extLst>
              <a:ext uri="{FF2B5EF4-FFF2-40B4-BE49-F238E27FC236}">
                <a16:creationId xmlns:a16="http://schemas.microsoft.com/office/drawing/2014/main" id="{EFB418A6-BD39-B641-A61D-FDC3F5A67E5C}"/>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7239000" y="2900363"/>
            <a:ext cx="188753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784" name="Picture 8" descr="txp_fig">
            <a:extLst>
              <a:ext uri="{FF2B5EF4-FFF2-40B4-BE49-F238E27FC236}">
                <a16:creationId xmlns:a16="http://schemas.microsoft.com/office/drawing/2014/main" id="{DF3D7D34-E4FE-024B-92F1-BF42C6618962}"/>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461963" y="3978275"/>
            <a:ext cx="8440737"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785" name="Picture 9" descr="txp_fig">
            <a:extLst>
              <a:ext uri="{FF2B5EF4-FFF2-40B4-BE49-F238E27FC236}">
                <a16:creationId xmlns:a16="http://schemas.microsoft.com/office/drawing/2014/main" id="{573D4885-0DD4-FD44-BA3C-7ECDA6BD987B}"/>
              </a:ext>
            </a:extLst>
          </p:cNvPr>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3711575" y="5867400"/>
            <a:ext cx="292100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786" name="Picture 10" descr="txp_fig">
            <a:extLst>
              <a:ext uri="{FF2B5EF4-FFF2-40B4-BE49-F238E27FC236}">
                <a16:creationId xmlns:a16="http://schemas.microsoft.com/office/drawing/2014/main" id="{621AD778-CFA4-AD43-A06C-AF6B92C181B1}"/>
              </a:ext>
            </a:extLst>
          </p:cNvPr>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1766888" y="5029200"/>
            <a:ext cx="507841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60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CF0B2FB5-80C2-CB41-B61A-90626A4298FF}"/>
              </a:ext>
            </a:extLst>
          </p:cNvPr>
          <p:cNvSpPr>
            <a:spLocks noGrp="1" noChangeArrowheads="1"/>
          </p:cNvSpPr>
          <p:nvPr>
            <p:ph type="title"/>
          </p:nvPr>
        </p:nvSpPr>
        <p:spPr>
          <a:xfrm>
            <a:off x="685800" y="0"/>
            <a:ext cx="7391400" cy="609600"/>
          </a:xfrm>
        </p:spPr>
        <p:txBody>
          <a:bodyPr/>
          <a:lstStyle/>
          <a:p>
            <a:r>
              <a:rPr lang="en-US" altLang="en-US" sz="3600"/>
              <a:t>Symmetric solutions for dispersion</a:t>
            </a:r>
            <a:endParaRPr lang="en-US" altLang="en-US"/>
          </a:p>
        </p:txBody>
      </p:sp>
      <p:sp>
        <p:nvSpPr>
          <p:cNvPr id="460803" name="Rectangle 3">
            <a:extLst>
              <a:ext uri="{FF2B5EF4-FFF2-40B4-BE49-F238E27FC236}">
                <a16:creationId xmlns:a16="http://schemas.microsoft.com/office/drawing/2014/main" id="{4D0315A0-8319-9F4B-97DA-1B383AD0BAF3}"/>
              </a:ext>
            </a:extLst>
          </p:cNvPr>
          <p:cNvSpPr>
            <a:spLocks noGrp="1" noChangeArrowheads="1"/>
          </p:cNvSpPr>
          <p:nvPr>
            <p:ph type="body" idx="1"/>
          </p:nvPr>
        </p:nvSpPr>
        <p:spPr>
          <a:xfrm>
            <a:off x="266700" y="762000"/>
            <a:ext cx="8572500" cy="6096000"/>
          </a:xfrm>
        </p:spPr>
        <p:txBody>
          <a:bodyPr/>
          <a:lstStyle/>
          <a:p>
            <a:r>
              <a:rPr lang="en-US" altLang="en-US" sz="2800"/>
              <a:t>Consider the 3x3 matrix for propagating dispersion between </a:t>
            </a:r>
            <a:r>
              <a:rPr lang="en-US" altLang="en-US" sz="2800" i="1"/>
              <a:t>s</a:t>
            </a:r>
            <a:r>
              <a:rPr lang="en-US" altLang="en-US" sz="2400" baseline="-25000"/>
              <a:t>0 </a:t>
            </a:r>
            <a:r>
              <a:rPr lang="en-US" altLang="en-US" sz="2400"/>
              <a:t>and </a:t>
            </a:r>
            <a:r>
              <a:rPr lang="en-US" altLang="en-US" sz="2800" i="1"/>
              <a:t>s</a:t>
            </a:r>
            <a:r>
              <a:rPr lang="en-US" altLang="en-US" sz="2400" baseline="-25000"/>
              <a:t>1</a:t>
            </a:r>
            <a:r>
              <a:rPr lang="en-US" altLang="en-US" sz="2400" b="1"/>
              <a:t> </a:t>
            </a:r>
            <a:endParaRPr lang="en-US" altLang="en-US" sz="2800" b="1" baseline="-25000"/>
          </a:p>
          <a:p>
            <a:pPr>
              <a:buFont typeface="Wingdings" pitchFamily="2" charset="2"/>
              <a:buNone/>
            </a:pPr>
            <a:endParaRPr lang="en-US" altLang="en-US" sz="2800"/>
          </a:p>
          <a:p>
            <a:endParaRPr lang="en-US" altLang="en-US" sz="2800"/>
          </a:p>
          <a:p>
            <a:endParaRPr lang="en-US" altLang="en-US" sz="2800"/>
          </a:p>
          <a:p>
            <a:r>
              <a:rPr lang="en-US" altLang="en-US" sz="2800"/>
              <a:t>Solve for the dispersion in the two locations</a:t>
            </a:r>
          </a:p>
          <a:p>
            <a:endParaRPr lang="en-US" altLang="en-US" sz="2800"/>
          </a:p>
          <a:p>
            <a:endParaRPr lang="en-US" altLang="en-US" sz="2800"/>
          </a:p>
          <a:p>
            <a:endParaRPr lang="en-US" altLang="en-US" sz="2800"/>
          </a:p>
          <a:p>
            <a:r>
              <a:rPr lang="en-US" altLang="en-US" sz="2800"/>
              <a:t>Imposing certain values for beta and dispersion, quadrupoles can be adjusted in order to get a solution</a:t>
            </a:r>
          </a:p>
        </p:txBody>
      </p:sp>
      <p:pic>
        <p:nvPicPr>
          <p:cNvPr id="460804" name="Picture 4" descr="txp_fig">
            <a:extLst>
              <a:ext uri="{FF2B5EF4-FFF2-40B4-BE49-F238E27FC236}">
                <a16:creationId xmlns:a16="http://schemas.microsoft.com/office/drawing/2014/main" id="{8B8C2A6B-BC6D-F144-80AA-33B27EBA6842}"/>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068388" y="1814513"/>
            <a:ext cx="65246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05" name="Picture 5" descr="txp_fig">
            <a:extLst>
              <a:ext uri="{FF2B5EF4-FFF2-40B4-BE49-F238E27FC236}">
                <a16:creationId xmlns:a16="http://schemas.microsoft.com/office/drawing/2014/main" id="{3BD3CEE3-1BB0-CD49-BCEE-9E5AC76979F8}"/>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455863" y="3894138"/>
            <a:ext cx="3716337" cy="128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328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DA4A1BF3-70A8-DC43-9197-0927C43E4E54}"/>
              </a:ext>
            </a:extLst>
          </p:cNvPr>
          <p:cNvSpPr>
            <a:spLocks noGrp="1" noChangeArrowheads="1"/>
          </p:cNvSpPr>
          <p:nvPr>
            <p:ph type="title"/>
          </p:nvPr>
        </p:nvSpPr>
        <p:spPr>
          <a:xfrm>
            <a:off x="762000" y="0"/>
            <a:ext cx="7772400" cy="609600"/>
          </a:xfrm>
        </p:spPr>
        <p:txBody>
          <a:bodyPr/>
          <a:lstStyle/>
          <a:p>
            <a:r>
              <a:rPr lang="en-US" altLang="en-US" sz="2800"/>
              <a:t>Periodic lattices’ stability criterion revisited</a:t>
            </a:r>
            <a:endParaRPr lang="en-US" altLang="en-US"/>
          </a:p>
        </p:txBody>
      </p:sp>
      <p:sp>
        <p:nvSpPr>
          <p:cNvPr id="470019" name="Rectangle 3">
            <a:extLst>
              <a:ext uri="{FF2B5EF4-FFF2-40B4-BE49-F238E27FC236}">
                <a16:creationId xmlns:a16="http://schemas.microsoft.com/office/drawing/2014/main" id="{00447E04-239E-9348-9A94-D467FDDCCA42}"/>
              </a:ext>
            </a:extLst>
          </p:cNvPr>
          <p:cNvSpPr>
            <a:spLocks noGrp="1" noChangeArrowheads="1"/>
          </p:cNvSpPr>
          <p:nvPr>
            <p:ph type="body" idx="1"/>
          </p:nvPr>
        </p:nvSpPr>
        <p:spPr>
          <a:xfrm>
            <a:off x="304800" y="685800"/>
            <a:ext cx="8686800" cy="6096000"/>
          </a:xfrm>
        </p:spPr>
        <p:txBody>
          <a:bodyPr/>
          <a:lstStyle/>
          <a:p>
            <a:pPr>
              <a:lnSpc>
                <a:spcPct val="90000"/>
              </a:lnSpc>
            </a:pPr>
            <a:r>
              <a:rPr lang="en-US" altLang="en-US" sz="2800" dirty="0"/>
              <a:t>Consider a general periodic structure of length 2</a:t>
            </a:r>
            <a:r>
              <a:rPr lang="en-US" altLang="en-US" sz="2800" i="1" dirty="0"/>
              <a:t>L</a:t>
            </a:r>
            <a:r>
              <a:rPr lang="en-US" altLang="en-US" sz="2800" dirty="0"/>
              <a:t> which contains </a:t>
            </a:r>
            <a:r>
              <a:rPr lang="en-US" altLang="en-US" sz="2800" b="1" dirty="0"/>
              <a:t>N</a:t>
            </a:r>
            <a:r>
              <a:rPr lang="en-US" altLang="en-US" sz="2800" dirty="0"/>
              <a:t> cells. The transfer matrix can be written as</a:t>
            </a:r>
          </a:p>
          <a:p>
            <a:pPr>
              <a:lnSpc>
                <a:spcPct val="90000"/>
              </a:lnSpc>
            </a:pPr>
            <a:endParaRPr lang="en-US" altLang="en-US" sz="2800" dirty="0"/>
          </a:p>
          <a:p>
            <a:pPr>
              <a:lnSpc>
                <a:spcPct val="90000"/>
              </a:lnSpc>
            </a:pPr>
            <a:r>
              <a:rPr lang="en-US" altLang="en-US" sz="2800" dirty="0"/>
              <a:t>The periodic structure can be expressed as </a:t>
            </a:r>
          </a:p>
          <a:p>
            <a:pPr marL="0" indent="0">
              <a:lnSpc>
                <a:spcPct val="90000"/>
              </a:lnSpc>
              <a:buNone/>
            </a:pPr>
            <a:endParaRPr lang="en-US" altLang="en-US" sz="2800" dirty="0"/>
          </a:p>
          <a:p>
            <a:pPr>
              <a:lnSpc>
                <a:spcPct val="90000"/>
              </a:lnSpc>
              <a:buFont typeface="Wingdings" pitchFamily="2" charset="2"/>
              <a:buNone/>
            </a:pPr>
            <a:r>
              <a:rPr lang="en-US" altLang="en-US" sz="2800" dirty="0"/>
              <a:t>	with </a:t>
            </a:r>
          </a:p>
          <a:p>
            <a:pPr>
              <a:lnSpc>
                <a:spcPct val="90000"/>
              </a:lnSpc>
            </a:pPr>
            <a:r>
              <a:rPr lang="en-US" altLang="en-US" sz="2800" dirty="0"/>
              <a:t>Note that because</a:t>
            </a:r>
          </a:p>
          <a:p>
            <a:pPr>
              <a:lnSpc>
                <a:spcPct val="90000"/>
              </a:lnSpc>
            </a:pPr>
            <a:r>
              <a:rPr lang="en-US" altLang="en-US" sz="2800" dirty="0"/>
              <a:t>Note also that  </a:t>
            </a:r>
          </a:p>
          <a:p>
            <a:pPr>
              <a:lnSpc>
                <a:spcPct val="90000"/>
              </a:lnSpc>
            </a:pPr>
            <a:r>
              <a:rPr lang="en-US" altLang="en-US" sz="2800" dirty="0"/>
              <a:t>By using </a:t>
            </a:r>
            <a:r>
              <a:rPr lang="en-US" altLang="en-US" sz="2800" b="1" dirty="0"/>
              <a:t>de </a:t>
            </a:r>
            <a:r>
              <a:rPr lang="en-US" altLang="en-US" sz="2800" b="1" dirty="0" err="1"/>
              <a:t>Moivre’s</a:t>
            </a:r>
            <a:r>
              <a:rPr lang="en-US" altLang="en-US" sz="2800" b="1" dirty="0"/>
              <a:t> formula</a:t>
            </a:r>
          </a:p>
          <a:p>
            <a:pPr>
              <a:lnSpc>
                <a:spcPct val="90000"/>
              </a:lnSpc>
            </a:pPr>
            <a:endParaRPr lang="en-US" altLang="en-US" sz="2800" b="1" dirty="0"/>
          </a:p>
          <a:p>
            <a:pPr>
              <a:lnSpc>
                <a:spcPct val="90000"/>
              </a:lnSpc>
            </a:pPr>
            <a:r>
              <a:rPr lang="en-US" altLang="en-US" sz="2800" dirty="0"/>
              <a:t>We have the following general stability criterion</a:t>
            </a:r>
          </a:p>
          <a:p>
            <a:pPr>
              <a:lnSpc>
                <a:spcPct val="90000"/>
              </a:lnSpc>
              <a:buFont typeface="Wingdings" pitchFamily="2" charset="2"/>
              <a:buNone/>
            </a:pPr>
            <a:endParaRPr lang="en-US" altLang="en-US" sz="2800" b="1" dirty="0"/>
          </a:p>
        </p:txBody>
      </p:sp>
      <p:graphicFrame>
        <p:nvGraphicFramePr>
          <p:cNvPr id="470020" name="Object 4">
            <a:extLst>
              <a:ext uri="{FF2B5EF4-FFF2-40B4-BE49-F238E27FC236}">
                <a16:creationId xmlns:a16="http://schemas.microsoft.com/office/drawing/2014/main" id="{40709F1A-0374-5648-BF27-14B69962B607}"/>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584" name="Equation" r:id="rId11" imgW="228600" imgH="431800" progId="Equation.3">
                  <p:embed/>
                </p:oleObj>
              </mc:Choice>
              <mc:Fallback>
                <p:oleObj name="Equation" r:id="rId11" imgW="228600" imgH="431800" progId="Equation.3">
                  <p:embed/>
                  <p:pic>
                    <p:nvPicPr>
                      <p:cNvPr id="470020" name="Object 4">
                        <a:extLst>
                          <a:ext uri="{FF2B5EF4-FFF2-40B4-BE49-F238E27FC236}">
                            <a16:creationId xmlns:a16="http://schemas.microsoft.com/office/drawing/2014/main" id="{40709F1A-0374-5648-BF27-14B69962B6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0021" name="Picture 5" descr="txp_fig">
            <a:extLst>
              <a:ext uri="{FF2B5EF4-FFF2-40B4-BE49-F238E27FC236}">
                <a16:creationId xmlns:a16="http://schemas.microsoft.com/office/drawing/2014/main" id="{6678D939-125A-3848-86FC-BC1CF3095243}"/>
              </a:ext>
            </a:extLst>
          </p:cNvPr>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2339752" y="1527176"/>
            <a:ext cx="52085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22" name="Picture 6" descr="txp_fig">
            <a:extLst>
              <a:ext uri="{FF2B5EF4-FFF2-40B4-BE49-F238E27FC236}">
                <a16:creationId xmlns:a16="http://schemas.microsoft.com/office/drawing/2014/main" id="{2812C057-2F6B-1946-A8F3-D92C89A720EA}"/>
              </a:ext>
            </a:extLst>
          </p:cNvPr>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2339752" y="2421979"/>
            <a:ext cx="36845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23" name="Picture 7" descr="txp_fig">
            <a:extLst>
              <a:ext uri="{FF2B5EF4-FFF2-40B4-BE49-F238E27FC236}">
                <a16:creationId xmlns:a16="http://schemas.microsoft.com/office/drawing/2014/main" id="{1BB10400-DD73-D74E-8C78-4B8A6C9A52A3}"/>
              </a:ext>
            </a:extLst>
          </p:cNvPr>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565150" y="4793457"/>
            <a:ext cx="84264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24" name="Picture 8" descr="txp_fig">
            <a:extLst>
              <a:ext uri="{FF2B5EF4-FFF2-40B4-BE49-F238E27FC236}">
                <a16:creationId xmlns:a16="http://schemas.microsoft.com/office/drawing/2014/main" id="{6F7AF4A4-4270-DC49-B9B8-B30FE4094653}"/>
              </a:ext>
            </a:extLst>
          </p:cNvPr>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2430463" y="2848501"/>
            <a:ext cx="2198687"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28" name="Picture 12" descr="txp_fig">
            <a:extLst>
              <a:ext uri="{FF2B5EF4-FFF2-40B4-BE49-F238E27FC236}">
                <a16:creationId xmlns:a16="http://schemas.microsoft.com/office/drawing/2014/main" id="{56E284E0-F9FE-EA42-94B4-67131FBDEA56}"/>
              </a:ext>
            </a:extLst>
          </p:cNvPr>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3450106" y="3450265"/>
            <a:ext cx="3672408" cy="39478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pic>
        <p:nvPicPr>
          <p:cNvPr id="470026" name="Picture 10" descr="txp_fig">
            <a:extLst>
              <a:ext uri="{FF2B5EF4-FFF2-40B4-BE49-F238E27FC236}">
                <a16:creationId xmlns:a16="http://schemas.microsoft.com/office/drawing/2014/main" id="{0237B191-8011-C047-9986-14EFEE07862B}"/>
              </a:ext>
            </a:extLst>
          </p:cNvPr>
          <p:cNvPicPr>
            <a:picLocks noChangeAspect="1" noChangeArrowheads="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3090863" y="3861317"/>
            <a:ext cx="1557337"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29" name="Picture 13" descr="txp_fig">
            <a:extLst>
              <a:ext uri="{FF2B5EF4-FFF2-40B4-BE49-F238E27FC236}">
                <a16:creationId xmlns:a16="http://schemas.microsoft.com/office/drawing/2014/main" id="{2025F2CE-3284-D847-8640-C5C15B1FA6A6}"/>
              </a:ext>
            </a:extLst>
          </p:cNvPr>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1680641" y="5899149"/>
            <a:ext cx="5384800" cy="538163"/>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spTree>
    <p:extLst>
      <p:ext uri="{BB962C8B-B14F-4D97-AF65-F5344CB8AC3E}">
        <p14:creationId xmlns:p14="http://schemas.microsoft.com/office/powerpoint/2010/main" val="707254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a:extLst>
              <a:ext uri="{FF2B5EF4-FFF2-40B4-BE49-F238E27FC236}">
                <a16:creationId xmlns:a16="http://schemas.microsoft.com/office/drawing/2014/main" id="{5FFB1591-B6C6-374A-AED5-2D3952852189}"/>
              </a:ext>
            </a:extLst>
          </p:cNvPr>
          <p:cNvSpPr>
            <a:spLocks noGrp="1" noChangeArrowheads="1"/>
          </p:cNvSpPr>
          <p:nvPr>
            <p:ph type="title"/>
          </p:nvPr>
        </p:nvSpPr>
        <p:spPr>
          <a:xfrm>
            <a:off x="971600" y="190500"/>
            <a:ext cx="6383288" cy="266700"/>
          </a:xfrm>
        </p:spPr>
        <p:txBody>
          <a:bodyPr/>
          <a:lstStyle/>
          <a:p>
            <a:r>
              <a:rPr lang="en-US" altLang="en-US" sz="3600" dirty="0"/>
              <a:t>FODO Cell</a:t>
            </a:r>
          </a:p>
        </p:txBody>
      </p:sp>
      <p:sp>
        <p:nvSpPr>
          <p:cNvPr id="432132" name="Rectangle 4">
            <a:extLst>
              <a:ext uri="{FF2B5EF4-FFF2-40B4-BE49-F238E27FC236}">
                <a16:creationId xmlns:a16="http://schemas.microsoft.com/office/drawing/2014/main" id="{2F2368AE-802C-7045-A013-963AECD0FD77}"/>
              </a:ext>
            </a:extLst>
          </p:cNvPr>
          <p:cNvSpPr>
            <a:spLocks noGrp="1" noChangeArrowheads="1"/>
          </p:cNvSpPr>
          <p:nvPr>
            <p:ph type="body" idx="1"/>
          </p:nvPr>
        </p:nvSpPr>
        <p:spPr>
          <a:xfrm>
            <a:off x="304800" y="838200"/>
            <a:ext cx="8610600" cy="3048000"/>
          </a:xfrm>
        </p:spPr>
        <p:txBody>
          <a:bodyPr/>
          <a:lstStyle/>
          <a:p>
            <a:pPr>
              <a:lnSpc>
                <a:spcPct val="90000"/>
              </a:lnSpc>
            </a:pPr>
            <a:r>
              <a:rPr lang="en-US" altLang="en-US" sz="2800"/>
              <a:t>FODO is the simplest basic structure</a:t>
            </a:r>
          </a:p>
          <a:p>
            <a:pPr lvl="1">
              <a:lnSpc>
                <a:spcPct val="90000"/>
              </a:lnSpc>
            </a:pPr>
            <a:r>
              <a:rPr lang="en-US" altLang="en-US" sz="2400"/>
              <a:t>Half focusing quadrupole (F) + Drift (O) + Defocusing quadrupole (D) + Drift (O)</a:t>
            </a:r>
          </a:p>
          <a:p>
            <a:pPr lvl="1">
              <a:lnSpc>
                <a:spcPct val="90000"/>
              </a:lnSpc>
            </a:pPr>
            <a:r>
              <a:rPr lang="en-US" altLang="en-US" sz="2400"/>
              <a:t>Dipoles can be added in drifts for bending</a:t>
            </a:r>
          </a:p>
          <a:p>
            <a:pPr lvl="1">
              <a:lnSpc>
                <a:spcPct val="90000"/>
              </a:lnSpc>
            </a:pPr>
            <a:r>
              <a:rPr lang="en-US" altLang="en-US" sz="2400"/>
              <a:t>Periodic lattice with mirror symmetry in the center</a:t>
            </a:r>
          </a:p>
          <a:p>
            <a:pPr lvl="1">
              <a:lnSpc>
                <a:spcPct val="90000"/>
              </a:lnSpc>
            </a:pPr>
            <a:r>
              <a:rPr lang="en-US" altLang="en-US" sz="2400"/>
              <a:t>Cell period from center to center of focusing quadrupole</a:t>
            </a:r>
          </a:p>
          <a:p>
            <a:pPr lvl="1">
              <a:lnSpc>
                <a:spcPct val="90000"/>
              </a:lnSpc>
            </a:pPr>
            <a:r>
              <a:rPr lang="en-US" altLang="en-US" sz="2400"/>
              <a:t>The most common structure is accelerators</a:t>
            </a:r>
          </a:p>
        </p:txBody>
      </p:sp>
      <p:graphicFrame>
        <p:nvGraphicFramePr>
          <p:cNvPr id="432134" name="Object 6">
            <a:extLst>
              <a:ext uri="{FF2B5EF4-FFF2-40B4-BE49-F238E27FC236}">
                <a16:creationId xmlns:a16="http://schemas.microsoft.com/office/drawing/2014/main" id="{56704F75-1BB3-544D-A059-6907735E6E52}"/>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177" name="Equation" r:id="rId3" imgW="2628900" imgH="4978400" progId="Equation.3">
                  <p:embed/>
                </p:oleObj>
              </mc:Choice>
              <mc:Fallback>
                <p:oleObj name="Equation" r:id="rId3" imgW="2628900" imgH="4978400" progId="Equation.3">
                  <p:embed/>
                  <p:pic>
                    <p:nvPicPr>
                      <p:cNvPr id="432134" name="Object 6">
                        <a:extLst>
                          <a:ext uri="{FF2B5EF4-FFF2-40B4-BE49-F238E27FC236}">
                            <a16:creationId xmlns:a16="http://schemas.microsoft.com/office/drawing/2014/main" id="{56704F75-1BB3-544D-A059-6907735E6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2138" name="Oval 10">
            <a:extLst>
              <a:ext uri="{FF2B5EF4-FFF2-40B4-BE49-F238E27FC236}">
                <a16:creationId xmlns:a16="http://schemas.microsoft.com/office/drawing/2014/main" id="{71BE1355-DBC5-AB46-8301-6FB5F89E950F}"/>
              </a:ext>
            </a:extLst>
          </p:cNvPr>
          <p:cNvSpPr>
            <a:spLocks noChangeArrowheads="1"/>
          </p:cNvSpPr>
          <p:nvPr/>
        </p:nvSpPr>
        <p:spPr bwMode="auto">
          <a:xfrm>
            <a:off x="2560638" y="3962400"/>
            <a:ext cx="612775" cy="1695450"/>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9" name="Line 11">
            <a:extLst>
              <a:ext uri="{FF2B5EF4-FFF2-40B4-BE49-F238E27FC236}">
                <a16:creationId xmlns:a16="http://schemas.microsoft.com/office/drawing/2014/main" id="{4F2C0720-439D-694F-9DEA-322967508130}"/>
              </a:ext>
            </a:extLst>
          </p:cNvPr>
          <p:cNvSpPr>
            <a:spLocks noChangeShapeType="1"/>
          </p:cNvSpPr>
          <p:nvPr/>
        </p:nvSpPr>
        <p:spPr bwMode="auto">
          <a:xfrm>
            <a:off x="1066800" y="4908550"/>
            <a:ext cx="7162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1" name="Line 13">
            <a:extLst>
              <a:ext uri="{FF2B5EF4-FFF2-40B4-BE49-F238E27FC236}">
                <a16:creationId xmlns:a16="http://schemas.microsoft.com/office/drawing/2014/main" id="{3296C1E0-E81C-3849-A72C-FB292F90C547}"/>
              </a:ext>
            </a:extLst>
          </p:cNvPr>
          <p:cNvSpPr>
            <a:spLocks noChangeShapeType="1"/>
          </p:cNvSpPr>
          <p:nvPr/>
        </p:nvSpPr>
        <p:spPr bwMode="auto">
          <a:xfrm flipV="1">
            <a:off x="4038600" y="5708650"/>
            <a:ext cx="1416050"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2166" name="Group 38">
            <a:extLst>
              <a:ext uri="{FF2B5EF4-FFF2-40B4-BE49-F238E27FC236}">
                <a16:creationId xmlns:a16="http://schemas.microsoft.com/office/drawing/2014/main" id="{D10E99ED-0451-6F43-837C-A2ECC02BA6C2}"/>
              </a:ext>
            </a:extLst>
          </p:cNvPr>
          <p:cNvGrpSpPr>
            <a:grpSpLocks/>
          </p:cNvGrpSpPr>
          <p:nvPr/>
        </p:nvGrpSpPr>
        <p:grpSpPr bwMode="auto">
          <a:xfrm>
            <a:off x="3962400" y="4038600"/>
            <a:ext cx="1509713" cy="1670050"/>
            <a:chOff x="2514" y="2544"/>
            <a:chExt cx="933" cy="1052"/>
          </a:xfrm>
        </p:grpSpPr>
        <p:sp>
          <p:nvSpPr>
            <p:cNvPr id="432143" name="Arc 15">
              <a:extLst>
                <a:ext uri="{FF2B5EF4-FFF2-40B4-BE49-F238E27FC236}">
                  <a16:creationId xmlns:a16="http://schemas.microsoft.com/office/drawing/2014/main" id="{1A15C7A6-BDF4-9E4E-A724-B3CCC04DE405}"/>
                </a:ext>
              </a:extLst>
            </p:cNvPr>
            <p:cNvSpPr>
              <a:spLocks/>
            </p:cNvSpPr>
            <p:nvPr/>
          </p:nvSpPr>
          <p:spPr bwMode="auto">
            <a:xfrm rot="10665051" flipH="1">
              <a:off x="2514" y="2547"/>
              <a:ext cx="355" cy="1043"/>
            </a:xfrm>
            <a:custGeom>
              <a:avLst/>
              <a:gdLst>
                <a:gd name="G0" fmla="+- 0 0 0"/>
                <a:gd name="G1" fmla="+- 21600 0 0"/>
                <a:gd name="G2" fmla="+- 21600 0 0"/>
                <a:gd name="T0" fmla="*/ 0 w 21600"/>
                <a:gd name="T1" fmla="*/ 0 h 42966"/>
                <a:gd name="T2" fmla="*/ 3170 w 21600"/>
                <a:gd name="T3" fmla="*/ 42966 h 42966"/>
                <a:gd name="T4" fmla="*/ 0 w 21600"/>
                <a:gd name="T5" fmla="*/ 21600 h 42966"/>
              </a:gdLst>
              <a:ahLst/>
              <a:cxnLst>
                <a:cxn ang="0">
                  <a:pos x="T0" y="T1"/>
                </a:cxn>
                <a:cxn ang="0">
                  <a:pos x="T2" y="T3"/>
                </a:cxn>
                <a:cxn ang="0">
                  <a:pos x="T4" y="T5"/>
                </a:cxn>
              </a:cxnLst>
              <a:rect l="0" t="0" r="r" b="b"/>
              <a:pathLst>
                <a:path w="21600" h="42966" fill="none" extrusionOk="0">
                  <a:moveTo>
                    <a:pt x="0" y="0"/>
                  </a:moveTo>
                  <a:cubicBezTo>
                    <a:pt x="11929" y="0"/>
                    <a:pt x="21600" y="9670"/>
                    <a:pt x="21600" y="21600"/>
                  </a:cubicBezTo>
                  <a:cubicBezTo>
                    <a:pt x="21600" y="32305"/>
                    <a:pt x="13759" y="41395"/>
                    <a:pt x="3170" y="42966"/>
                  </a:cubicBezTo>
                </a:path>
                <a:path w="21600" h="42966" stroke="0" extrusionOk="0">
                  <a:moveTo>
                    <a:pt x="0" y="0"/>
                  </a:moveTo>
                  <a:cubicBezTo>
                    <a:pt x="11929" y="0"/>
                    <a:pt x="21600" y="9670"/>
                    <a:pt x="21600" y="21600"/>
                  </a:cubicBezTo>
                  <a:cubicBezTo>
                    <a:pt x="21600" y="32305"/>
                    <a:pt x="13759" y="41395"/>
                    <a:pt x="3170" y="42966"/>
                  </a:cubicBezTo>
                  <a:lnTo>
                    <a:pt x="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4" name="Arc 16">
              <a:extLst>
                <a:ext uri="{FF2B5EF4-FFF2-40B4-BE49-F238E27FC236}">
                  <a16:creationId xmlns:a16="http://schemas.microsoft.com/office/drawing/2014/main" id="{5599B6C9-6D1F-934B-A559-D35B6178412B}"/>
                </a:ext>
              </a:extLst>
            </p:cNvPr>
            <p:cNvSpPr>
              <a:spLocks/>
            </p:cNvSpPr>
            <p:nvPr/>
          </p:nvSpPr>
          <p:spPr bwMode="auto">
            <a:xfrm rot="21543920" flipH="1">
              <a:off x="3071" y="2548"/>
              <a:ext cx="376" cy="1048"/>
            </a:xfrm>
            <a:custGeom>
              <a:avLst/>
              <a:gdLst>
                <a:gd name="G0" fmla="+- 1287 0 0"/>
                <a:gd name="G1" fmla="+- 21600 0 0"/>
                <a:gd name="G2" fmla="+- 21600 0 0"/>
                <a:gd name="T0" fmla="*/ 1287 w 22887"/>
                <a:gd name="T1" fmla="*/ 0 h 43200"/>
                <a:gd name="T2" fmla="*/ 0 w 22887"/>
                <a:gd name="T3" fmla="*/ 43162 h 43200"/>
                <a:gd name="T4" fmla="*/ 1287 w 22887"/>
                <a:gd name="T5" fmla="*/ 21600 h 43200"/>
              </a:gdLst>
              <a:ahLst/>
              <a:cxnLst>
                <a:cxn ang="0">
                  <a:pos x="T0" y="T1"/>
                </a:cxn>
                <a:cxn ang="0">
                  <a:pos x="T2" y="T3"/>
                </a:cxn>
                <a:cxn ang="0">
                  <a:pos x="T4" y="T5"/>
                </a:cxn>
              </a:cxnLst>
              <a:rect l="0" t="0" r="r" b="b"/>
              <a:pathLst>
                <a:path w="22887" h="43200" fill="none" extrusionOk="0">
                  <a:moveTo>
                    <a:pt x="1287" y="0"/>
                  </a:moveTo>
                  <a:cubicBezTo>
                    <a:pt x="13216" y="0"/>
                    <a:pt x="22887" y="9670"/>
                    <a:pt x="22887" y="21600"/>
                  </a:cubicBezTo>
                  <a:cubicBezTo>
                    <a:pt x="22887" y="33529"/>
                    <a:pt x="13216" y="43200"/>
                    <a:pt x="1287" y="43200"/>
                  </a:cubicBezTo>
                  <a:cubicBezTo>
                    <a:pt x="857" y="43200"/>
                    <a:pt x="428" y="43187"/>
                    <a:pt x="0" y="43161"/>
                  </a:cubicBezTo>
                </a:path>
                <a:path w="22887" h="43200" stroke="0" extrusionOk="0">
                  <a:moveTo>
                    <a:pt x="1287" y="0"/>
                  </a:moveTo>
                  <a:cubicBezTo>
                    <a:pt x="13216" y="0"/>
                    <a:pt x="22887" y="9670"/>
                    <a:pt x="22887" y="21600"/>
                  </a:cubicBezTo>
                  <a:cubicBezTo>
                    <a:pt x="22887" y="33529"/>
                    <a:pt x="13216" y="43200"/>
                    <a:pt x="1287" y="43200"/>
                  </a:cubicBezTo>
                  <a:cubicBezTo>
                    <a:pt x="857" y="43200"/>
                    <a:pt x="428" y="43187"/>
                    <a:pt x="0" y="43161"/>
                  </a:cubicBezTo>
                  <a:lnTo>
                    <a:pt x="1287"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5" name="Line 17">
              <a:extLst>
                <a:ext uri="{FF2B5EF4-FFF2-40B4-BE49-F238E27FC236}">
                  <a16:creationId xmlns:a16="http://schemas.microsoft.com/office/drawing/2014/main" id="{A55E3FB1-C53E-A946-A2A4-1A241CD33F5A}"/>
                </a:ext>
              </a:extLst>
            </p:cNvPr>
            <p:cNvSpPr>
              <a:spLocks noChangeShapeType="1"/>
            </p:cNvSpPr>
            <p:nvPr/>
          </p:nvSpPr>
          <p:spPr bwMode="auto">
            <a:xfrm flipV="1">
              <a:off x="2514" y="2544"/>
              <a:ext cx="894" cy="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2146" name="AutoShape 18">
            <a:extLst>
              <a:ext uri="{FF2B5EF4-FFF2-40B4-BE49-F238E27FC236}">
                <a16:creationId xmlns:a16="http://schemas.microsoft.com/office/drawing/2014/main" id="{54BF80B8-0F53-144B-8BA6-41A91587F5E4}"/>
              </a:ext>
            </a:extLst>
          </p:cNvPr>
          <p:cNvSpPr>
            <a:spLocks/>
          </p:cNvSpPr>
          <p:nvPr/>
        </p:nvSpPr>
        <p:spPr bwMode="auto">
          <a:xfrm rot="5400000">
            <a:off x="3709988" y="4976812"/>
            <a:ext cx="152400" cy="1781175"/>
          </a:xfrm>
          <a:prstGeom prst="rightBrace">
            <a:avLst>
              <a:gd name="adj1" fmla="val 97396"/>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47" name="Rectangle 19">
            <a:extLst>
              <a:ext uri="{FF2B5EF4-FFF2-40B4-BE49-F238E27FC236}">
                <a16:creationId xmlns:a16="http://schemas.microsoft.com/office/drawing/2014/main" id="{DDD07516-0180-0D43-9754-0E149DDE751F}"/>
              </a:ext>
            </a:extLst>
          </p:cNvPr>
          <p:cNvSpPr>
            <a:spLocks noChangeArrowheads="1"/>
          </p:cNvSpPr>
          <p:nvPr/>
        </p:nvSpPr>
        <p:spPr bwMode="auto">
          <a:xfrm>
            <a:off x="3786188" y="5957888"/>
            <a:ext cx="312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latin typeface="Tahoma" panose="020B0604030504040204" pitchFamily="34" charset="0"/>
                <a:sym typeface="MT Extra" pitchFamily="2" charset="77"/>
              </a:rPr>
              <a:t>L</a:t>
            </a:r>
            <a:endParaRPr lang="en-GB" altLang="en-US" sz="1800" b="1">
              <a:latin typeface="Tahoma" panose="020B0604030504040204" pitchFamily="34" charset="0"/>
              <a:sym typeface="MT Extra" pitchFamily="2" charset="77"/>
            </a:endParaRPr>
          </a:p>
        </p:txBody>
      </p:sp>
      <p:sp>
        <p:nvSpPr>
          <p:cNvPr id="432149" name="AutoShape 21">
            <a:extLst>
              <a:ext uri="{FF2B5EF4-FFF2-40B4-BE49-F238E27FC236}">
                <a16:creationId xmlns:a16="http://schemas.microsoft.com/office/drawing/2014/main" id="{5A9DD7B7-5D07-2C40-8D87-67C459F5C523}"/>
              </a:ext>
            </a:extLst>
          </p:cNvPr>
          <p:cNvSpPr>
            <a:spLocks/>
          </p:cNvSpPr>
          <p:nvPr/>
        </p:nvSpPr>
        <p:spPr bwMode="auto">
          <a:xfrm rot="5400000">
            <a:off x="5638800" y="4953000"/>
            <a:ext cx="152400" cy="1828800"/>
          </a:xfrm>
          <a:prstGeom prst="rightBrace">
            <a:avLst>
              <a:gd name="adj1" fmla="val 100000"/>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50" name="Rectangle 22">
            <a:extLst>
              <a:ext uri="{FF2B5EF4-FFF2-40B4-BE49-F238E27FC236}">
                <a16:creationId xmlns:a16="http://schemas.microsoft.com/office/drawing/2014/main" id="{D2E54B1A-A5F9-6C49-A0FA-A0451E54ACB3}"/>
              </a:ext>
            </a:extLst>
          </p:cNvPr>
          <p:cNvSpPr>
            <a:spLocks noChangeArrowheads="1"/>
          </p:cNvSpPr>
          <p:nvPr/>
        </p:nvSpPr>
        <p:spPr bwMode="auto">
          <a:xfrm>
            <a:off x="5765800" y="5957888"/>
            <a:ext cx="312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latin typeface="Tahoma" panose="020B0604030504040204" pitchFamily="34" charset="0"/>
                <a:sym typeface="MT Extra" pitchFamily="2" charset="77"/>
              </a:rPr>
              <a:t>L</a:t>
            </a:r>
            <a:endParaRPr lang="en-GB" altLang="en-US" sz="1800" b="1">
              <a:latin typeface="Tahoma" panose="020B0604030504040204" pitchFamily="34" charset="0"/>
              <a:sym typeface="MT Extra" pitchFamily="2" charset="77"/>
            </a:endParaRPr>
          </a:p>
        </p:txBody>
      </p:sp>
      <p:sp>
        <p:nvSpPr>
          <p:cNvPr id="432151" name="Line 23">
            <a:extLst>
              <a:ext uri="{FF2B5EF4-FFF2-40B4-BE49-F238E27FC236}">
                <a16:creationId xmlns:a16="http://schemas.microsoft.com/office/drawing/2014/main" id="{D4F872AD-12A1-A649-9878-71691FD6E6CF}"/>
              </a:ext>
            </a:extLst>
          </p:cNvPr>
          <p:cNvSpPr>
            <a:spLocks noChangeShapeType="1"/>
          </p:cNvSpPr>
          <p:nvPr/>
        </p:nvSpPr>
        <p:spPr bwMode="auto">
          <a:xfrm flipV="1">
            <a:off x="2867025" y="3962400"/>
            <a:ext cx="0" cy="2514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52" name="Oval 24">
            <a:extLst>
              <a:ext uri="{FF2B5EF4-FFF2-40B4-BE49-F238E27FC236}">
                <a16:creationId xmlns:a16="http://schemas.microsoft.com/office/drawing/2014/main" id="{228D1EC5-BA5C-0F4B-B910-E37BA19E13EF}"/>
              </a:ext>
            </a:extLst>
          </p:cNvPr>
          <p:cNvSpPr>
            <a:spLocks noChangeArrowheads="1"/>
          </p:cNvSpPr>
          <p:nvPr/>
        </p:nvSpPr>
        <p:spPr bwMode="auto">
          <a:xfrm>
            <a:off x="6391275" y="3962400"/>
            <a:ext cx="612775" cy="1695450"/>
          </a:xfrm>
          <a:prstGeom prst="ellipse">
            <a:avLst/>
          </a:prstGeom>
          <a:noFill/>
          <a:ln w="25400">
            <a:solidFill>
              <a:srgbClr val="0000FF"/>
            </a:solidFill>
            <a:round/>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53" name="Line 25">
            <a:extLst>
              <a:ext uri="{FF2B5EF4-FFF2-40B4-BE49-F238E27FC236}">
                <a16:creationId xmlns:a16="http://schemas.microsoft.com/office/drawing/2014/main" id="{4C6DE4E8-940D-F44B-AD3E-4631D0E28A25}"/>
              </a:ext>
            </a:extLst>
          </p:cNvPr>
          <p:cNvSpPr>
            <a:spLocks noChangeShapeType="1"/>
          </p:cNvSpPr>
          <p:nvPr/>
        </p:nvSpPr>
        <p:spPr bwMode="auto">
          <a:xfrm flipV="1">
            <a:off x="6697663" y="3962400"/>
            <a:ext cx="0" cy="2514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54" name="Line 26">
            <a:extLst>
              <a:ext uri="{FF2B5EF4-FFF2-40B4-BE49-F238E27FC236}">
                <a16:creationId xmlns:a16="http://schemas.microsoft.com/office/drawing/2014/main" id="{7647A281-9356-2545-B1D7-D12812031F2A}"/>
              </a:ext>
            </a:extLst>
          </p:cNvPr>
          <p:cNvSpPr>
            <a:spLocks noChangeShapeType="1"/>
          </p:cNvSpPr>
          <p:nvPr/>
        </p:nvSpPr>
        <p:spPr bwMode="auto">
          <a:xfrm flipV="1">
            <a:off x="4724400" y="3962400"/>
            <a:ext cx="0" cy="1828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55" name="Rectangle 27">
            <a:extLst>
              <a:ext uri="{FF2B5EF4-FFF2-40B4-BE49-F238E27FC236}">
                <a16:creationId xmlns:a16="http://schemas.microsoft.com/office/drawing/2014/main" id="{59DC23DB-C1D3-5646-B182-435F7D916C01}"/>
              </a:ext>
            </a:extLst>
          </p:cNvPr>
          <p:cNvSpPr>
            <a:spLocks noChangeArrowheads="1"/>
          </p:cNvSpPr>
          <p:nvPr/>
        </p:nvSpPr>
        <p:spPr bwMode="auto">
          <a:xfrm>
            <a:off x="7916863" y="4495800"/>
            <a:ext cx="300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latin typeface="Tahoma" panose="020B0604030504040204" pitchFamily="34" charset="0"/>
                <a:sym typeface="MT Extra" pitchFamily="2" charset="77"/>
              </a:rPr>
              <a:t>s</a:t>
            </a:r>
            <a:endParaRPr lang="en-GB" altLang="en-US" sz="1800" b="1">
              <a:latin typeface="Tahoma" panose="020B0604030504040204" pitchFamily="34" charset="0"/>
              <a:sym typeface="MT Extra" pitchFamily="2" charset="77"/>
            </a:endParaRPr>
          </a:p>
        </p:txBody>
      </p:sp>
      <p:sp>
        <p:nvSpPr>
          <p:cNvPr id="432156" name="Rectangle 28">
            <a:extLst>
              <a:ext uri="{FF2B5EF4-FFF2-40B4-BE49-F238E27FC236}">
                <a16:creationId xmlns:a16="http://schemas.microsoft.com/office/drawing/2014/main" id="{9B49CCCC-87AC-AF4D-BFEE-F84292B677D0}"/>
              </a:ext>
            </a:extLst>
          </p:cNvPr>
          <p:cNvSpPr>
            <a:spLocks noChangeArrowheads="1"/>
          </p:cNvSpPr>
          <p:nvPr/>
        </p:nvSpPr>
        <p:spPr bwMode="auto">
          <a:xfrm>
            <a:off x="1698625" y="5410200"/>
            <a:ext cx="776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solidFill>
                  <a:srgbClr val="0033CC"/>
                </a:solidFill>
                <a:latin typeface="Tahoma" panose="020B0604030504040204" pitchFamily="34" charset="0"/>
                <a:sym typeface="MT Extra" pitchFamily="2" charset="77"/>
              </a:rPr>
              <a:t>QF</a:t>
            </a:r>
            <a:r>
              <a:rPr lang="en-US" altLang="en-US" sz="1800" b="1" baseline="-25000">
                <a:solidFill>
                  <a:srgbClr val="0033CC"/>
                </a:solidFill>
                <a:latin typeface="Tahoma" panose="020B0604030504040204" pitchFamily="34" charset="0"/>
                <a:sym typeface="MT Extra" pitchFamily="2" charset="77"/>
              </a:rPr>
              <a:t>1/2</a:t>
            </a:r>
            <a:endParaRPr lang="en-GB" altLang="en-US" sz="1800" b="1" baseline="-25000">
              <a:solidFill>
                <a:srgbClr val="0033CC"/>
              </a:solidFill>
              <a:latin typeface="Tahoma" panose="020B0604030504040204" pitchFamily="34" charset="0"/>
              <a:sym typeface="MT Extra" pitchFamily="2" charset="77"/>
            </a:endParaRPr>
          </a:p>
        </p:txBody>
      </p:sp>
      <p:sp>
        <p:nvSpPr>
          <p:cNvPr id="432157" name="Rectangle 29">
            <a:extLst>
              <a:ext uri="{FF2B5EF4-FFF2-40B4-BE49-F238E27FC236}">
                <a16:creationId xmlns:a16="http://schemas.microsoft.com/office/drawing/2014/main" id="{8AC77149-F01D-354D-B3A2-8DB181D56B11}"/>
              </a:ext>
            </a:extLst>
          </p:cNvPr>
          <p:cNvSpPr>
            <a:spLocks noChangeArrowheads="1"/>
          </p:cNvSpPr>
          <p:nvPr/>
        </p:nvSpPr>
        <p:spPr bwMode="auto">
          <a:xfrm>
            <a:off x="7215188" y="5410200"/>
            <a:ext cx="774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solidFill>
                  <a:srgbClr val="0033CC"/>
                </a:solidFill>
                <a:latin typeface="Tahoma" panose="020B0604030504040204" pitchFamily="34" charset="0"/>
                <a:sym typeface="MT Extra" pitchFamily="2" charset="77"/>
              </a:rPr>
              <a:t>QF</a:t>
            </a:r>
            <a:r>
              <a:rPr lang="en-US" altLang="en-US" sz="1800" b="1" baseline="-25000">
                <a:solidFill>
                  <a:srgbClr val="0033CC"/>
                </a:solidFill>
                <a:latin typeface="Tahoma" panose="020B0604030504040204" pitchFamily="34" charset="0"/>
                <a:sym typeface="MT Extra" pitchFamily="2" charset="77"/>
              </a:rPr>
              <a:t>1/2</a:t>
            </a:r>
            <a:endParaRPr lang="en-GB" altLang="en-US" sz="1800" b="1" baseline="-25000">
              <a:solidFill>
                <a:srgbClr val="0033CC"/>
              </a:solidFill>
              <a:latin typeface="Tahoma" panose="020B0604030504040204" pitchFamily="34" charset="0"/>
              <a:sym typeface="MT Extra" pitchFamily="2" charset="77"/>
            </a:endParaRPr>
          </a:p>
        </p:txBody>
      </p:sp>
      <p:sp>
        <p:nvSpPr>
          <p:cNvPr id="432158" name="Rectangle 30">
            <a:extLst>
              <a:ext uri="{FF2B5EF4-FFF2-40B4-BE49-F238E27FC236}">
                <a16:creationId xmlns:a16="http://schemas.microsoft.com/office/drawing/2014/main" id="{F469A431-6EF0-4E48-9BEF-77333642021A}"/>
              </a:ext>
            </a:extLst>
          </p:cNvPr>
          <p:cNvSpPr>
            <a:spLocks noChangeArrowheads="1"/>
          </p:cNvSpPr>
          <p:nvPr/>
        </p:nvSpPr>
        <p:spPr bwMode="auto">
          <a:xfrm>
            <a:off x="5586413" y="5410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solidFill>
                  <a:srgbClr val="FF0000"/>
                </a:solidFill>
                <a:latin typeface="Tahoma" panose="020B0604030504040204" pitchFamily="34" charset="0"/>
                <a:sym typeface="MT Extra" pitchFamily="2" charset="77"/>
              </a:rPr>
              <a:t>QD</a:t>
            </a:r>
            <a:endParaRPr lang="en-GB" altLang="en-US" sz="1800" b="1">
              <a:solidFill>
                <a:srgbClr val="FF0000"/>
              </a:solidFill>
              <a:latin typeface="Tahoma" panose="020B0604030504040204" pitchFamily="34" charset="0"/>
              <a:sym typeface="MT Extra" pitchFamily="2" charset="77"/>
            </a:endParaRPr>
          </a:p>
        </p:txBody>
      </p:sp>
      <p:sp>
        <p:nvSpPr>
          <p:cNvPr id="432163" name="AutoShape 35">
            <a:extLst>
              <a:ext uri="{FF2B5EF4-FFF2-40B4-BE49-F238E27FC236}">
                <a16:creationId xmlns:a16="http://schemas.microsoft.com/office/drawing/2014/main" id="{5FCC34F3-440A-9644-B5C7-EF1D4E3C730A}"/>
              </a:ext>
            </a:extLst>
          </p:cNvPr>
          <p:cNvSpPr>
            <a:spLocks/>
          </p:cNvSpPr>
          <p:nvPr/>
        </p:nvSpPr>
        <p:spPr bwMode="auto">
          <a:xfrm rot="5400000">
            <a:off x="4706144" y="4639469"/>
            <a:ext cx="152400" cy="3522662"/>
          </a:xfrm>
          <a:prstGeom prst="rightBrace">
            <a:avLst>
              <a:gd name="adj1" fmla="val 192622"/>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164" name="Rectangle 36">
            <a:extLst>
              <a:ext uri="{FF2B5EF4-FFF2-40B4-BE49-F238E27FC236}">
                <a16:creationId xmlns:a16="http://schemas.microsoft.com/office/drawing/2014/main" id="{6E0ABD97-F64E-CA4E-AA4C-5E58D663A335}"/>
              </a:ext>
            </a:extLst>
          </p:cNvPr>
          <p:cNvSpPr>
            <a:spLocks noChangeArrowheads="1"/>
          </p:cNvSpPr>
          <p:nvPr/>
        </p:nvSpPr>
        <p:spPr bwMode="auto">
          <a:xfrm>
            <a:off x="4003675" y="6491288"/>
            <a:ext cx="164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sz="1800" b="1">
                <a:latin typeface="Tahoma" panose="020B0604030504040204" pitchFamily="34" charset="0"/>
                <a:sym typeface="MT Extra" pitchFamily="2" charset="77"/>
              </a:rPr>
              <a:t>FODO period</a:t>
            </a:r>
            <a:endParaRPr lang="en-GB" altLang="en-US" sz="1800" b="1">
              <a:latin typeface="Tahoma" panose="020B0604030504040204" pitchFamily="34" charset="0"/>
              <a:sym typeface="MT Extra" pitchFamily="2" charset="77"/>
            </a:endParaRPr>
          </a:p>
        </p:txBody>
      </p:sp>
    </p:spTree>
    <p:extLst>
      <p:ext uri="{BB962C8B-B14F-4D97-AF65-F5344CB8AC3E}">
        <p14:creationId xmlns:p14="http://schemas.microsoft.com/office/powerpoint/2010/main" val="243523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94" name="Rectangle 14">
            <a:extLst>
              <a:ext uri="{FF2B5EF4-FFF2-40B4-BE49-F238E27FC236}">
                <a16:creationId xmlns:a16="http://schemas.microsoft.com/office/drawing/2014/main" id="{D98F15B3-827E-AE49-9D8C-C17D86212E0B}"/>
              </a:ext>
            </a:extLst>
          </p:cNvPr>
          <p:cNvSpPr>
            <a:spLocks noGrp="1" noChangeArrowheads="1"/>
          </p:cNvSpPr>
          <p:nvPr>
            <p:ph type="title"/>
          </p:nvPr>
        </p:nvSpPr>
        <p:spPr>
          <a:xfrm>
            <a:off x="971600" y="76200"/>
            <a:ext cx="6648400" cy="609600"/>
          </a:xfrm>
        </p:spPr>
        <p:txBody>
          <a:bodyPr/>
          <a:lstStyle/>
          <a:p>
            <a:r>
              <a:rPr lang="en-US" altLang="en-US" dirty="0"/>
              <a:t>Rotating coordinate system</a:t>
            </a:r>
            <a:endParaRPr lang="en-GB" altLang="en-US" dirty="0"/>
          </a:p>
        </p:txBody>
      </p:sp>
      <p:sp>
        <p:nvSpPr>
          <p:cNvPr id="506917" name="Rectangle 37">
            <a:extLst>
              <a:ext uri="{FF2B5EF4-FFF2-40B4-BE49-F238E27FC236}">
                <a16:creationId xmlns:a16="http://schemas.microsoft.com/office/drawing/2014/main" id="{A475D68C-ADD1-8947-A2C8-4E23D73D5170}"/>
              </a:ext>
            </a:extLst>
          </p:cNvPr>
          <p:cNvSpPr>
            <a:spLocks noChangeArrowheads="1"/>
          </p:cNvSpPr>
          <p:nvPr/>
        </p:nvSpPr>
        <p:spPr bwMode="auto">
          <a:xfrm>
            <a:off x="4257675" y="838200"/>
            <a:ext cx="4953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Times New Roman" pitchFamily="2" charset="0"/>
              </a:defRPr>
            </a:lvl1pPr>
            <a:lvl2pPr marL="742950" indent="-285750" algn="l">
              <a:buClr>
                <a:schemeClr val="accent2"/>
              </a:buClr>
              <a:buSzPct val="80000"/>
              <a:buChar char="q"/>
              <a:defRPr sz="2400">
                <a:solidFill>
                  <a:schemeClr val="tx1"/>
                </a:solidFill>
                <a:latin typeface="Times New Roman" pitchFamily="2" charset="0"/>
              </a:defRPr>
            </a:lvl2pPr>
            <a:lvl3pPr marL="1143000" indent="-228600" algn="l">
              <a:buSzPct val="65000"/>
              <a:defRPr sz="2000">
                <a:solidFill>
                  <a:schemeClr val="tx1"/>
                </a:solidFill>
                <a:latin typeface="Times New Roman" pitchFamily="2" charset="0"/>
              </a:defRPr>
            </a:lvl3pPr>
            <a:lvl4pPr marL="1600200" indent="-228600" algn="l">
              <a:buClr>
                <a:schemeClr val="accent2"/>
              </a:buClr>
              <a:buSzPct val="70000"/>
              <a:buChar char="¨"/>
              <a:defRPr>
                <a:solidFill>
                  <a:schemeClr val="tx1"/>
                </a:solidFill>
                <a:latin typeface="Times New Roman" pitchFamily="2" charset="0"/>
              </a:defRPr>
            </a:lvl4pPr>
            <a:lvl5pPr marL="2057400" indent="-228600" algn="l">
              <a:buChar char="§"/>
              <a:defRPr>
                <a:solidFill>
                  <a:schemeClr val="tx1"/>
                </a:solidFill>
                <a:latin typeface="Times New Roman" pitchFamily="2" charset="0"/>
              </a:defRPr>
            </a:lvl5pPr>
            <a:lvl6pPr marL="25146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6pPr>
            <a:lvl7pPr marL="29718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7pPr>
            <a:lvl8pPr marL="34290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8pPr>
            <a:lvl9pPr marL="38862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9pPr>
          </a:lstStyle>
          <a:p>
            <a:pPr>
              <a:lnSpc>
                <a:spcPct val="90000"/>
              </a:lnSpc>
              <a:spcBef>
                <a:spcPct val="50000"/>
              </a:spcBef>
            </a:pPr>
            <a:r>
              <a:rPr lang="en-US" altLang="en-US" sz="2000" dirty="0">
                <a:ea typeface="Times New Roman" pitchFamily="2" charset="0"/>
                <a:cs typeface="Times New Roman" pitchFamily="2" charset="0"/>
              </a:rPr>
              <a:t>Consider a particle with charge </a:t>
            </a:r>
            <a:r>
              <a:rPr lang="en-US" altLang="en-US" sz="2000" i="1" dirty="0">
                <a:ea typeface="Times New Roman" pitchFamily="2" charset="0"/>
                <a:cs typeface="Times New Roman" pitchFamily="2" charset="0"/>
              </a:rPr>
              <a:t>q</a:t>
            </a:r>
            <a:r>
              <a:rPr lang="en-US" altLang="en-US" sz="2000" dirty="0">
                <a:ea typeface="Times New Roman" pitchFamily="2" charset="0"/>
                <a:cs typeface="Times New Roman" pitchFamily="2" charset="0"/>
              </a:rPr>
              <a:t> moving in the presence of transverse magnetic fields</a:t>
            </a:r>
          </a:p>
          <a:p>
            <a:pPr>
              <a:lnSpc>
                <a:spcPct val="90000"/>
              </a:lnSpc>
              <a:spcBef>
                <a:spcPct val="50000"/>
              </a:spcBef>
            </a:pPr>
            <a:r>
              <a:rPr lang="en-US" altLang="en-US" sz="2000" dirty="0">
                <a:ea typeface="Times New Roman" pitchFamily="2" charset="0"/>
                <a:cs typeface="Times New Roman" pitchFamily="2" charset="0"/>
              </a:rPr>
              <a:t>Choose cylindrical coordinate system </a:t>
            </a:r>
            <a:r>
              <a:rPr lang="en-US" altLang="en-US" sz="2000" i="1" dirty="0">
                <a:ea typeface="Times New Roman" pitchFamily="2" charset="0"/>
                <a:cs typeface="Times New Roman" pitchFamily="2" charset="0"/>
              </a:rPr>
              <a:t>(r,</a:t>
            </a:r>
            <a:r>
              <a:rPr lang="el-GR" altLang="en-US" sz="2000" i="1" dirty="0"/>
              <a:t>φ,</a:t>
            </a:r>
            <a:r>
              <a:rPr lang="en-US" altLang="en-US" sz="2000" i="1" dirty="0"/>
              <a:t>y)</a:t>
            </a:r>
            <a:r>
              <a:rPr lang="en-US" altLang="en-US" sz="2000" dirty="0"/>
              <a:t>, with </a:t>
            </a:r>
            <a:r>
              <a:rPr lang="en-US" altLang="en-US" sz="2000" i="1" dirty="0"/>
              <a:t>r</a:t>
            </a:r>
            <a:r>
              <a:rPr lang="el-GR" altLang="en-US" sz="2000" i="1" dirty="0"/>
              <a:t> </a:t>
            </a:r>
            <a:r>
              <a:rPr lang="en-US" altLang="en-US" sz="2000" i="1" dirty="0"/>
              <a:t>=</a:t>
            </a:r>
            <a:r>
              <a:rPr lang="el-GR" altLang="en-US" sz="2000" i="1" dirty="0"/>
              <a:t> </a:t>
            </a:r>
            <a:r>
              <a:rPr lang="en-US" altLang="en-US" sz="2000" i="1" dirty="0"/>
              <a:t>x+</a:t>
            </a:r>
            <a:r>
              <a:rPr lang="el-GR" altLang="en-US" sz="2000" i="1" dirty="0"/>
              <a:t>ρ </a:t>
            </a:r>
            <a:r>
              <a:rPr lang="en-US" altLang="en-US" sz="2000" dirty="0"/>
              <a:t>and </a:t>
            </a:r>
            <a:r>
              <a:rPr lang="el-GR" altLang="en-US" sz="2000" i="1" dirty="0"/>
              <a:t>φ = </a:t>
            </a:r>
            <a:r>
              <a:rPr lang="en-US" altLang="en-US" sz="2000" i="1" dirty="0"/>
              <a:t>s/</a:t>
            </a:r>
            <a:r>
              <a:rPr lang="el-GR" altLang="en-US" sz="2000" i="1" dirty="0"/>
              <a:t>ρ</a:t>
            </a:r>
            <a:endParaRPr lang="en-US" altLang="en-US" sz="2000" i="1" dirty="0"/>
          </a:p>
          <a:p>
            <a:pPr>
              <a:lnSpc>
                <a:spcPct val="90000"/>
              </a:lnSpc>
              <a:spcBef>
                <a:spcPct val="50000"/>
              </a:spcBef>
            </a:pPr>
            <a:r>
              <a:rPr lang="en-US" altLang="en-US" sz="2000" dirty="0"/>
              <a:t>The radius vector is </a:t>
            </a:r>
            <a:endParaRPr lang="el-GR" altLang="en-US" sz="2000" dirty="0"/>
          </a:p>
          <a:p>
            <a:pPr>
              <a:lnSpc>
                <a:spcPct val="90000"/>
              </a:lnSpc>
              <a:spcBef>
                <a:spcPct val="50000"/>
              </a:spcBef>
            </a:pPr>
            <a:endParaRPr lang="el-GR" altLang="en-US" sz="2000" dirty="0"/>
          </a:p>
          <a:p>
            <a:pPr>
              <a:lnSpc>
                <a:spcPct val="90000"/>
              </a:lnSpc>
              <a:spcBef>
                <a:spcPct val="50000"/>
              </a:spcBef>
            </a:pPr>
            <a:r>
              <a:rPr lang="en-US" altLang="en-US" sz="2000" dirty="0"/>
              <a:t>For a small displacement </a:t>
            </a:r>
            <a:r>
              <a:rPr lang="en-US" altLang="en-US" sz="2000" b="1" dirty="0"/>
              <a:t>d</a:t>
            </a:r>
            <a:r>
              <a:rPr lang="el-GR" altLang="en-US" sz="2000" b="1" dirty="0"/>
              <a:t>φ</a:t>
            </a:r>
            <a:endParaRPr lang="en-US" altLang="en-US" sz="2000" b="1" dirty="0"/>
          </a:p>
          <a:p>
            <a:pPr>
              <a:lnSpc>
                <a:spcPct val="90000"/>
              </a:lnSpc>
              <a:spcBef>
                <a:spcPct val="50000"/>
              </a:spcBef>
            </a:pPr>
            <a:endParaRPr lang="en-US" altLang="en-US" sz="2000" b="1" dirty="0"/>
          </a:p>
          <a:p>
            <a:pPr>
              <a:lnSpc>
                <a:spcPct val="90000"/>
              </a:lnSpc>
              <a:spcBef>
                <a:spcPct val="50000"/>
              </a:spcBef>
            </a:pPr>
            <a:endParaRPr lang="en-US" altLang="en-US" sz="2000" b="1" dirty="0"/>
          </a:p>
        </p:txBody>
      </p:sp>
      <p:pic>
        <p:nvPicPr>
          <p:cNvPr id="506919" name="Picture 39" descr="txp_fig.bmp">
            <a:extLst>
              <a:ext uri="{FF2B5EF4-FFF2-40B4-BE49-F238E27FC236}">
                <a16:creationId xmlns:a16="http://schemas.microsoft.com/office/drawing/2014/main" id="{722B705A-B509-7F4F-A961-EFA83DC7C128}"/>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248275" y="2895600"/>
            <a:ext cx="28416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6920" name="Line 40">
            <a:extLst>
              <a:ext uri="{FF2B5EF4-FFF2-40B4-BE49-F238E27FC236}">
                <a16:creationId xmlns:a16="http://schemas.microsoft.com/office/drawing/2014/main" id="{3EF8ACD8-B96A-1241-9D84-6EE76176ECD4}"/>
              </a:ext>
            </a:extLst>
          </p:cNvPr>
          <p:cNvSpPr>
            <a:spLocks noChangeShapeType="1"/>
          </p:cNvSpPr>
          <p:nvPr/>
        </p:nvSpPr>
        <p:spPr bwMode="auto">
          <a:xfrm flipH="1" flipV="1">
            <a:off x="1362075" y="1905000"/>
            <a:ext cx="381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06937" name="Group 57">
            <a:extLst>
              <a:ext uri="{FF2B5EF4-FFF2-40B4-BE49-F238E27FC236}">
                <a16:creationId xmlns:a16="http://schemas.microsoft.com/office/drawing/2014/main" id="{CFE8B091-93E3-D14A-9635-A5FFE744F4C7}"/>
              </a:ext>
            </a:extLst>
          </p:cNvPr>
          <p:cNvGrpSpPr>
            <a:grpSpLocks/>
          </p:cNvGrpSpPr>
          <p:nvPr/>
        </p:nvGrpSpPr>
        <p:grpSpPr bwMode="auto">
          <a:xfrm>
            <a:off x="219075" y="1219200"/>
            <a:ext cx="4057650" cy="2366963"/>
            <a:chOff x="0" y="1008"/>
            <a:chExt cx="2556" cy="1491"/>
          </a:xfrm>
        </p:grpSpPr>
        <p:grpSp>
          <p:nvGrpSpPr>
            <p:cNvPr id="506895" name="Group 15">
              <a:extLst>
                <a:ext uri="{FF2B5EF4-FFF2-40B4-BE49-F238E27FC236}">
                  <a16:creationId xmlns:a16="http://schemas.microsoft.com/office/drawing/2014/main" id="{61A78B01-0F5A-A743-88F4-BF532BCB1834}"/>
                </a:ext>
              </a:extLst>
            </p:cNvPr>
            <p:cNvGrpSpPr>
              <a:grpSpLocks/>
            </p:cNvGrpSpPr>
            <p:nvPr/>
          </p:nvGrpSpPr>
          <p:grpSpPr bwMode="auto">
            <a:xfrm>
              <a:off x="0" y="1008"/>
              <a:ext cx="2556" cy="1491"/>
              <a:chOff x="96" y="2016"/>
              <a:chExt cx="2332" cy="1395"/>
            </a:xfrm>
          </p:grpSpPr>
          <p:sp>
            <p:nvSpPr>
              <p:cNvPr id="506896" name="Arc 16">
                <a:extLst>
                  <a:ext uri="{FF2B5EF4-FFF2-40B4-BE49-F238E27FC236}">
                    <a16:creationId xmlns:a16="http://schemas.microsoft.com/office/drawing/2014/main" id="{6005C0D8-D879-FD43-8992-0F48AFAB4871}"/>
                  </a:ext>
                </a:extLst>
              </p:cNvPr>
              <p:cNvSpPr>
                <a:spLocks/>
              </p:cNvSpPr>
              <p:nvPr/>
            </p:nvSpPr>
            <p:spPr bwMode="auto">
              <a:xfrm flipH="1">
                <a:off x="1248" y="2880"/>
                <a:ext cx="137" cy="73"/>
              </a:xfrm>
              <a:custGeom>
                <a:avLst/>
                <a:gdLst>
                  <a:gd name="G0" fmla="+- 19869 0 0"/>
                  <a:gd name="G1" fmla="+- 21600 0 0"/>
                  <a:gd name="G2" fmla="+- 21600 0 0"/>
                  <a:gd name="T0" fmla="*/ 0 w 41056"/>
                  <a:gd name="T1" fmla="*/ 13128 h 21600"/>
                  <a:gd name="T2" fmla="*/ 41056 w 41056"/>
                  <a:gd name="T3" fmla="*/ 17397 h 21600"/>
                  <a:gd name="T4" fmla="*/ 19869 w 41056"/>
                  <a:gd name="T5" fmla="*/ 21600 h 21600"/>
                </a:gdLst>
                <a:ahLst/>
                <a:cxnLst>
                  <a:cxn ang="0">
                    <a:pos x="T0" y="T1"/>
                  </a:cxn>
                  <a:cxn ang="0">
                    <a:pos x="T2" y="T3"/>
                  </a:cxn>
                  <a:cxn ang="0">
                    <a:pos x="T4" y="T5"/>
                  </a:cxn>
                </a:cxnLst>
                <a:rect l="0" t="0" r="r" b="b"/>
                <a:pathLst>
                  <a:path w="41056" h="21600" fill="none" extrusionOk="0">
                    <a:moveTo>
                      <a:pt x="-1" y="13127"/>
                    </a:moveTo>
                    <a:cubicBezTo>
                      <a:pt x="3394" y="5166"/>
                      <a:pt x="11213" y="0"/>
                      <a:pt x="19869" y="0"/>
                    </a:cubicBezTo>
                    <a:cubicBezTo>
                      <a:pt x="30177" y="0"/>
                      <a:pt x="39050" y="7285"/>
                      <a:pt x="41056" y="17396"/>
                    </a:cubicBezTo>
                  </a:path>
                  <a:path w="41056" h="21600" stroke="0" extrusionOk="0">
                    <a:moveTo>
                      <a:pt x="-1" y="13127"/>
                    </a:moveTo>
                    <a:cubicBezTo>
                      <a:pt x="3394" y="5166"/>
                      <a:pt x="11213" y="0"/>
                      <a:pt x="19869" y="0"/>
                    </a:cubicBezTo>
                    <a:cubicBezTo>
                      <a:pt x="30177" y="0"/>
                      <a:pt x="39050" y="7285"/>
                      <a:pt x="41056" y="17396"/>
                    </a:cubicBezTo>
                    <a:lnTo>
                      <a:pt x="19869"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97" name="Arc 17">
                <a:extLst>
                  <a:ext uri="{FF2B5EF4-FFF2-40B4-BE49-F238E27FC236}">
                    <a16:creationId xmlns:a16="http://schemas.microsoft.com/office/drawing/2014/main" id="{CF60D8E1-005E-AD4C-B13A-D5626D1AF566}"/>
                  </a:ext>
                </a:extLst>
              </p:cNvPr>
              <p:cNvSpPr>
                <a:spLocks/>
              </p:cNvSpPr>
              <p:nvPr/>
            </p:nvSpPr>
            <p:spPr bwMode="auto">
              <a:xfrm rot="10824958" flipV="1">
                <a:off x="336" y="2496"/>
                <a:ext cx="2015" cy="915"/>
              </a:xfrm>
              <a:custGeom>
                <a:avLst/>
                <a:gdLst>
                  <a:gd name="G0" fmla="+- 0 0 0"/>
                  <a:gd name="G1" fmla="+- 21600 0 0"/>
                  <a:gd name="G2" fmla="+- 21600 0 0"/>
                  <a:gd name="T0" fmla="*/ 0 w 21298"/>
                  <a:gd name="T1" fmla="*/ 0 h 21600"/>
                  <a:gd name="T2" fmla="*/ 21298 w 21298"/>
                  <a:gd name="T3" fmla="*/ 18001 h 21600"/>
                  <a:gd name="T4" fmla="*/ 0 w 21298"/>
                  <a:gd name="T5" fmla="*/ 21600 h 21600"/>
                </a:gdLst>
                <a:ahLst/>
                <a:cxnLst>
                  <a:cxn ang="0">
                    <a:pos x="T0" y="T1"/>
                  </a:cxn>
                  <a:cxn ang="0">
                    <a:pos x="T2" y="T3"/>
                  </a:cxn>
                  <a:cxn ang="0">
                    <a:pos x="T4" y="T5"/>
                  </a:cxn>
                </a:cxnLst>
                <a:rect l="0" t="0" r="r" b="b"/>
                <a:pathLst>
                  <a:path w="21298" h="21600" fill="none" extrusionOk="0">
                    <a:moveTo>
                      <a:pt x="0" y="0"/>
                    </a:moveTo>
                    <a:cubicBezTo>
                      <a:pt x="10540" y="0"/>
                      <a:pt x="19541" y="7607"/>
                      <a:pt x="21298" y="18000"/>
                    </a:cubicBezTo>
                  </a:path>
                  <a:path w="21298" h="21600" stroke="0" extrusionOk="0">
                    <a:moveTo>
                      <a:pt x="0" y="0"/>
                    </a:moveTo>
                    <a:cubicBezTo>
                      <a:pt x="10540" y="0"/>
                      <a:pt x="19541" y="7607"/>
                      <a:pt x="21298" y="18000"/>
                    </a:cubicBezTo>
                    <a:lnTo>
                      <a:pt x="0" y="21600"/>
                    </a:lnTo>
                    <a:close/>
                  </a:path>
                </a:pathLst>
              </a:custGeom>
              <a:noFill/>
              <a:ln w="190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898" name="Line 18">
                <a:extLst>
                  <a:ext uri="{FF2B5EF4-FFF2-40B4-BE49-F238E27FC236}">
                    <a16:creationId xmlns:a16="http://schemas.microsoft.com/office/drawing/2014/main" id="{7F98405D-DD46-4244-A34F-901EF338724A}"/>
                  </a:ext>
                </a:extLst>
              </p:cNvPr>
              <p:cNvSpPr>
                <a:spLocks noChangeShapeType="1"/>
              </p:cNvSpPr>
              <p:nvPr/>
            </p:nvSpPr>
            <p:spPr bwMode="auto">
              <a:xfrm flipV="1">
                <a:off x="960" y="2112"/>
                <a:ext cx="0" cy="62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899" name="Oval 19">
                <a:extLst>
                  <a:ext uri="{FF2B5EF4-FFF2-40B4-BE49-F238E27FC236}">
                    <a16:creationId xmlns:a16="http://schemas.microsoft.com/office/drawing/2014/main" id="{825AE472-C61E-6E4C-A42E-F60738D9D4B3}"/>
                  </a:ext>
                </a:extLst>
              </p:cNvPr>
              <p:cNvSpPr>
                <a:spLocks noChangeArrowheads="1"/>
              </p:cNvSpPr>
              <p:nvPr/>
            </p:nvSpPr>
            <p:spPr bwMode="auto">
              <a:xfrm>
                <a:off x="720" y="240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6900" name="Line 20">
                <a:extLst>
                  <a:ext uri="{FF2B5EF4-FFF2-40B4-BE49-F238E27FC236}">
                    <a16:creationId xmlns:a16="http://schemas.microsoft.com/office/drawing/2014/main" id="{D1533B26-9D0A-9246-9CB7-E752C4A3ECF8}"/>
                  </a:ext>
                </a:extLst>
              </p:cNvPr>
              <p:cNvSpPr>
                <a:spLocks noChangeShapeType="1"/>
              </p:cNvSpPr>
              <p:nvPr/>
            </p:nvSpPr>
            <p:spPr bwMode="auto">
              <a:xfrm flipV="1">
                <a:off x="960" y="2496"/>
                <a:ext cx="624"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01" name="Line 21">
                <a:extLst>
                  <a:ext uri="{FF2B5EF4-FFF2-40B4-BE49-F238E27FC236}">
                    <a16:creationId xmlns:a16="http://schemas.microsoft.com/office/drawing/2014/main" id="{BAC69C33-3DE5-154D-88DD-F6A88EE73712}"/>
                  </a:ext>
                </a:extLst>
              </p:cNvPr>
              <p:cNvSpPr>
                <a:spLocks noChangeShapeType="1"/>
              </p:cNvSpPr>
              <p:nvPr/>
            </p:nvSpPr>
            <p:spPr bwMode="auto">
              <a:xfrm flipH="1" flipV="1">
                <a:off x="432" y="2400"/>
                <a:ext cx="528" cy="3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02" name="Line 22">
                <a:extLst>
                  <a:ext uri="{FF2B5EF4-FFF2-40B4-BE49-F238E27FC236}">
                    <a16:creationId xmlns:a16="http://schemas.microsoft.com/office/drawing/2014/main" id="{AF91E672-EFF7-9B4B-870F-49BFEB3304FF}"/>
                  </a:ext>
                </a:extLst>
              </p:cNvPr>
              <p:cNvSpPr>
                <a:spLocks noChangeShapeType="1"/>
              </p:cNvSpPr>
              <p:nvPr/>
            </p:nvSpPr>
            <p:spPr bwMode="auto">
              <a:xfrm>
                <a:off x="2352" y="2496"/>
                <a:ext cx="48" cy="0"/>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03" name="Rectangle 23">
                <a:extLst>
                  <a:ext uri="{FF2B5EF4-FFF2-40B4-BE49-F238E27FC236}">
                    <a16:creationId xmlns:a16="http://schemas.microsoft.com/office/drawing/2014/main" id="{B46E2C3D-44A7-4E4B-BEE7-4711AEBA5D94}"/>
                  </a:ext>
                </a:extLst>
              </p:cNvPr>
              <p:cNvSpPr>
                <a:spLocks noChangeArrowheads="1"/>
              </p:cNvSpPr>
              <p:nvPr/>
            </p:nvSpPr>
            <p:spPr bwMode="auto">
              <a:xfrm>
                <a:off x="2005" y="2342"/>
                <a:ext cx="42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GB" altLang="en-US" sz="1000" b="1">
                    <a:solidFill>
                      <a:srgbClr val="FF0000"/>
                    </a:solidFill>
                  </a:rPr>
                  <a:t>Ideal path</a:t>
                </a:r>
              </a:p>
            </p:txBody>
          </p:sp>
          <p:sp>
            <p:nvSpPr>
              <p:cNvPr id="506904" name="Freeform 24">
                <a:extLst>
                  <a:ext uri="{FF2B5EF4-FFF2-40B4-BE49-F238E27FC236}">
                    <a16:creationId xmlns:a16="http://schemas.microsoft.com/office/drawing/2014/main" id="{207BF0A4-B71C-924D-B540-F1A2B12A4AB5}"/>
                  </a:ext>
                </a:extLst>
              </p:cNvPr>
              <p:cNvSpPr>
                <a:spLocks/>
              </p:cNvSpPr>
              <p:nvPr/>
            </p:nvSpPr>
            <p:spPr bwMode="auto">
              <a:xfrm>
                <a:off x="96" y="2208"/>
                <a:ext cx="1440" cy="672"/>
              </a:xfrm>
              <a:custGeom>
                <a:avLst/>
                <a:gdLst>
                  <a:gd name="T0" fmla="*/ 48 w 1440"/>
                  <a:gd name="T1" fmla="*/ 672 h 672"/>
                  <a:gd name="T2" fmla="*/ 144 w 1440"/>
                  <a:gd name="T3" fmla="*/ 288 h 672"/>
                  <a:gd name="T4" fmla="*/ 912 w 1440"/>
                  <a:gd name="T5" fmla="*/ 192 h 672"/>
                  <a:gd name="T6" fmla="*/ 1440 w 1440"/>
                  <a:gd name="T7" fmla="*/ 0 h 672"/>
                </a:gdLst>
                <a:ahLst/>
                <a:cxnLst>
                  <a:cxn ang="0">
                    <a:pos x="T0" y="T1"/>
                  </a:cxn>
                  <a:cxn ang="0">
                    <a:pos x="T2" y="T3"/>
                  </a:cxn>
                  <a:cxn ang="0">
                    <a:pos x="T4" y="T5"/>
                  </a:cxn>
                  <a:cxn ang="0">
                    <a:pos x="T6" y="T7"/>
                  </a:cxn>
                </a:cxnLst>
                <a:rect l="0" t="0" r="r" b="b"/>
                <a:pathLst>
                  <a:path w="1440" h="672">
                    <a:moveTo>
                      <a:pt x="48" y="672"/>
                    </a:moveTo>
                    <a:cubicBezTo>
                      <a:pt x="24" y="520"/>
                      <a:pt x="0" y="368"/>
                      <a:pt x="144" y="288"/>
                    </a:cubicBezTo>
                    <a:cubicBezTo>
                      <a:pt x="288" y="208"/>
                      <a:pt x="696" y="240"/>
                      <a:pt x="912" y="192"/>
                    </a:cubicBezTo>
                    <a:cubicBezTo>
                      <a:pt x="1128" y="144"/>
                      <a:pt x="1360" y="32"/>
                      <a:pt x="1440" y="0"/>
                    </a:cubicBezTo>
                  </a:path>
                </a:pathLst>
              </a:custGeom>
              <a:noFill/>
              <a:ln w="9525"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05" name="Rectangle 25">
                <a:extLst>
                  <a:ext uri="{FF2B5EF4-FFF2-40B4-BE49-F238E27FC236}">
                    <a16:creationId xmlns:a16="http://schemas.microsoft.com/office/drawing/2014/main" id="{CAE625AB-8EEA-BE43-9931-7E23A7B85172}"/>
                  </a:ext>
                </a:extLst>
              </p:cNvPr>
              <p:cNvSpPr>
                <a:spLocks noChangeArrowheads="1"/>
              </p:cNvSpPr>
              <p:nvPr/>
            </p:nvSpPr>
            <p:spPr bwMode="auto">
              <a:xfrm>
                <a:off x="1059" y="2016"/>
                <a:ext cx="684"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GB" altLang="en-US" sz="1000" b="1">
                    <a:solidFill>
                      <a:srgbClr val="0033CC"/>
                    </a:solidFill>
                  </a:rPr>
                  <a:t>Particle trajectory</a:t>
                </a:r>
              </a:p>
            </p:txBody>
          </p:sp>
          <p:sp>
            <p:nvSpPr>
              <p:cNvPr id="506906" name="Line 26">
                <a:extLst>
                  <a:ext uri="{FF2B5EF4-FFF2-40B4-BE49-F238E27FC236}">
                    <a16:creationId xmlns:a16="http://schemas.microsoft.com/office/drawing/2014/main" id="{1A833546-6891-4C4D-B882-C50C6BE26F0C}"/>
                  </a:ext>
                </a:extLst>
              </p:cNvPr>
              <p:cNvSpPr>
                <a:spLocks noChangeShapeType="1"/>
              </p:cNvSpPr>
              <p:nvPr/>
            </p:nvSpPr>
            <p:spPr bwMode="auto">
              <a:xfrm>
                <a:off x="864" y="2688"/>
                <a:ext cx="480"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07" name="Line 27">
                <a:extLst>
                  <a:ext uri="{FF2B5EF4-FFF2-40B4-BE49-F238E27FC236}">
                    <a16:creationId xmlns:a16="http://schemas.microsoft.com/office/drawing/2014/main" id="{A3C628B6-F288-5F4F-9BCE-772CD6CA6CC7}"/>
                  </a:ext>
                </a:extLst>
              </p:cNvPr>
              <p:cNvSpPr>
                <a:spLocks noChangeShapeType="1"/>
              </p:cNvSpPr>
              <p:nvPr/>
            </p:nvSpPr>
            <p:spPr bwMode="auto">
              <a:xfrm flipV="1">
                <a:off x="1344" y="2544"/>
                <a:ext cx="288"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08" name="Rectangle 28">
                <a:extLst>
                  <a:ext uri="{FF2B5EF4-FFF2-40B4-BE49-F238E27FC236}">
                    <a16:creationId xmlns:a16="http://schemas.microsoft.com/office/drawing/2014/main" id="{D847DE04-2C7F-D348-AEE5-1E051BDB98DE}"/>
                  </a:ext>
                </a:extLst>
              </p:cNvPr>
              <p:cNvSpPr>
                <a:spLocks noChangeArrowheads="1"/>
              </p:cNvSpPr>
              <p:nvPr/>
            </p:nvSpPr>
            <p:spPr bwMode="auto">
              <a:xfrm>
                <a:off x="1354" y="2688"/>
                <a:ext cx="145"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sz="1000" b="1"/>
                  <a:t>ρ</a:t>
                </a:r>
                <a:endParaRPr lang="en-GB" altLang="en-US" sz="1000" b="1"/>
              </a:p>
            </p:txBody>
          </p:sp>
          <p:sp>
            <p:nvSpPr>
              <p:cNvPr id="506909" name="Line 29">
                <a:extLst>
                  <a:ext uri="{FF2B5EF4-FFF2-40B4-BE49-F238E27FC236}">
                    <a16:creationId xmlns:a16="http://schemas.microsoft.com/office/drawing/2014/main" id="{01AB3FA6-D514-2B45-BB99-177212F600D4}"/>
                  </a:ext>
                </a:extLst>
              </p:cNvPr>
              <p:cNvSpPr>
                <a:spLocks noChangeShapeType="1"/>
              </p:cNvSpPr>
              <p:nvPr/>
            </p:nvSpPr>
            <p:spPr bwMode="auto">
              <a:xfrm>
                <a:off x="720" y="2400"/>
                <a:ext cx="0"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10" name="Line 30">
                <a:extLst>
                  <a:ext uri="{FF2B5EF4-FFF2-40B4-BE49-F238E27FC236}">
                    <a16:creationId xmlns:a16="http://schemas.microsoft.com/office/drawing/2014/main" id="{299D2F0C-77EE-774B-BEDB-4001AD81FD77}"/>
                  </a:ext>
                </a:extLst>
              </p:cNvPr>
              <p:cNvSpPr>
                <a:spLocks noChangeShapeType="1"/>
              </p:cNvSpPr>
              <p:nvPr/>
            </p:nvSpPr>
            <p:spPr bwMode="auto">
              <a:xfrm>
                <a:off x="720" y="2400"/>
                <a:ext cx="24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911" name="Rectangle 31">
                <a:extLst>
                  <a:ext uri="{FF2B5EF4-FFF2-40B4-BE49-F238E27FC236}">
                    <a16:creationId xmlns:a16="http://schemas.microsoft.com/office/drawing/2014/main" id="{F912A761-F9BA-6A45-9614-79FEF457E4C4}"/>
                  </a:ext>
                </a:extLst>
              </p:cNvPr>
              <p:cNvSpPr>
                <a:spLocks noChangeArrowheads="1"/>
              </p:cNvSpPr>
              <p:nvPr/>
            </p:nvSpPr>
            <p:spPr bwMode="auto">
              <a:xfrm>
                <a:off x="384" y="2256"/>
                <a:ext cx="190"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b="1"/>
                  <a:t>r</a:t>
                </a:r>
                <a:endParaRPr lang="en-GB" altLang="en-US" sz="1400" b="1"/>
              </a:p>
            </p:txBody>
          </p:sp>
          <p:sp>
            <p:nvSpPr>
              <p:cNvPr id="506912" name="Rectangle 32">
                <a:extLst>
                  <a:ext uri="{FF2B5EF4-FFF2-40B4-BE49-F238E27FC236}">
                    <a16:creationId xmlns:a16="http://schemas.microsoft.com/office/drawing/2014/main" id="{B5F9D2CC-2B62-0744-BA0B-82BBEE8D323C}"/>
                  </a:ext>
                </a:extLst>
              </p:cNvPr>
              <p:cNvSpPr>
                <a:spLocks noChangeArrowheads="1"/>
              </p:cNvSpPr>
              <p:nvPr/>
            </p:nvSpPr>
            <p:spPr bwMode="auto">
              <a:xfrm>
                <a:off x="768" y="2064"/>
                <a:ext cx="19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b="1"/>
                  <a:t>y</a:t>
                </a:r>
                <a:endParaRPr lang="en-GB" altLang="en-US" sz="1400" b="1"/>
              </a:p>
            </p:txBody>
          </p:sp>
          <p:sp>
            <p:nvSpPr>
              <p:cNvPr id="506913" name="Rectangle 33">
                <a:extLst>
                  <a:ext uri="{FF2B5EF4-FFF2-40B4-BE49-F238E27FC236}">
                    <a16:creationId xmlns:a16="http://schemas.microsoft.com/office/drawing/2014/main" id="{AB33C314-AC57-3E4F-84A2-08F5EC6AC3BE}"/>
                  </a:ext>
                </a:extLst>
              </p:cNvPr>
              <p:cNvSpPr>
                <a:spLocks noChangeArrowheads="1"/>
              </p:cNvSpPr>
              <p:nvPr/>
            </p:nvSpPr>
            <p:spPr bwMode="auto">
              <a:xfrm>
                <a:off x="1392" y="2352"/>
                <a:ext cx="190"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l-GR" altLang="en-US" sz="1400" b="1"/>
                  <a:t>θ</a:t>
                </a:r>
                <a:endParaRPr lang="en-GB" altLang="en-US" sz="1400" b="1"/>
              </a:p>
            </p:txBody>
          </p:sp>
          <p:sp>
            <p:nvSpPr>
              <p:cNvPr id="506914" name="Rectangle 34">
                <a:extLst>
                  <a:ext uri="{FF2B5EF4-FFF2-40B4-BE49-F238E27FC236}">
                    <a16:creationId xmlns:a16="http://schemas.microsoft.com/office/drawing/2014/main" id="{D51D12E3-13AB-5C40-A520-234AB40BB381}"/>
                  </a:ext>
                </a:extLst>
              </p:cNvPr>
              <p:cNvSpPr>
                <a:spLocks noChangeArrowheads="1"/>
              </p:cNvSpPr>
              <p:nvPr/>
            </p:nvSpPr>
            <p:spPr bwMode="auto">
              <a:xfrm>
                <a:off x="578" y="2544"/>
                <a:ext cx="190"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a:t>r</a:t>
                </a:r>
                <a:endParaRPr lang="en-GB" altLang="en-US" sz="1400"/>
              </a:p>
            </p:txBody>
          </p:sp>
          <p:sp>
            <p:nvSpPr>
              <p:cNvPr id="506915" name="Rectangle 35">
                <a:extLst>
                  <a:ext uri="{FF2B5EF4-FFF2-40B4-BE49-F238E27FC236}">
                    <a16:creationId xmlns:a16="http://schemas.microsoft.com/office/drawing/2014/main" id="{32C8FF54-EA06-B54A-BE7D-08FBF8AA2B9E}"/>
                  </a:ext>
                </a:extLst>
              </p:cNvPr>
              <p:cNvSpPr>
                <a:spLocks noChangeArrowheads="1"/>
              </p:cNvSpPr>
              <p:nvPr/>
            </p:nvSpPr>
            <p:spPr bwMode="auto">
              <a:xfrm>
                <a:off x="912" y="2448"/>
                <a:ext cx="190"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a:t>y</a:t>
                </a:r>
                <a:endParaRPr lang="en-GB" altLang="en-US" sz="1400"/>
              </a:p>
            </p:txBody>
          </p:sp>
          <p:sp>
            <p:nvSpPr>
              <p:cNvPr id="506916" name="Rectangle 36">
                <a:extLst>
                  <a:ext uri="{FF2B5EF4-FFF2-40B4-BE49-F238E27FC236}">
                    <a16:creationId xmlns:a16="http://schemas.microsoft.com/office/drawing/2014/main" id="{2C7B4C52-3BEC-0344-87DC-F95F14E7A7F1}"/>
                  </a:ext>
                </a:extLst>
              </p:cNvPr>
              <p:cNvSpPr>
                <a:spLocks noChangeArrowheads="1"/>
              </p:cNvSpPr>
              <p:nvPr/>
            </p:nvSpPr>
            <p:spPr bwMode="auto">
              <a:xfrm>
                <a:off x="1219" y="2736"/>
                <a:ext cx="152"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l-GR" altLang="en-US" sz="1000" b="1"/>
                  <a:t>φ</a:t>
                </a:r>
                <a:endParaRPr lang="en-GB" altLang="en-US" sz="1000" b="1"/>
              </a:p>
            </p:txBody>
          </p:sp>
        </p:grpSp>
        <p:sp>
          <p:nvSpPr>
            <p:cNvPr id="506921" name="Rectangle 41">
              <a:extLst>
                <a:ext uri="{FF2B5EF4-FFF2-40B4-BE49-F238E27FC236}">
                  <a16:creationId xmlns:a16="http://schemas.microsoft.com/office/drawing/2014/main" id="{CA750C5D-EB44-564C-ABC0-4514CF5354FE}"/>
                </a:ext>
              </a:extLst>
            </p:cNvPr>
            <p:cNvSpPr>
              <a:spLocks noChangeArrowheads="1"/>
            </p:cNvSpPr>
            <p:nvPr/>
          </p:nvSpPr>
          <p:spPr bwMode="auto">
            <a:xfrm>
              <a:off x="720" y="1296"/>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n-US" altLang="en-US" sz="1400" b="1"/>
                <a:t>R</a:t>
              </a:r>
              <a:endParaRPr lang="en-GB" altLang="en-US" sz="1400" b="1"/>
            </a:p>
          </p:txBody>
        </p:sp>
      </p:grpSp>
      <p:pic>
        <p:nvPicPr>
          <p:cNvPr id="506926" name="Picture 46" descr="txp_fig.bmp">
            <a:extLst>
              <a:ext uri="{FF2B5EF4-FFF2-40B4-BE49-F238E27FC236}">
                <a16:creationId xmlns:a16="http://schemas.microsoft.com/office/drawing/2014/main" id="{8391E241-4D44-6045-B03B-A5D866C7F77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3352800" y="3810000"/>
            <a:ext cx="534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6927" name="Rectangle 47">
            <a:extLst>
              <a:ext uri="{FF2B5EF4-FFF2-40B4-BE49-F238E27FC236}">
                <a16:creationId xmlns:a16="http://schemas.microsoft.com/office/drawing/2014/main" id="{3B26D9CF-1EBA-7C42-B747-19625DA4D2EC}"/>
              </a:ext>
            </a:extLst>
          </p:cNvPr>
          <p:cNvSpPr>
            <a:spLocks noChangeArrowheads="1"/>
          </p:cNvSpPr>
          <p:nvPr/>
        </p:nvSpPr>
        <p:spPr bwMode="auto">
          <a:xfrm>
            <a:off x="676275" y="4197350"/>
            <a:ext cx="838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Times New Roman" pitchFamily="2" charset="0"/>
              </a:defRPr>
            </a:lvl1pPr>
            <a:lvl2pPr marL="742950" indent="-285750" algn="l">
              <a:buClr>
                <a:schemeClr val="accent2"/>
              </a:buClr>
              <a:buSzPct val="80000"/>
              <a:buChar char="q"/>
              <a:defRPr sz="2400">
                <a:solidFill>
                  <a:schemeClr val="tx1"/>
                </a:solidFill>
                <a:latin typeface="Times New Roman" pitchFamily="2" charset="0"/>
              </a:defRPr>
            </a:lvl2pPr>
            <a:lvl3pPr marL="1143000" indent="-228600" algn="l">
              <a:buSzPct val="65000"/>
              <a:defRPr sz="2000">
                <a:solidFill>
                  <a:schemeClr val="tx1"/>
                </a:solidFill>
                <a:latin typeface="Times New Roman" pitchFamily="2" charset="0"/>
              </a:defRPr>
            </a:lvl3pPr>
            <a:lvl4pPr marL="1600200" indent="-228600" algn="l">
              <a:buClr>
                <a:schemeClr val="accent2"/>
              </a:buClr>
              <a:buSzPct val="70000"/>
              <a:buChar char="¨"/>
              <a:defRPr>
                <a:solidFill>
                  <a:schemeClr val="tx1"/>
                </a:solidFill>
                <a:latin typeface="Times New Roman" pitchFamily="2" charset="0"/>
              </a:defRPr>
            </a:lvl4pPr>
            <a:lvl5pPr marL="2057400" indent="-228600" algn="l">
              <a:buChar char="§"/>
              <a:defRPr>
                <a:solidFill>
                  <a:schemeClr val="tx1"/>
                </a:solidFill>
                <a:latin typeface="Times New Roman" pitchFamily="2" charset="0"/>
              </a:defRPr>
            </a:lvl5pPr>
            <a:lvl6pPr marL="25146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6pPr>
            <a:lvl7pPr marL="29718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7pPr>
            <a:lvl8pPr marL="34290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8pPr>
            <a:lvl9pPr marL="38862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9pPr>
          </a:lstStyle>
          <a:p>
            <a:pPr>
              <a:lnSpc>
                <a:spcPct val="90000"/>
              </a:lnSpc>
              <a:spcBef>
                <a:spcPct val="50000"/>
              </a:spcBef>
            </a:pPr>
            <a:r>
              <a:rPr lang="en-US" altLang="en-US" sz="2000">
                <a:ea typeface="Times New Roman" pitchFamily="2" charset="0"/>
                <a:cs typeface="Times New Roman" pitchFamily="2" charset="0"/>
              </a:rPr>
              <a:t>Than the velocity is </a:t>
            </a:r>
          </a:p>
          <a:p>
            <a:pPr>
              <a:lnSpc>
                <a:spcPct val="90000"/>
              </a:lnSpc>
              <a:spcBef>
                <a:spcPct val="50000"/>
              </a:spcBef>
            </a:pPr>
            <a:endParaRPr lang="en-US" altLang="en-US" sz="2000">
              <a:ea typeface="Times New Roman" pitchFamily="2" charset="0"/>
              <a:cs typeface="Times New Roman" pitchFamily="2" charset="0"/>
            </a:endParaRPr>
          </a:p>
          <a:p>
            <a:pPr>
              <a:lnSpc>
                <a:spcPct val="90000"/>
              </a:lnSpc>
              <a:spcBef>
                <a:spcPct val="50000"/>
              </a:spcBef>
            </a:pPr>
            <a:r>
              <a:rPr lang="en-US" altLang="en-US" sz="2000"/>
              <a:t>And the acceleration</a:t>
            </a:r>
          </a:p>
          <a:p>
            <a:pPr>
              <a:lnSpc>
                <a:spcPct val="90000"/>
              </a:lnSpc>
              <a:spcBef>
                <a:spcPct val="50000"/>
              </a:spcBef>
            </a:pPr>
            <a:endParaRPr lang="el-GR" altLang="en-US" sz="2000"/>
          </a:p>
          <a:p>
            <a:pPr>
              <a:lnSpc>
                <a:spcPct val="90000"/>
              </a:lnSpc>
              <a:spcBef>
                <a:spcPct val="50000"/>
              </a:spcBef>
            </a:pPr>
            <a:r>
              <a:rPr lang="en-US" altLang="en-US" sz="2000"/>
              <a:t>Recall that the momentum is</a:t>
            </a:r>
            <a:endParaRPr lang="en-US" altLang="en-US" sz="2000" b="1"/>
          </a:p>
          <a:p>
            <a:pPr>
              <a:lnSpc>
                <a:spcPct val="90000"/>
              </a:lnSpc>
              <a:spcBef>
                <a:spcPct val="50000"/>
              </a:spcBef>
            </a:pPr>
            <a:endParaRPr lang="en-US" altLang="en-US" sz="2000" b="1"/>
          </a:p>
          <a:p>
            <a:pPr>
              <a:lnSpc>
                <a:spcPct val="90000"/>
              </a:lnSpc>
              <a:spcBef>
                <a:spcPct val="50000"/>
              </a:spcBef>
            </a:pPr>
            <a:endParaRPr lang="en-US" altLang="en-US" sz="2000" b="1"/>
          </a:p>
        </p:txBody>
      </p:sp>
      <p:pic>
        <p:nvPicPr>
          <p:cNvPr id="506929" name="Picture 49" descr="txp_fig.bmp">
            <a:extLst>
              <a:ext uri="{FF2B5EF4-FFF2-40B4-BE49-F238E27FC236}">
                <a16:creationId xmlns:a16="http://schemas.microsoft.com/office/drawing/2014/main" id="{A88E425F-C5EE-4E45-9680-6598B2248573}"/>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571875" y="4197350"/>
            <a:ext cx="311943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6931" name="Picture 51" descr="txp_fig.bmp">
            <a:extLst>
              <a:ext uri="{FF2B5EF4-FFF2-40B4-BE49-F238E27FC236}">
                <a16:creationId xmlns:a16="http://schemas.microsoft.com/office/drawing/2014/main" id="{2C2019BD-C549-584A-92A4-02B2472E142A}"/>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495675" y="5035550"/>
            <a:ext cx="528161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6936" name="Picture 56" descr="txp_fig.bmp">
            <a:extLst>
              <a:ext uri="{FF2B5EF4-FFF2-40B4-BE49-F238E27FC236}">
                <a16:creationId xmlns:a16="http://schemas.microsoft.com/office/drawing/2014/main" id="{7FA32425-EDB2-E64C-8E1C-6560CC5B853A}"/>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4562475" y="5721350"/>
            <a:ext cx="333692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505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1E8E9CC3-07B9-204D-B0FF-23DA5214620E}"/>
              </a:ext>
            </a:extLst>
          </p:cNvPr>
          <p:cNvSpPr>
            <a:spLocks noGrp="1" noChangeArrowheads="1"/>
          </p:cNvSpPr>
          <p:nvPr>
            <p:ph type="title"/>
          </p:nvPr>
        </p:nvSpPr>
        <p:spPr>
          <a:xfrm>
            <a:off x="827584" y="190500"/>
            <a:ext cx="6792416" cy="419100"/>
          </a:xfrm>
        </p:spPr>
        <p:txBody>
          <a:bodyPr/>
          <a:lstStyle/>
          <a:p>
            <a:r>
              <a:rPr lang="en-US" altLang="en-US" dirty="0"/>
              <a:t>FODO transfer matrix</a:t>
            </a:r>
          </a:p>
        </p:txBody>
      </p:sp>
      <p:sp>
        <p:nvSpPr>
          <p:cNvPr id="465923" name="Rectangle 3">
            <a:extLst>
              <a:ext uri="{FF2B5EF4-FFF2-40B4-BE49-F238E27FC236}">
                <a16:creationId xmlns:a16="http://schemas.microsoft.com/office/drawing/2014/main" id="{5B8B5C52-30ED-EB45-A94A-AC4447190CB3}"/>
              </a:ext>
            </a:extLst>
          </p:cNvPr>
          <p:cNvSpPr>
            <a:spLocks noGrp="1" noChangeArrowheads="1"/>
          </p:cNvSpPr>
          <p:nvPr>
            <p:ph type="body" idx="1"/>
          </p:nvPr>
        </p:nvSpPr>
        <p:spPr>
          <a:xfrm>
            <a:off x="304800" y="685800"/>
            <a:ext cx="8610600" cy="5867400"/>
          </a:xfrm>
        </p:spPr>
        <p:txBody>
          <a:bodyPr/>
          <a:lstStyle/>
          <a:p>
            <a:r>
              <a:rPr lang="en-US" altLang="en-US" sz="2400"/>
              <a:t>Restrict study in thin lens approximation for simplicity</a:t>
            </a:r>
          </a:p>
          <a:p>
            <a:r>
              <a:rPr lang="en-US" altLang="en-US" sz="2400"/>
              <a:t>FODO symmetric from any point to any point separated by 2L</a:t>
            </a:r>
          </a:p>
          <a:p>
            <a:r>
              <a:rPr lang="en-US" altLang="en-US" sz="2400"/>
              <a:t>Useful to start and end at center of QF or QD, due to mirror symmetry</a:t>
            </a:r>
          </a:p>
          <a:p>
            <a:r>
              <a:rPr lang="en-US" altLang="en-US" sz="2400"/>
              <a:t>The transfer matrix is</a:t>
            </a:r>
          </a:p>
          <a:p>
            <a:endParaRPr lang="en-US" altLang="en-US" sz="2400"/>
          </a:p>
          <a:p>
            <a:pPr>
              <a:buFontTx/>
              <a:buNone/>
            </a:pPr>
            <a:r>
              <a:rPr lang="en-US" altLang="en-US" sz="2400"/>
              <a:t>	and we have</a:t>
            </a:r>
          </a:p>
          <a:p>
            <a:endParaRPr lang="en-US" altLang="en-US" sz="2400"/>
          </a:p>
          <a:p>
            <a:endParaRPr lang="en-US" altLang="en-US" sz="2400"/>
          </a:p>
          <a:p>
            <a:endParaRPr lang="en-US" altLang="en-US" sz="2400"/>
          </a:p>
          <a:p>
            <a:pPr>
              <a:buFontTx/>
              <a:buNone/>
            </a:pPr>
            <a:r>
              <a:rPr lang="en-US" altLang="en-US" sz="2400"/>
              <a:t>	where we set			for a</a:t>
            </a:r>
            <a:r>
              <a:rPr lang="en-US" altLang="en-US" sz="2400" b="1"/>
              <a:t> symmetric FODO</a:t>
            </a:r>
          </a:p>
          <a:p>
            <a:r>
              <a:rPr lang="en-US" altLang="en-US" sz="2400"/>
              <a:t> Note that diagonal elements are equal due to mirror symmetry</a:t>
            </a:r>
          </a:p>
          <a:p>
            <a:pPr>
              <a:buFontTx/>
              <a:buNone/>
            </a:pPr>
            <a:endParaRPr lang="en-US" altLang="en-US" sz="2400"/>
          </a:p>
        </p:txBody>
      </p:sp>
      <p:graphicFrame>
        <p:nvGraphicFramePr>
          <p:cNvPr id="465924" name="Object 4">
            <a:extLst>
              <a:ext uri="{FF2B5EF4-FFF2-40B4-BE49-F238E27FC236}">
                <a16:creationId xmlns:a16="http://schemas.microsoft.com/office/drawing/2014/main" id="{0E0C617D-9947-484E-A8E5-7E5D1070B0DC}"/>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8201" name="Equation" r:id="rId8" imgW="2628900" imgH="4978400" progId="Equation.3">
                  <p:embed/>
                </p:oleObj>
              </mc:Choice>
              <mc:Fallback>
                <p:oleObj name="Equation" r:id="rId8" imgW="2628900" imgH="4978400" progId="Equation.3">
                  <p:embed/>
                  <p:pic>
                    <p:nvPicPr>
                      <p:cNvPr id="465924" name="Object 4">
                        <a:extLst>
                          <a:ext uri="{FF2B5EF4-FFF2-40B4-BE49-F238E27FC236}">
                            <a16:creationId xmlns:a16="http://schemas.microsoft.com/office/drawing/2014/main" id="{0E0C617D-9947-484E-A8E5-7E5D1070B0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5946" name="Picture 26" descr="txp_fig.bmp">
            <a:extLst>
              <a:ext uri="{FF2B5EF4-FFF2-40B4-BE49-F238E27FC236}">
                <a16:creationId xmlns:a16="http://schemas.microsoft.com/office/drawing/2014/main" id="{DFAB4651-5A0A-A149-8B39-A044E292DCAB}"/>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295400" y="2919413"/>
            <a:ext cx="7086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947" name="Picture 27" descr="txp_fig.bmp">
            <a:extLst>
              <a:ext uri="{FF2B5EF4-FFF2-40B4-BE49-F238E27FC236}">
                <a16:creationId xmlns:a16="http://schemas.microsoft.com/office/drawing/2014/main" id="{19611273-85BF-7343-86D8-ACEDAB7742EE}"/>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219200" y="3733800"/>
            <a:ext cx="6540500" cy="11842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949" name="Picture 29" descr="txp_fig.bmp">
            <a:extLst>
              <a:ext uri="{FF2B5EF4-FFF2-40B4-BE49-F238E27FC236}">
                <a16:creationId xmlns:a16="http://schemas.microsoft.com/office/drawing/2014/main" id="{723EC897-0B1C-0744-A364-7D4EED6EA7FC}"/>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438400" y="5051425"/>
            <a:ext cx="24495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950" name="Picture 30" descr="txp_fig.bmp">
            <a:extLst>
              <a:ext uri="{FF2B5EF4-FFF2-40B4-BE49-F238E27FC236}">
                <a16:creationId xmlns:a16="http://schemas.microsoft.com/office/drawing/2014/main" id="{06E57B98-2012-1342-A5C2-576DEF571DB7}"/>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381000" y="6118225"/>
            <a:ext cx="43434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954" name="Picture 34" descr="txp_fig.bmp">
            <a:extLst>
              <a:ext uri="{FF2B5EF4-FFF2-40B4-BE49-F238E27FC236}">
                <a16:creationId xmlns:a16="http://schemas.microsoft.com/office/drawing/2014/main" id="{7E6EA580-201F-9745-9EC1-0F2676560B91}"/>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5105400" y="6134100"/>
            <a:ext cx="375285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51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F0580225-2F84-AD4F-87C7-74614CA5439C}"/>
              </a:ext>
            </a:extLst>
          </p:cNvPr>
          <p:cNvSpPr>
            <a:spLocks noGrp="1" noChangeArrowheads="1"/>
          </p:cNvSpPr>
          <p:nvPr>
            <p:ph type="title"/>
          </p:nvPr>
        </p:nvSpPr>
        <p:spPr>
          <a:xfrm>
            <a:off x="827584" y="190500"/>
            <a:ext cx="6792416" cy="419100"/>
          </a:xfrm>
        </p:spPr>
        <p:txBody>
          <a:bodyPr/>
          <a:lstStyle/>
          <a:p>
            <a:r>
              <a:rPr lang="en-US" altLang="en-US" sz="3600" dirty="0" err="1"/>
              <a:t>Betatron</a:t>
            </a:r>
            <a:r>
              <a:rPr lang="en-US" altLang="en-US" sz="3600" dirty="0"/>
              <a:t> function for a FODO</a:t>
            </a:r>
          </a:p>
        </p:txBody>
      </p:sp>
      <p:sp>
        <p:nvSpPr>
          <p:cNvPr id="466947" name="Rectangle 3">
            <a:extLst>
              <a:ext uri="{FF2B5EF4-FFF2-40B4-BE49-F238E27FC236}">
                <a16:creationId xmlns:a16="http://schemas.microsoft.com/office/drawing/2014/main" id="{5B9F1FC0-10A7-5A42-BDCE-1BFEED419883}"/>
              </a:ext>
            </a:extLst>
          </p:cNvPr>
          <p:cNvSpPr>
            <a:spLocks noGrp="1" noChangeArrowheads="1"/>
          </p:cNvSpPr>
          <p:nvPr>
            <p:ph type="body" idx="1"/>
          </p:nvPr>
        </p:nvSpPr>
        <p:spPr>
          <a:xfrm>
            <a:off x="228600" y="762000"/>
            <a:ext cx="8763000" cy="5867400"/>
          </a:xfrm>
        </p:spPr>
        <p:txBody>
          <a:bodyPr/>
          <a:lstStyle/>
          <a:p>
            <a:pPr>
              <a:lnSpc>
                <a:spcPct val="90000"/>
              </a:lnSpc>
            </a:pPr>
            <a:r>
              <a:rPr lang="en-US" altLang="en-US" sz="2400"/>
              <a:t>By using the formulas for the symmetric optics functions</a:t>
            </a:r>
          </a:p>
          <a:p>
            <a:pPr>
              <a:lnSpc>
                <a:spcPct val="90000"/>
              </a:lnSpc>
            </a:pPr>
            <a:endParaRPr lang="en-US" altLang="en-US" sz="2400"/>
          </a:p>
          <a:p>
            <a:pPr>
              <a:lnSpc>
                <a:spcPct val="90000"/>
              </a:lnSpc>
            </a:pPr>
            <a:endParaRPr lang="en-US" altLang="en-US" sz="2400"/>
          </a:p>
          <a:p>
            <a:pPr>
              <a:lnSpc>
                <a:spcPct val="90000"/>
              </a:lnSpc>
              <a:buFontTx/>
              <a:buNone/>
            </a:pPr>
            <a:r>
              <a:rPr lang="en-US" altLang="en-US" sz="2400"/>
              <a:t>	we get the beta on the center of the focusing quad</a:t>
            </a:r>
          </a:p>
          <a:p>
            <a:pPr>
              <a:lnSpc>
                <a:spcPct val="90000"/>
              </a:lnSpc>
              <a:buFontTx/>
              <a:buNone/>
            </a:pPr>
            <a:endParaRPr lang="en-US" altLang="en-US" sz="2400"/>
          </a:p>
          <a:p>
            <a:pPr>
              <a:lnSpc>
                <a:spcPct val="90000"/>
              </a:lnSpc>
              <a:buFontTx/>
              <a:buNone/>
            </a:pPr>
            <a:endParaRPr lang="en-US" altLang="en-US" sz="2400"/>
          </a:p>
          <a:p>
            <a:pPr>
              <a:lnSpc>
                <a:spcPct val="90000"/>
              </a:lnSpc>
            </a:pPr>
            <a:r>
              <a:rPr lang="en-US" altLang="en-US" sz="2400"/>
              <a:t>Starting in the center of the defocusing quad (simply setting </a:t>
            </a:r>
            <a:r>
              <a:rPr lang="en-US" altLang="en-US" sz="2400" b="1"/>
              <a:t>f</a:t>
            </a:r>
            <a:r>
              <a:rPr lang="en-US" altLang="en-US" sz="2400"/>
              <a:t> to </a:t>
            </a:r>
            <a:r>
              <a:rPr lang="en-US" altLang="en-US" sz="2400" b="1"/>
              <a:t>-f</a:t>
            </a:r>
            <a:r>
              <a:rPr lang="en-US" altLang="en-US" sz="2400"/>
              <a:t>)</a:t>
            </a: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r>
              <a:rPr lang="en-US" altLang="en-US" sz="2400"/>
              <a:t>Solutions for both horizontal and vertical plane</a:t>
            </a:r>
          </a:p>
          <a:p>
            <a:pPr lvl="1">
              <a:lnSpc>
                <a:spcPct val="90000"/>
              </a:lnSpc>
            </a:pPr>
            <a:r>
              <a:rPr lang="en-US" altLang="en-US" sz="2000"/>
              <a:t>In the center of QF</a:t>
            </a:r>
          </a:p>
          <a:p>
            <a:pPr lvl="1">
              <a:lnSpc>
                <a:spcPct val="90000"/>
              </a:lnSpc>
            </a:pPr>
            <a:r>
              <a:rPr lang="en-US" altLang="en-US" sz="2000"/>
              <a:t>In the center of QD </a:t>
            </a:r>
          </a:p>
          <a:p>
            <a:pPr>
              <a:lnSpc>
                <a:spcPct val="90000"/>
              </a:lnSpc>
            </a:pPr>
            <a:r>
              <a:rPr lang="en-US" altLang="en-US" sz="2400"/>
              <a:t>Knowing the beta functions at one point, their evolution can be determined through the FODO cell</a:t>
            </a:r>
          </a:p>
        </p:txBody>
      </p:sp>
      <p:graphicFrame>
        <p:nvGraphicFramePr>
          <p:cNvPr id="466948" name="Object 4">
            <a:extLst>
              <a:ext uri="{FF2B5EF4-FFF2-40B4-BE49-F238E27FC236}">
                <a16:creationId xmlns:a16="http://schemas.microsoft.com/office/drawing/2014/main" id="{6389E2D0-071E-E449-AB56-808A4781F000}"/>
              </a:ext>
            </a:extLst>
          </p:cNvPr>
          <p:cNvGraphicFramePr>
            <a:graphicFrameLocks noChangeAspect="1"/>
          </p:cNvGraphicFramePr>
          <p:nvPr/>
        </p:nvGraphicFramePr>
        <p:xfrm>
          <a:off x="4514850" y="3016250"/>
          <a:ext cx="114300" cy="215900"/>
        </p:xfrm>
        <a:graphic>
          <a:graphicData uri="http://schemas.openxmlformats.org/presentationml/2006/ole">
            <mc:AlternateContent xmlns:mc="http://schemas.openxmlformats.org/markup-compatibility/2006">
              <mc:Choice xmlns:v="urn:schemas-microsoft-com:vml" Requires="v">
                <p:oleObj spid="_x0000_s219225" name="Equation" r:id="rId8" imgW="2628900" imgH="4978400" progId="Equation.3">
                  <p:embed/>
                </p:oleObj>
              </mc:Choice>
              <mc:Fallback>
                <p:oleObj name="Equation" r:id="rId8" imgW="2628900" imgH="4978400" progId="Equation.3">
                  <p:embed/>
                  <p:pic>
                    <p:nvPicPr>
                      <p:cNvPr id="466948" name="Object 4">
                        <a:extLst>
                          <a:ext uri="{FF2B5EF4-FFF2-40B4-BE49-F238E27FC236}">
                            <a16:creationId xmlns:a16="http://schemas.microsoft.com/office/drawing/2014/main" id="{6389E2D0-071E-E449-AB56-808A4781F0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0162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6955" name="Picture 11" descr="txp_fig.bmp">
            <a:extLst>
              <a:ext uri="{FF2B5EF4-FFF2-40B4-BE49-F238E27FC236}">
                <a16:creationId xmlns:a16="http://schemas.microsoft.com/office/drawing/2014/main" id="{86FD65A8-492C-5D42-BF2E-71747635552C}"/>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19088" y="1216025"/>
            <a:ext cx="8748712"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63" name="Picture 19" descr="txp_fig.bmp">
            <a:extLst>
              <a:ext uri="{FF2B5EF4-FFF2-40B4-BE49-F238E27FC236}">
                <a16:creationId xmlns:a16="http://schemas.microsoft.com/office/drawing/2014/main" id="{85FDD252-A7C6-324F-BF8A-A7E58D0E91AF}"/>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3352800" y="5181600"/>
            <a:ext cx="27432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65" name="Picture 21" descr="txp_fig.bmp">
            <a:extLst>
              <a:ext uri="{FF2B5EF4-FFF2-40B4-BE49-F238E27FC236}">
                <a16:creationId xmlns:a16="http://schemas.microsoft.com/office/drawing/2014/main" id="{4A9899D0-5E7C-7743-956A-B2293CFF2D36}"/>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3352800" y="5510213"/>
            <a:ext cx="274320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66" name="Picture 22" descr="txp_fig.bmp">
            <a:extLst>
              <a:ext uri="{FF2B5EF4-FFF2-40B4-BE49-F238E27FC236}">
                <a16:creationId xmlns:a16="http://schemas.microsoft.com/office/drawing/2014/main" id="{0950C7DF-0E6F-B741-A1CC-CFD9D8A121BF}"/>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1663700" y="2362200"/>
            <a:ext cx="54864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67" name="Picture 23" descr="txp_fig.bmp">
            <a:extLst>
              <a:ext uri="{FF2B5EF4-FFF2-40B4-BE49-F238E27FC236}">
                <a16:creationId xmlns:a16="http://schemas.microsoft.com/office/drawing/2014/main" id="{BB304668-B567-3F4F-8EB1-FA023DE8ED9C}"/>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3095625" y="3770313"/>
            <a:ext cx="2481263"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62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0F15BD7E-C0C3-D047-997D-7155F6E66CBE}"/>
              </a:ext>
            </a:extLst>
          </p:cNvPr>
          <p:cNvSpPr>
            <a:spLocks noGrp="1" noChangeArrowheads="1"/>
          </p:cNvSpPr>
          <p:nvPr>
            <p:ph type="title"/>
          </p:nvPr>
        </p:nvSpPr>
        <p:spPr>
          <a:xfrm>
            <a:off x="755576" y="190500"/>
            <a:ext cx="7704856" cy="419100"/>
          </a:xfrm>
        </p:spPr>
        <p:txBody>
          <a:bodyPr/>
          <a:lstStyle/>
          <a:p>
            <a:r>
              <a:rPr lang="en-US" altLang="en-US" sz="3600" dirty="0"/>
              <a:t>Example of </a:t>
            </a:r>
            <a:r>
              <a:rPr lang="en-US" altLang="en-US" sz="3600" dirty="0" err="1"/>
              <a:t>Betatron</a:t>
            </a:r>
            <a:r>
              <a:rPr lang="en-US" altLang="en-US" sz="3600" dirty="0"/>
              <a:t> functions evolution</a:t>
            </a:r>
          </a:p>
        </p:txBody>
      </p:sp>
      <p:sp>
        <p:nvSpPr>
          <p:cNvPr id="472067" name="Rectangle 3">
            <a:extLst>
              <a:ext uri="{FF2B5EF4-FFF2-40B4-BE49-F238E27FC236}">
                <a16:creationId xmlns:a16="http://schemas.microsoft.com/office/drawing/2014/main" id="{AF15C03C-C41D-D64D-AE48-6A6CC455DCC6}"/>
              </a:ext>
            </a:extLst>
          </p:cNvPr>
          <p:cNvSpPr>
            <a:spLocks noGrp="1" noChangeArrowheads="1"/>
          </p:cNvSpPr>
          <p:nvPr>
            <p:ph type="body" idx="1"/>
          </p:nvPr>
        </p:nvSpPr>
        <p:spPr>
          <a:xfrm>
            <a:off x="228600" y="762000"/>
            <a:ext cx="8763000" cy="5867400"/>
          </a:xfrm>
        </p:spPr>
        <p:txBody>
          <a:bodyPr/>
          <a:lstStyle/>
          <a:p>
            <a:r>
              <a:rPr lang="en-US" altLang="en-US" sz="2800"/>
              <a:t>Betatron functions evolution in a FODO cell</a:t>
            </a:r>
          </a:p>
          <a:p>
            <a:endParaRPr lang="en-US" altLang="en-US" sz="2800"/>
          </a:p>
          <a:p>
            <a:endParaRPr lang="en-US" altLang="en-US" sz="2800"/>
          </a:p>
        </p:txBody>
      </p:sp>
      <p:graphicFrame>
        <p:nvGraphicFramePr>
          <p:cNvPr id="472068" name="Object 4">
            <a:extLst>
              <a:ext uri="{FF2B5EF4-FFF2-40B4-BE49-F238E27FC236}">
                <a16:creationId xmlns:a16="http://schemas.microsoft.com/office/drawing/2014/main" id="{F9153BCB-9BE7-8047-9279-8BEDB634C6E6}"/>
              </a:ext>
            </a:extLst>
          </p:cNvPr>
          <p:cNvGraphicFramePr>
            <a:graphicFrameLocks noChangeAspect="1"/>
          </p:cNvGraphicFramePr>
          <p:nvPr/>
        </p:nvGraphicFramePr>
        <p:xfrm>
          <a:off x="4514850" y="3016250"/>
          <a:ext cx="114300" cy="215900"/>
        </p:xfrm>
        <a:graphic>
          <a:graphicData uri="http://schemas.openxmlformats.org/presentationml/2006/ole">
            <mc:AlternateContent xmlns:mc="http://schemas.openxmlformats.org/markup-compatibility/2006">
              <mc:Choice xmlns:v="urn:schemas-microsoft-com:vml" Requires="v">
                <p:oleObj spid="_x0000_s220249" name="Equation" r:id="rId3" imgW="2628900" imgH="4978400" progId="Equation.3">
                  <p:embed/>
                </p:oleObj>
              </mc:Choice>
              <mc:Fallback>
                <p:oleObj name="Equation" r:id="rId3" imgW="2628900" imgH="4978400" progId="Equation.3">
                  <p:embed/>
                  <p:pic>
                    <p:nvPicPr>
                      <p:cNvPr id="472068" name="Object 4">
                        <a:extLst>
                          <a:ext uri="{FF2B5EF4-FFF2-40B4-BE49-F238E27FC236}">
                            <a16:creationId xmlns:a16="http://schemas.microsoft.com/office/drawing/2014/main" id="{F9153BCB-9BE7-8047-9279-8BEDB634C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0162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2074" name="Picture 10">
            <a:extLst>
              <a:ext uri="{FF2B5EF4-FFF2-40B4-BE49-F238E27FC236}">
                <a16:creationId xmlns:a16="http://schemas.microsoft.com/office/drawing/2014/main" id="{FBEB6358-CFE9-DF4E-916A-47712A688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736" t="11186" r="26874" b="22446"/>
          <a:stretch>
            <a:fillRect/>
          </a:stretch>
        </p:blipFill>
        <p:spPr bwMode="auto">
          <a:xfrm>
            <a:off x="1295400" y="1447800"/>
            <a:ext cx="6477000" cy="5003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30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a:extLst>
              <a:ext uri="{FF2B5EF4-FFF2-40B4-BE49-F238E27FC236}">
                <a16:creationId xmlns:a16="http://schemas.microsoft.com/office/drawing/2014/main" id="{D580D14F-D5CF-664C-B6AE-F79459911A85}"/>
              </a:ext>
            </a:extLst>
          </p:cNvPr>
          <p:cNvSpPr>
            <a:spLocks noGrp="1" noChangeArrowheads="1"/>
          </p:cNvSpPr>
          <p:nvPr>
            <p:ph type="title"/>
          </p:nvPr>
        </p:nvSpPr>
        <p:spPr>
          <a:xfrm>
            <a:off x="827584" y="190500"/>
            <a:ext cx="6792416" cy="419100"/>
          </a:xfrm>
        </p:spPr>
        <p:txBody>
          <a:bodyPr/>
          <a:lstStyle/>
          <a:p>
            <a:r>
              <a:rPr lang="en-US" altLang="en-US" sz="3600" dirty="0"/>
              <a:t>Phase advance for a FODO</a:t>
            </a:r>
          </a:p>
        </p:txBody>
      </p:sp>
      <p:sp>
        <p:nvSpPr>
          <p:cNvPr id="468995" name="Rectangle 3">
            <a:extLst>
              <a:ext uri="{FF2B5EF4-FFF2-40B4-BE49-F238E27FC236}">
                <a16:creationId xmlns:a16="http://schemas.microsoft.com/office/drawing/2014/main" id="{FBB2E2C1-F461-DE49-B396-B25D1984754A}"/>
              </a:ext>
            </a:extLst>
          </p:cNvPr>
          <p:cNvSpPr>
            <a:spLocks noGrp="1" noChangeArrowheads="1"/>
          </p:cNvSpPr>
          <p:nvPr>
            <p:ph type="body" idx="1"/>
          </p:nvPr>
        </p:nvSpPr>
        <p:spPr>
          <a:xfrm>
            <a:off x="228600" y="762000"/>
            <a:ext cx="8763000" cy="5867400"/>
          </a:xfrm>
        </p:spPr>
        <p:txBody>
          <a:bodyPr/>
          <a:lstStyle/>
          <a:p>
            <a:r>
              <a:rPr lang="en-US" altLang="en-US" sz="2800"/>
              <a:t>For a symmetric cell, the transfer matrix can be written as </a:t>
            </a:r>
          </a:p>
          <a:p>
            <a:endParaRPr lang="en-US" altLang="en-US" sz="2800"/>
          </a:p>
          <a:p>
            <a:endParaRPr lang="en-US" altLang="en-US" sz="2800"/>
          </a:p>
          <a:p>
            <a:r>
              <a:rPr lang="en-US" altLang="en-US" sz="2800"/>
              <a:t>So the phase advance is </a:t>
            </a:r>
          </a:p>
          <a:p>
            <a:pPr>
              <a:buFontTx/>
              <a:buNone/>
            </a:pPr>
            <a:endParaRPr lang="en-US" altLang="en-US" sz="2800"/>
          </a:p>
          <a:p>
            <a:pPr>
              <a:buFontTx/>
              <a:buNone/>
            </a:pPr>
            <a:endParaRPr lang="en-US" altLang="en-US" sz="2800"/>
          </a:p>
          <a:p>
            <a:r>
              <a:rPr lang="en-US" altLang="en-US" sz="2800"/>
              <a:t>This imposes the condition		 which means that the focal length should be smaller than the distance between quads</a:t>
            </a:r>
          </a:p>
          <a:p>
            <a:r>
              <a:rPr lang="en-US" altLang="en-US" sz="2800"/>
              <a:t>For		, the beta function becomes infinite, so in between there should be a minimum </a:t>
            </a:r>
          </a:p>
          <a:p>
            <a:endParaRPr lang="en-US" altLang="en-US" sz="2800"/>
          </a:p>
        </p:txBody>
      </p:sp>
      <p:graphicFrame>
        <p:nvGraphicFramePr>
          <p:cNvPr id="468996" name="Object 4">
            <a:extLst>
              <a:ext uri="{FF2B5EF4-FFF2-40B4-BE49-F238E27FC236}">
                <a16:creationId xmlns:a16="http://schemas.microsoft.com/office/drawing/2014/main" id="{5C732895-5863-1D45-BCAB-D1A411933F24}"/>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1273" name="Equation" r:id="rId7" imgW="2628900" imgH="4978400" progId="Equation.3">
                  <p:embed/>
                </p:oleObj>
              </mc:Choice>
              <mc:Fallback>
                <p:oleObj name="Equation" r:id="rId7" imgW="2628900" imgH="4978400" progId="Equation.3">
                  <p:embed/>
                  <p:pic>
                    <p:nvPicPr>
                      <p:cNvPr id="468996" name="Object 4">
                        <a:extLst>
                          <a:ext uri="{FF2B5EF4-FFF2-40B4-BE49-F238E27FC236}">
                            <a16:creationId xmlns:a16="http://schemas.microsoft.com/office/drawing/2014/main" id="{5C732895-5863-1D45-BCAB-D1A411933F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8998" name="Picture 6" descr="txp_fig.bmp">
            <a:extLst>
              <a:ext uri="{FF2B5EF4-FFF2-40B4-BE49-F238E27FC236}">
                <a16:creationId xmlns:a16="http://schemas.microsoft.com/office/drawing/2014/main" id="{D158B2E8-8594-E844-A18B-665DED0E6AE5}"/>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169988" y="2936875"/>
            <a:ext cx="6221412"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999" name="Picture 7" descr="txp_fig.bmp">
            <a:extLst>
              <a:ext uri="{FF2B5EF4-FFF2-40B4-BE49-F238E27FC236}">
                <a16:creationId xmlns:a16="http://schemas.microsoft.com/office/drawing/2014/main" id="{2F7EA6DE-7441-3D45-A231-277802DC01E1}"/>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724400" y="3962400"/>
            <a:ext cx="80327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000" name="Picture 8" descr="txp_fig.bmp">
            <a:extLst>
              <a:ext uri="{FF2B5EF4-FFF2-40B4-BE49-F238E27FC236}">
                <a16:creationId xmlns:a16="http://schemas.microsoft.com/office/drawing/2014/main" id="{4B59F65C-0B7C-3949-B61A-4B550667BEF3}"/>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1260475" y="5351463"/>
            <a:ext cx="873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001" name="Picture 9" descr="txp_fig.bmp">
            <a:extLst>
              <a:ext uri="{FF2B5EF4-FFF2-40B4-BE49-F238E27FC236}">
                <a16:creationId xmlns:a16="http://schemas.microsoft.com/office/drawing/2014/main" id="{319B7644-E8D9-4C49-91C9-276F44980389}"/>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2452688" y="1482725"/>
            <a:ext cx="4056062"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615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1B69CFCE-46FE-8749-91DF-551AB658DE3C}"/>
              </a:ext>
            </a:extLst>
          </p:cNvPr>
          <p:cNvSpPr>
            <a:spLocks noGrp="1" noChangeArrowheads="1"/>
          </p:cNvSpPr>
          <p:nvPr>
            <p:ph type="title"/>
          </p:nvPr>
        </p:nvSpPr>
        <p:spPr>
          <a:xfrm>
            <a:off x="611560" y="190500"/>
            <a:ext cx="7704856" cy="419100"/>
          </a:xfrm>
        </p:spPr>
        <p:txBody>
          <a:bodyPr/>
          <a:lstStyle/>
          <a:p>
            <a:r>
              <a:rPr lang="en-US" altLang="en-US" sz="3600" dirty="0"/>
              <a:t>Optimum </a:t>
            </a:r>
            <a:r>
              <a:rPr lang="en-US" altLang="en-US" sz="3600" dirty="0" err="1"/>
              <a:t>betatron</a:t>
            </a:r>
            <a:r>
              <a:rPr lang="en-US" altLang="en-US" sz="3600" dirty="0"/>
              <a:t> functions in a FODO</a:t>
            </a:r>
          </a:p>
        </p:txBody>
      </p:sp>
      <p:sp>
        <p:nvSpPr>
          <p:cNvPr id="467971" name="Rectangle 3">
            <a:extLst>
              <a:ext uri="{FF2B5EF4-FFF2-40B4-BE49-F238E27FC236}">
                <a16:creationId xmlns:a16="http://schemas.microsoft.com/office/drawing/2014/main" id="{28853F31-8689-BA4F-89D6-F4DDAA6F1228}"/>
              </a:ext>
            </a:extLst>
          </p:cNvPr>
          <p:cNvSpPr>
            <a:spLocks noGrp="1" noChangeArrowheads="1"/>
          </p:cNvSpPr>
          <p:nvPr>
            <p:ph type="body" idx="1"/>
          </p:nvPr>
        </p:nvSpPr>
        <p:spPr>
          <a:xfrm>
            <a:off x="304800" y="762000"/>
            <a:ext cx="8763000" cy="5867400"/>
          </a:xfrm>
        </p:spPr>
        <p:txBody>
          <a:bodyPr/>
          <a:lstStyle/>
          <a:p>
            <a:r>
              <a:rPr lang="en-US" altLang="en-US" sz="2800"/>
              <a:t>Start from the solution for beta in the focusing quad</a:t>
            </a:r>
          </a:p>
          <a:p>
            <a:endParaRPr lang="en-US" altLang="en-US" sz="2800"/>
          </a:p>
          <a:p>
            <a:endParaRPr lang="en-US" altLang="en-US" sz="2800"/>
          </a:p>
          <a:p>
            <a:r>
              <a:rPr lang="en-US" altLang="en-US" sz="2800"/>
              <a:t>Take the derivative to vanish</a:t>
            </a:r>
          </a:p>
          <a:p>
            <a:r>
              <a:rPr lang="en-US" altLang="en-US" sz="2800"/>
              <a:t>The solution for the focusing strength is</a:t>
            </a:r>
          </a:p>
          <a:p>
            <a:pPr>
              <a:buFontTx/>
              <a:buNone/>
            </a:pPr>
            <a:endParaRPr lang="en-US" altLang="en-US" sz="2800"/>
          </a:p>
          <a:p>
            <a:endParaRPr lang="en-US" altLang="en-US" sz="2800"/>
          </a:p>
          <a:p>
            <a:r>
              <a:rPr lang="en-US" altLang="en-US" sz="2800"/>
              <a:t>So the optimum phase advance is </a:t>
            </a:r>
          </a:p>
          <a:p>
            <a:r>
              <a:rPr lang="en-US" altLang="en-US" sz="2800"/>
              <a:t>This solution however cannot minimize the betatron function in both planes</a:t>
            </a:r>
          </a:p>
          <a:p>
            <a:r>
              <a:rPr lang="en-US" altLang="en-US" sz="2800"/>
              <a:t>It is good only for flat beams</a:t>
            </a:r>
          </a:p>
        </p:txBody>
      </p:sp>
      <p:graphicFrame>
        <p:nvGraphicFramePr>
          <p:cNvPr id="467972" name="Object 4">
            <a:extLst>
              <a:ext uri="{FF2B5EF4-FFF2-40B4-BE49-F238E27FC236}">
                <a16:creationId xmlns:a16="http://schemas.microsoft.com/office/drawing/2014/main" id="{989BB6FE-F4D1-D540-B765-7B079C9D87EA}"/>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2297" name="Equation" r:id="rId8" imgW="2628900" imgH="4978400" progId="Equation.3">
                  <p:embed/>
                </p:oleObj>
              </mc:Choice>
              <mc:Fallback>
                <p:oleObj name="Equation" r:id="rId8" imgW="2628900" imgH="4978400" progId="Equation.3">
                  <p:embed/>
                  <p:pic>
                    <p:nvPicPr>
                      <p:cNvPr id="467972" name="Object 4">
                        <a:extLst>
                          <a:ext uri="{FF2B5EF4-FFF2-40B4-BE49-F238E27FC236}">
                            <a16:creationId xmlns:a16="http://schemas.microsoft.com/office/drawing/2014/main" id="{989BB6FE-F4D1-D540-B765-7B079C9D87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7991" name="Picture 23" descr="txp_fig.bmp">
            <a:extLst>
              <a:ext uri="{FF2B5EF4-FFF2-40B4-BE49-F238E27FC236}">
                <a16:creationId xmlns:a16="http://schemas.microsoft.com/office/drawing/2014/main" id="{6257E750-7159-7C4C-A655-DE95B25B6DE1}"/>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4953000" y="2170113"/>
            <a:ext cx="41148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995" name="Picture 27" descr="txp_fig.bmp">
            <a:extLst>
              <a:ext uri="{FF2B5EF4-FFF2-40B4-BE49-F238E27FC236}">
                <a16:creationId xmlns:a16="http://schemas.microsoft.com/office/drawing/2014/main" id="{B95A2F7F-822F-AD41-AD52-5DD12A2CAF80}"/>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397125" y="3444875"/>
            <a:ext cx="3917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997" name="Picture 29" descr="txp_fig.bmp">
            <a:extLst>
              <a:ext uri="{FF2B5EF4-FFF2-40B4-BE49-F238E27FC236}">
                <a16:creationId xmlns:a16="http://schemas.microsoft.com/office/drawing/2014/main" id="{F78B519A-8D97-EC41-AE28-380722010372}"/>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5791200" y="4495800"/>
            <a:ext cx="1811338"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999" name="Picture 31" descr="txp_fig.bmp">
            <a:extLst>
              <a:ext uri="{FF2B5EF4-FFF2-40B4-BE49-F238E27FC236}">
                <a16:creationId xmlns:a16="http://schemas.microsoft.com/office/drawing/2014/main" id="{3DF25DC4-DFF2-F24F-9B9E-ABA8D38EA6AC}"/>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5035550" y="5951538"/>
            <a:ext cx="31940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000" name="Picture 32" descr="txp_fig.bmp">
            <a:extLst>
              <a:ext uri="{FF2B5EF4-FFF2-40B4-BE49-F238E27FC236}">
                <a16:creationId xmlns:a16="http://schemas.microsoft.com/office/drawing/2014/main" id="{7814E529-35D5-AC41-A611-72092BEAABBC}"/>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2963863" y="1290638"/>
            <a:ext cx="2481262"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819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AEFF3419-89DA-2A40-B611-8DC4B6BBE34D}"/>
              </a:ext>
            </a:extLst>
          </p:cNvPr>
          <p:cNvSpPr>
            <a:spLocks noGrp="1" noChangeArrowheads="1"/>
          </p:cNvSpPr>
          <p:nvPr>
            <p:ph type="title"/>
          </p:nvPr>
        </p:nvSpPr>
        <p:spPr>
          <a:xfrm>
            <a:off x="683568" y="190500"/>
            <a:ext cx="8712968" cy="419100"/>
          </a:xfrm>
        </p:spPr>
        <p:txBody>
          <a:bodyPr/>
          <a:lstStyle/>
          <a:p>
            <a:r>
              <a:rPr lang="en-US" altLang="en-US" sz="3200" dirty="0"/>
              <a:t>Optimum </a:t>
            </a:r>
            <a:r>
              <a:rPr lang="en-US" altLang="en-US" sz="3200" dirty="0" err="1"/>
              <a:t>betatron</a:t>
            </a:r>
            <a:r>
              <a:rPr lang="en-US" altLang="en-US" sz="3200" dirty="0"/>
              <a:t> functions for round beams</a:t>
            </a:r>
          </a:p>
        </p:txBody>
      </p:sp>
      <p:sp>
        <p:nvSpPr>
          <p:cNvPr id="470019" name="Rectangle 3">
            <a:extLst>
              <a:ext uri="{FF2B5EF4-FFF2-40B4-BE49-F238E27FC236}">
                <a16:creationId xmlns:a16="http://schemas.microsoft.com/office/drawing/2014/main" id="{81F7F457-94E1-BE4C-9F45-54836DC2CC05}"/>
              </a:ext>
            </a:extLst>
          </p:cNvPr>
          <p:cNvSpPr>
            <a:spLocks noGrp="1" noChangeArrowheads="1"/>
          </p:cNvSpPr>
          <p:nvPr>
            <p:ph type="body" idx="1"/>
          </p:nvPr>
        </p:nvSpPr>
        <p:spPr>
          <a:xfrm>
            <a:off x="304800" y="762000"/>
            <a:ext cx="8686800" cy="6096000"/>
          </a:xfrm>
        </p:spPr>
        <p:txBody>
          <a:bodyPr/>
          <a:lstStyle/>
          <a:p>
            <a:r>
              <a:rPr lang="en-US" altLang="en-US" sz="2800"/>
              <a:t>Consider a round beam</a:t>
            </a:r>
          </a:p>
          <a:p>
            <a:r>
              <a:rPr lang="en-US" altLang="en-US" sz="2800"/>
              <a:t>The maximum beam acceptance is obtained by minimizing quadratic sum of the envelopes</a:t>
            </a:r>
          </a:p>
          <a:p>
            <a:endParaRPr lang="en-US" altLang="en-US" sz="2800"/>
          </a:p>
          <a:p>
            <a:r>
              <a:rPr lang="en-US" altLang="en-US" sz="2800"/>
              <a:t>The minimum is determined by</a:t>
            </a:r>
          </a:p>
          <a:p>
            <a:r>
              <a:rPr lang="en-US" altLang="en-US" sz="2800"/>
              <a:t>The minimum is reached for </a:t>
            </a:r>
          </a:p>
          <a:p>
            <a:pPr>
              <a:buFontTx/>
              <a:buNone/>
            </a:pPr>
            <a:r>
              <a:rPr lang="en-US" altLang="en-US" sz="2800"/>
              <a:t>	and the optimum phase is</a:t>
            </a:r>
          </a:p>
          <a:p>
            <a:r>
              <a:rPr lang="en-US" altLang="en-US" sz="2800"/>
              <a:t>The betatron functions are</a:t>
            </a:r>
          </a:p>
          <a:p>
            <a:r>
              <a:rPr lang="en-US" altLang="en-US" sz="2800"/>
              <a:t>In order to fit an aperture of radius </a:t>
            </a:r>
            <a:r>
              <a:rPr lang="en-US" altLang="en-US" sz="2800" b="1"/>
              <a:t>R</a:t>
            </a:r>
          </a:p>
          <a:p>
            <a:endParaRPr lang="en-US" altLang="en-US" sz="2800" b="1"/>
          </a:p>
          <a:p>
            <a:r>
              <a:rPr lang="en-US" altLang="en-US" sz="2800"/>
              <a:t>The maximum emittance is</a:t>
            </a:r>
          </a:p>
        </p:txBody>
      </p:sp>
      <p:graphicFrame>
        <p:nvGraphicFramePr>
          <p:cNvPr id="470020" name="Object 4">
            <a:extLst>
              <a:ext uri="{FF2B5EF4-FFF2-40B4-BE49-F238E27FC236}">
                <a16:creationId xmlns:a16="http://schemas.microsoft.com/office/drawing/2014/main" id="{34AB8966-999A-3A48-A9C1-7DC8103B771F}"/>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3321" name="Equation" r:id="rId11" imgW="2628900" imgH="4978400" progId="Equation.3">
                  <p:embed/>
                </p:oleObj>
              </mc:Choice>
              <mc:Fallback>
                <p:oleObj name="Equation" r:id="rId11" imgW="2628900" imgH="4978400" progId="Equation.3">
                  <p:embed/>
                  <p:pic>
                    <p:nvPicPr>
                      <p:cNvPr id="470020" name="Object 4">
                        <a:extLst>
                          <a:ext uri="{FF2B5EF4-FFF2-40B4-BE49-F238E27FC236}">
                            <a16:creationId xmlns:a16="http://schemas.microsoft.com/office/drawing/2014/main" id="{34AB8966-999A-3A48-A9C1-7DC8103B77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0027" name="Picture 11" descr="txp_fig.bmp">
            <a:extLst>
              <a:ext uri="{FF2B5EF4-FFF2-40B4-BE49-F238E27FC236}">
                <a16:creationId xmlns:a16="http://schemas.microsoft.com/office/drawing/2014/main" id="{F6BA6D26-381A-B346-B22A-617A061F3CF7}"/>
              </a:ext>
            </a:extLst>
          </p:cNvPr>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4191000" y="914400"/>
            <a:ext cx="1020763"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29" name="Picture 13" descr="txp_fig.bmp">
            <a:extLst>
              <a:ext uri="{FF2B5EF4-FFF2-40B4-BE49-F238E27FC236}">
                <a16:creationId xmlns:a16="http://schemas.microsoft.com/office/drawing/2014/main" id="{605614A6-950A-0341-B0F6-AAADFDCD3D1E}"/>
              </a:ext>
            </a:extLst>
          </p:cNvPr>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1752600" y="2206625"/>
            <a:ext cx="52355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32" name="Picture 16" descr="txp_fig.bmp">
            <a:extLst>
              <a:ext uri="{FF2B5EF4-FFF2-40B4-BE49-F238E27FC236}">
                <a16:creationId xmlns:a16="http://schemas.microsoft.com/office/drawing/2014/main" id="{3D31E29E-C9AD-4F47-A783-30B0A31EE6BA}"/>
              </a:ext>
            </a:extLst>
          </p:cNvPr>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5562600" y="2611438"/>
            <a:ext cx="256222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34" name="Picture 18" descr="txp_fig.bmp">
            <a:extLst>
              <a:ext uri="{FF2B5EF4-FFF2-40B4-BE49-F238E27FC236}">
                <a16:creationId xmlns:a16="http://schemas.microsoft.com/office/drawing/2014/main" id="{50A4E4E8-5050-1A40-A473-8D23EA907944}"/>
              </a:ext>
            </a:extLst>
          </p:cNvPr>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4997450" y="3352800"/>
            <a:ext cx="12509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35" name="Picture 19" descr="txp_fig.bmp">
            <a:extLst>
              <a:ext uri="{FF2B5EF4-FFF2-40B4-BE49-F238E27FC236}">
                <a16:creationId xmlns:a16="http://schemas.microsoft.com/office/drawing/2014/main" id="{254B37E1-132A-4040-95C9-4F5A5758C312}"/>
              </a:ext>
            </a:extLst>
          </p:cNvPr>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4572000" y="3886200"/>
            <a:ext cx="12509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38" name="Picture 22" descr="txp_fig.bmp">
            <a:extLst>
              <a:ext uri="{FF2B5EF4-FFF2-40B4-BE49-F238E27FC236}">
                <a16:creationId xmlns:a16="http://schemas.microsoft.com/office/drawing/2014/main" id="{E0BC5788-BB65-2D4A-845E-A22B99452209}"/>
              </a:ext>
            </a:extLst>
          </p:cNvPr>
          <p:cNvPicPr>
            <a:picLocks noChangeAspect="1" noChangeArrowheads="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72000" y="4329113"/>
            <a:ext cx="256222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42" name="Picture 26" descr="txp_fig.bmp">
            <a:extLst>
              <a:ext uri="{FF2B5EF4-FFF2-40B4-BE49-F238E27FC236}">
                <a16:creationId xmlns:a16="http://schemas.microsoft.com/office/drawing/2014/main" id="{2C0BEA5B-1CA4-D847-8D9E-0463737C6BF5}"/>
              </a:ext>
            </a:extLst>
          </p:cNvPr>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1846263" y="5257800"/>
            <a:ext cx="52022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044" name="Picture 28" descr="txp_fig.bmp">
            <a:extLst>
              <a:ext uri="{FF2B5EF4-FFF2-40B4-BE49-F238E27FC236}">
                <a16:creationId xmlns:a16="http://schemas.microsoft.com/office/drawing/2014/main" id="{24D89561-9A62-B54B-A428-A167FABFE7B9}"/>
              </a:ext>
            </a:extLst>
          </p:cNvPr>
          <p:cNvPicPr>
            <a:picLocks noChangeAspect="1" noChangeArrowheads="1"/>
          </p:cNvPicPr>
          <p:nvPr>
            <p:custDataLst>
              <p:tags r:id="rId9"/>
            </p:custDataLst>
          </p:nvPr>
        </p:nvPicPr>
        <p:blipFill>
          <a:blip r:embed="rId20">
            <a:extLst>
              <a:ext uri="{28A0092B-C50C-407E-A947-70E740481C1C}">
                <a14:useLocalDpi xmlns:a14="http://schemas.microsoft.com/office/drawing/2010/main" val="0"/>
              </a:ext>
            </a:extLst>
          </a:blip>
          <a:srcRect/>
          <a:stretch>
            <a:fillRect/>
          </a:stretch>
        </p:blipFill>
        <p:spPr bwMode="auto">
          <a:xfrm>
            <a:off x="4953000" y="5643563"/>
            <a:ext cx="1514475"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896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186E9599-B86A-C64A-A423-745494D96253}"/>
              </a:ext>
            </a:extLst>
          </p:cNvPr>
          <p:cNvSpPr>
            <a:spLocks noGrp="1" noChangeArrowheads="1"/>
          </p:cNvSpPr>
          <p:nvPr>
            <p:ph type="title"/>
          </p:nvPr>
        </p:nvSpPr>
        <p:spPr>
          <a:xfrm>
            <a:off x="683568" y="190500"/>
            <a:ext cx="7776864" cy="419100"/>
          </a:xfrm>
        </p:spPr>
        <p:txBody>
          <a:bodyPr/>
          <a:lstStyle/>
          <a:p>
            <a:r>
              <a:rPr lang="en-US" altLang="en-US" sz="3600" dirty="0"/>
              <a:t>Scaling of </a:t>
            </a:r>
            <a:r>
              <a:rPr lang="en-US" altLang="en-US" sz="3600" dirty="0" err="1"/>
              <a:t>betatron</a:t>
            </a:r>
            <a:r>
              <a:rPr lang="en-US" altLang="en-US" sz="3600" dirty="0"/>
              <a:t> functions in a FODO</a:t>
            </a:r>
          </a:p>
        </p:txBody>
      </p:sp>
      <p:sp>
        <p:nvSpPr>
          <p:cNvPr id="471043" name="Rectangle 3">
            <a:extLst>
              <a:ext uri="{FF2B5EF4-FFF2-40B4-BE49-F238E27FC236}">
                <a16:creationId xmlns:a16="http://schemas.microsoft.com/office/drawing/2014/main" id="{9E45AA0B-E173-4641-A41F-FD5D8CC65B9B}"/>
              </a:ext>
            </a:extLst>
          </p:cNvPr>
          <p:cNvSpPr>
            <a:spLocks noGrp="1" noChangeArrowheads="1"/>
          </p:cNvSpPr>
          <p:nvPr>
            <p:ph type="body" idx="1"/>
          </p:nvPr>
        </p:nvSpPr>
        <p:spPr>
          <a:xfrm>
            <a:off x="304800" y="2438400"/>
            <a:ext cx="5334000" cy="6096000"/>
          </a:xfrm>
        </p:spPr>
        <p:txBody>
          <a:bodyPr/>
          <a:lstStyle/>
          <a:p>
            <a:r>
              <a:rPr lang="en-US" altLang="en-US" sz="2800"/>
              <a:t>Scaling is independent of </a:t>
            </a:r>
            <a:r>
              <a:rPr lang="en-US" altLang="en-US" sz="2800" b="1"/>
              <a:t>L</a:t>
            </a:r>
            <a:endParaRPr lang="en-US" altLang="en-US" sz="2800"/>
          </a:p>
          <a:p>
            <a:r>
              <a:rPr lang="en-US" altLang="en-US" sz="2800"/>
              <a:t>It only depends on the ratio of the focal length and </a:t>
            </a:r>
            <a:r>
              <a:rPr lang="en-US" altLang="en-US" sz="2800" b="1"/>
              <a:t>L</a:t>
            </a:r>
          </a:p>
          <a:p>
            <a:r>
              <a:rPr lang="en-US" altLang="en-US" sz="2800"/>
              <a:t>The distance can be adjusted as a free parameter</a:t>
            </a:r>
          </a:p>
          <a:p>
            <a:r>
              <a:rPr lang="en-US" altLang="en-US" sz="2800"/>
              <a:t>As the maximum beta functions are scaled linearly with </a:t>
            </a:r>
            <a:r>
              <a:rPr lang="en-US" altLang="en-US" sz="2800" b="1"/>
              <a:t>L</a:t>
            </a:r>
          </a:p>
          <a:p>
            <a:r>
              <a:rPr lang="en-US" altLang="en-US" sz="2800"/>
              <a:t>The maximum beam size in a FODO cell scales like with </a:t>
            </a:r>
          </a:p>
        </p:txBody>
      </p:sp>
      <p:graphicFrame>
        <p:nvGraphicFramePr>
          <p:cNvPr id="471044" name="Object 4">
            <a:extLst>
              <a:ext uri="{FF2B5EF4-FFF2-40B4-BE49-F238E27FC236}">
                <a16:creationId xmlns:a16="http://schemas.microsoft.com/office/drawing/2014/main" id="{FE94D199-F5A5-AD41-B81A-8EC32D3B0190}"/>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4345" name="Equation" r:id="rId5" imgW="2628900" imgH="4978400" progId="Equation.3">
                  <p:embed/>
                </p:oleObj>
              </mc:Choice>
              <mc:Fallback>
                <p:oleObj name="Equation" r:id="rId5" imgW="2628900" imgH="4978400" progId="Equation.3">
                  <p:embed/>
                  <p:pic>
                    <p:nvPicPr>
                      <p:cNvPr id="471044" name="Object 4">
                        <a:extLst>
                          <a:ext uri="{FF2B5EF4-FFF2-40B4-BE49-F238E27FC236}">
                            <a16:creationId xmlns:a16="http://schemas.microsoft.com/office/drawing/2014/main" id="{FE94D199-F5A5-AD41-B81A-8EC32D3B01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1059" name="Picture 19" descr="txp_fig.bmp">
            <a:extLst>
              <a:ext uri="{FF2B5EF4-FFF2-40B4-BE49-F238E27FC236}">
                <a16:creationId xmlns:a16="http://schemas.microsoft.com/office/drawing/2014/main" id="{91BD5894-3655-9547-8FBC-602BCCBA5FF6}"/>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724400" y="6324600"/>
            <a:ext cx="5270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60" name="Picture 20">
            <a:extLst>
              <a:ext uri="{FF2B5EF4-FFF2-40B4-BE49-F238E27FC236}">
                <a16:creationId xmlns:a16="http://schemas.microsoft.com/office/drawing/2014/main" id="{2A8F2035-995E-9F47-BB75-8A19D7EAFC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5475" y="2895600"/>
            <a:ext cx="3362325" cy="3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2" name="Rectangle 22">
            <a:extLst>
              <a:ext uri="{FF2B5EF4-FFF2-40B4-BE49-F238E27FC236}">
                <a16:creationId xmlns:a16="http://schemas.microsoft.com/office/drawing/2014/main" id="{5029A522-14BF-1847-99F6-239BEBC71A8D}"/>
              </a:ext>
            </a:extLst>
          </p:cNvPr>
          <p:cNvSpPr>
            <a:spLocks noChangeArrowheads="1"/>
          </p:cNvSpPr>
          <p:nvPr/>
        </p:nvSpPr>
        <p:spPr bwMode="auto">
          <a:xfrm>
            <a:off x="304800" y="762000"/>
            <a:ext cx="86868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SzTx/>
              <a:buFontTx/>
              <a:buChar char="•"/>
            </a:pPr>
            <a:r>
              <a:rPr lang="en-US" altLang="en-US" sz="2800" dirty="0"/>
              <a:t>  Scaling of the </a:t>
            </a:r>
            <a:r>
              <a:rPr lang="en-US" altLang="en-US" sz="2800" dirty="0" err="1"/>
              <a:t>betatron</a:t>
            </a:r>
            <a:r>
              <a:rPr lang="en-US" altLang="en-US" sz="2800" dirty="0"/>
              <a:t> functions with respect to the  optimum values</a:t>
            </a:r>
          </a:p>
        </p:txBody>
      </p:sp>
      <p:sp>
        <p:nvSpPr>
          <p:cNvPr id="471063" name="Rectangle 23">
            <a:extLst>
              <a:ext uri="{FF2B5EF4-FFF2-40B4-BE49-F238E27FC236}">
                <a16:creationId xmlns:a16="http://schemas.microsoft.com/office/drawing/2014/main" id="{6C77F0F3-EA86-5F44-818D-191B7E103237}"/>
              </a:ext>
            </a:extLst>
          </p:cNvPr>
          <p:cNvSpPr>
            <a:spLocks noChangeArrowheads="1"/>
          </p:cNvSpPr>
          <p:nvPr/>
        </p:nvSpPr>
        <p:spPr bwMode="auto">
          <a:xfrm>
            <a:off x="7789863" y="3124200"/>
            <a:ext cx="111125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itchFamily="2" charset="2"/>
              <a:buNone/>
            </a:pPr>
            <a:r>
              <a:rPr lang="el-GR" altLang="en-US" sz="1800" b="1">
                <a:solidFill>
                  <a:srgbClr val="FF0000"/>
                </a:solidFill>
                <a:latin typeface="Tahoma" panose="020B0604030504040204" pitchFamily="34" charset="0"/>
                <a:sym typeface="MT Extra" pitchFamily="2" charset="77"/>
              </a:rPr>
              <a:t>β</a:t>
            </a:r>
            <a:r>
              <a:rPr lang="el-GR" altLang="en-US" sz="1800" b="1" baseline="30000">
                <a:solidFill>
                  <a:srgbClr val="FF0000"/>
                </a:solidFill>
                <a:latin typeface="Tahoma" panose="020B0604030504040204" pitchFamily="34" charset="0"/>
                <a:sym typeface="MT Extra" pitchFamily="2" charset="77"/>
              </a:rPr>
              <a:t>+</a:t>
            </a:r>
            <a:r>
              <a:rPr lang="en-US" altLang="en-US" sz="1800" b="1">
                <a:solidFill>
                  <a:srgbClr val="FF0000"/>
                </a:solidFill>
                <a:latin typeface="Tahoma" panose="020B0604030504040204" pitchFamily="34" charset="0"/>
                <a:sym typeface="MT Extra" pitchFamily="2" charset="77"/>
              </a:rPr>
              <a:t>/</a:t>
            </a:r>
            <a:r>
              <a:rPr lang="el-GR" altLang="en-US" sz="1800" b="1">
                <a:solidFill>
                  <a:srgbClr val="FF0000"/>
                </a:solidFill>
                <a:latin typeface="Tahoma" panose="020B0604030504040204" pitchFamily="34" charset="0"/>
                <a:sym typeface="MT Extra" pitchFamily="2" charset="77"/>
              </a:rPr>
              <a:t>β</a:t>
            </a:r>
            <a:r>
              <a:rPr lang="el-GR" altLang="en-US" sz="1800" b="1" baseline="30000">
                <a:solidFill>
                  <a:srgbClr val="FF0000"/>
                </a:solidFill>
                <a:latin typeface="Tahoma" panose="020B0604030504040204" pitchFamily="34" charset="0"/>
                <a:sym typeface="MT Extra" pitchFamily="2" charset="77"/>
              </a:rPr>
              <a:t>+</a:t>
            </a:r>
            <a:r>
              <a:rPr lang="en-US" altLang="en-US" sz="1800" b="1" baseline="-25000">
                <a:solidFill>
                  <a:srgbClr val="FF0000"/>
                </a:solidFill>
                <a:latin typeface="Tahoma" panose="020B0604030504040204" pitchFamily="34" charset="0"/>
                <a:sym typeface="MT Extra" pitchFamily="2" charset="77"/>
              </a:rPr>
              <a:t>opt</a:t>
            </a:r>
            <a:endParaRPr lang="el-GR" altLang="en-US" sz="1800" b="1" baseline="-25000">
              <a:solidFill>
                <a:srgbClr val="FF0000"/>
              </a:solidFill>
              <a:latin typeface="Tahoma" panose="020B0604030504040204" pitchFamily="34" charset="0"/>
              <a:sym typeface="MT Extra" pitchFamily="2" charset="77"/>
            </a:endParaRPr>
          </a:p>
          <a:p>
            <a:pPr algn="l">
              <a:buFont typeface="Wingdings" pitchFamily="2" charset="2"/>
              <a:buNone/>
            </a:pPr>
            <a:r>
              <a:rPr lang="el-GR" altLang="en-US" sz="1800" b="1">
                <a:solidFill>
                  <a:srgbClr val="66FF33"/>
                </a:solidFill>
                <a:latin typeface="Tahoma" panose="020B0604030504040204" pitchFamily="34" charset="0"/>
                <a:sym typeface="MT Extra" pitchFamily="2" charset="77"/>
              </a:rPr>
              <a:t>β</a:t>
            </a:r>
            <a:r>
              <a:rPr lang="el-GR" altLang="en-US" sz="1800" b="1" baseline="30000">
                <a:solidFill>
                  <a:srgbClr val="66FF33"/>
                </a:solidFill>
                <a:latin typeface="Tahoma" panose="020B0604030504040204" pitchFamily="34" charset="0"/>
                <a:sym typeface="MT Extra" pitchFamily="2" charset="77"/>
              </a:rPr>
              <a:t>-</a:t>
            </a:r>
            <a:r>
              <a:rPr lang="en-US" altLang="en-US" sz="1800" b="1">
                <a:solidFill>
                  <a:srgbClr val="66FF33"/>
                </a:solidFill>
                <a:latin typeface="Tahoma" panose="020B0604030504040204" pitchFamily="34" charset="0"/>
                <a:sym typeface="MT Extra" pitchFamily="2" charset="77"/>
              </a:rPr>
              <a:t>/</a:t>
            </a:r>
            <a:r>
              <a:rPr lang="el-GR" altLang="en-US" sz="1800" b="1">
                <a:solidFill>
                  <a:srgbClr val="66FF33"/>
                </a:solidFill>
                <a:latin typeface="Tahoma" panose="020B0604030504040204" pitchFamily="34" charset="0"/>
                <a:sym typeface="MT Extra" pitchFamily="2" charset="77"/>
              </a:rPr>
              <a:t>β</a:t>
            </a:r>
            <a:r>
              <a:rPr lang="el-GR" altLang="en-US" sz="1800" b="1" baseline="30000">
                <a:solidFill>
                  <a:srgbClr val="66FF33"/>
                </a:solidFill>
                <a:latin typeface="Tahoma" panose="020B0604030504040204" pitchFamily="34" charset="0"/>
                <a:sym typeface="MT Extra" pitchFamily="2" charset="77"/>
              </a:rPr>
              <a:t>-</a:t>
            </a:r>
            <a:r>
              <a:rPr lang="en-US" altLang="en-US" sz="1800" b="1" baseline="-25000">
                <a:solidFill>
                  <a:srgbClr val="66FF33"/>
                </a:solidFill>
                <a:latin typeface="Tahoma" panose="020B0604030504040204" pitchFamily="34" charset="0"/>
                <a:sym typeface="MT Extra" pitchFamily="2" charset="77"/>
              </a:rPr>
              <a:t>opt</a:t>
            </a:r>
            <a:endParaRPr lang="en-GB" altLang="en-US" sz="1800" b="1" baseline="-25000">
              <a:solidFill>
                <a:srgbClr val="66FF33"/>
              </a:solidFill>
              <a:latin typeface="Tahoma" panose="020B0604030504040204" pitchFamily="34" charset="0"/>
              <a:sym typeface="MT Extra" pitchFamily="2" charset="77"/>
            </a:endParaRPr>
          </a:p>
        </p:txBody>
      </p:sp>
      <p:pic>
        <p:nvPicPr>
          <p:cNvPr id="471064" name="Picture 24" descr="txp_fig.bmp">
            <a:extLst>
              <a:ext uri="{FF2B5EF4-FFF2-40B4-BE49-F238E27FC236}">
                <a16:creationId xmlns:a16="http://schemas.microsoft.com/office/drawing/2014/main" id="{B8B40384-4181-BD43-8C22-191FB3AE83D6}"/>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422275" y="1585913"/>
            <a:ext cx="8564563"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05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a:extLst>
              <a:ext uri="{FF2B5EF4-FFF2-40B4-BE49-F238E27FC236}">
                <a16:creationId xmlns:a16="http://schemas.microsoft.com/office/drawing/2014/main" id="{DDC55D01-9DC2-A044-AAAB-A4E4FEC8415E}"/>
              </a:ext>
            </a:extLst>
          </p:cNvPr>
          <p:cNvSpPr>
            <a:spLocks noGrp="1" noChangeArrowheads="1"/>
          </p:cNvSpPr>
          <p:nvPr>
            <p:ph type="title"/>
          </p:nvPr>
        </p:nvSpPr>
        <p:spPr>
          <a:xfrm>
            <a:off x="827584" y="190500"/>
            <a:ext cx="8712968" cy="419100"/>
          </a:xfrm>
        </p:spPr>
        <p:txBody>
          <a:bodyPr/>
          <a:lstStyle/>
          <a:p>
            <a:r>
              <a:rPr lang="en-US" altLang="en-US" sz="3200" dirty="0"/>
              <a:t>Periodic lattices’ stability criterion revisited</a:t>
            </a:r>
          </a:p>
        </p:txBody>
      </p:sp>
      <p:sp>
        <p:nvSpPr>
          <p:cNvPr id="473091" name="Rectangle 3">
            <a:extLst>
              <a:ext uri="{FF2B5EF4-FFF2-40B4-BE49-F238E27FC236}">
                <a16:creationId xmlns:a16="http://schemas.microsoft.com/office/drawing/2014/main" id="{1B91D99C-C6FE-B44C-838C-F8C551DD49D3}"/>
              </a:ext>
            </a:extLst>
          </p:cNvPr>
          <p:cNvSpPr>
            <a:spLocks noGrp="1" noChangeArrowheads="1"/>
          </p:cNvSpPr>
          <p:nvPr>
            <p:ph type="body" idx="1"/>
          </p:nvPr>
        </p:nvSpPr>
        <p:spPr>
          <a:xfrm>
            <a:off x="304800" y="762000"/>
            <a:ext cx="8686800" cy="6096000"/>
          </a:xfrm>
        </p:spPr>
        <p:txBody>
          <a:bodyPr/>
          <a:lstStyle/>
          <a:p>
            <a:r>
              <a:rPr lang="en-US" altLang="en-US" sz="2800"/>
              <a:t>Consider a general periodic structure of length 2L which contains </a:t>
            </a:r>
            <a:r>
              <a:rPr lang="en-US" altLang="en-US" sz="2800" b="1"/>
              <a:t>N</a:t>
            </a:r>
            <a:r>
              <a:rPr lang="en-US" altLang="en-US" sz="2800"/>
              <a:t> cells. The transfer matrix can be written as</a:t>
            </a:r>
          </a:p>
          <a:p>
            <a:endParaRPr lang="en-US" altLang="en-US" sz="2800"/>
          </a:p>
          <a:p>
            <a:r>
              <a:rPr lang="en-US" altLang="en-US" sz="2800"/>
              <a:t>The periodic structure can be expressed as </a:t>
            </a:r>
          </a:p>
          <a:p>
            <a:endParaRPr lang="en-US" altLang="en-US" sz="2800"/>
          </a:p>
          <a:p>
            <a:pPr>
              <a:buFontTx/>
              <a:buNone/>
            </a:pPr>
            <a:r>
              <a:rPr lang="en-US" altLang="en-US" sz="2800"/>
              <a:t>	with </a:t>
            </a:r>
          </a:p>
          <a:p>
            <a:r>
              <a:rPr lang="en-US" altLang="en-US" sz="2800"/>
              <a:t>Note that because</a:t>
            </a:r>
          </a:p>
          <a:p>
            <a:r>
              <a:rPr lang="en-US" altLang="en-US" sz="2800"/>
              <a:t>Note also that  </a:t>
            </a:r>
          </a:p>
          <a:p>
            <a:r>
              <a:rPr lang="en-US" altLang="en-US" sz="2800"/>
              <a:t>By using </a:t>
            </a:r>
            <a:r>
              <a:rPr lang="en-US" altLang="en-US" sz="2800" b="1"/>
              <a:t>de Moivre’s formula</a:t>
            </a:r>
          </a:p>
          <a:p>
            <a:endParaRPr lang="en-US" altLang="en-US" sz="2800" b="1"/>
          </a:p>
          <a:p>
            <a:r>
              <a:rPr lang="en-US" altLang="en-US" sz="2800"/>
              <a:t>We have the following general stability criterion</a:t>
            </a:r>
          </a:p>
          <a:p>
            <a:pPr>
              <a:buFontTx/>
              <a:buNone/>
            </a:pPr>
            <a:endParaRPr lang="en-US" altLang="en-US" sz="2800" b="1"/>
          </a:p>
        </p:txBody>
      </p:sp>
      <p:graphicFrame>
        <p:nvGraphicFramePr>
          <p:cNvPr id="473092" name="Object 4">
            <a:extLst>
              <a:ext uri="{FF2B5EF4-FFF2-40B4-BE49-F238E27FC236}">
                <a16:creationId xmlns:a16="http://schemas.microsoft.com/office/drawing/2014/main" id="{9467DB83-BAE6-424F-A49D-7FA34AC6FD2B}"/>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369" name="Equation" r:id="rId10" imgW="2628900" imgH="4978400" progId="Equation.3">
                  <p:embed/>
                </p:oleObj>
              </mc:Choice>
              <mc:Fallback>
                <p:oleObj name="Equation" r:id="rId10" imgW="2628900" imgH="4978400" progId="Equation.3">
                  <p:embed/>
                  <p:pic>
                    <p:nvPicPr>
                      <p:cNvPr id="473092" name="Object 4">
                        <a:extLst>
                          <a:ext uri="{FF2B5EF4-FFF2-40B4-BE49-F238E27FC236}">
                            <a16:creationId xmlns:a16="http://schemas.microsoft.com/office/drawing/2014/main" id="{9467DB83-BAE6-424F-A49D-7FA34AC6FD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3097" name="Picture 9" descr="txp_fig.bmp">
            <a:extLst>
              <a:ext uri="{FF2B5EF4-FFF2-40B4-BE49-F238E27FC236}">
                <a16:creationId xmlns:a16="http://schemas.microsoft.com/office/drawing/2014/main" id="{47676034-FF37-8A48-8F60-391EDB2BC315}"/>
              </a:ext>
            </a:extLst>
          </p:cNvPr>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2100263" y="1755775"/>
            <a:ext cx="520858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100" name="Picture 12" descr="txp_fig.bmp">
            <a:extLst>
              <a:ext uri="{FF2B5EF4-FFF2-40B4-BE49-F238E27FC236}">
                <a16:creationId xmlns:a16="http://schemas.microsoft.com/office/drawing/2014/main" id="{0AAC3BC0-BEDD-AE46-B435-452B1717B0DE}"/>
              </a:ext>
            </a:extLst>
          </p:cNvPr>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2362200" y="2743200"/>
            <a:ext cx="36845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102" name="Picture 14" descr="txp_fig.bmp">
            <a:extLst>
              <a:ext uri="{FF2B5EF4-FFF2-40B4-BE49-F238E27FC236}">
                <a16:creationId xmlns:a16="http://schemas.microsoft.com/office/drawing/2014/main" id="{880BEF1F-1C43-BA4D-9AD3-00A14D725615}"/>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09600" y="5257800"/>
            <a:ext cx="84264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105" name="Picture 17" descr="txp_fig.bmp">
            <a:extLst>
              <a:ext uri="{FF2B5EF4-FFF2-40B4-BE49-F238E27FC236}">
                <a16:creationId xmlns:a16="http://schemas.microsoft.com/office/drawing/2014/main" id="{7D3FC851-5832-6A4A-B7C0-798B39F968F8}"/>
              </a:ext>
            </a:extLst>
          </p:cNvPr>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535113" y="3208338"/>
            <a:ext cx="2198687"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109" name="Picture 21" descr="txp_fig.bmp">
            <a:extLst>
              <a:ext uri="{FF2B5EF4-FFF2-40B4-BE49-F238E27FC236}">
                <a16:creationId xmlns:a16="http://schemas.microsoft.com/office/drawing/2014/main" id="{991B2351-4C67-134E-AC98-31125E69C877}"/>
              </a:ext>
            </a:extLst>
          </p:cNvPr>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3482975" y="3810000"/>
            <a:ext cx="45180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111" name="Picture 23" descr="txp_fig.bmp">
            <a:extLst>
              <a:ext uri="{FF2B5EF4-FFF2-40B4-BE49-F238E27FC236}">
                <a16:creationId xmlns:a16="http://schemas.microsoft.com/office/drawing/2014/main" id="{79018A01-B060-704C-9D75-C154342E5BE5}"/>
              </a:ext>
            </a:extLst>
          </p:cNvPr>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2895600" y="4267200"/>
            <a:ext cx="155733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114" name="Picture 26" descr="txp_fig.bmp">
            <a:extLst>
              <a:ext uri="{FF2B5EF4-FFF2-40B4-BE49-F238E27FC236}">
                <a16:creationId xmlns:a16="http://schemas.microsoft.com/office/drawing/2014/main" id="{FB2DA940-0F59-8748-8522-F2A658B7F7BE}"/>
              </a:ext>
            </a:extLst>
          </p:cNvPr>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1566863" y="6318250"/>
            <a:ext cx="53848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89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6576D76C-2786-FD4A-BF1E-495A84D5BFBA}"/>
              </a:ext>
            </a:extLst>
          </p:cNvPr>
          <p:cNvSpPr>
            <a:spLocks noGrp="1" noChangeArrowheads="1"/>
          </p:cNvSpPr>
          <p:nvPr>
            <p:ph type="title"/>
          </p:nvPr>
        </p:nvSpPr>
        <p:spPr>
          <a:xfrm>
            <a:off x="683568" y="190500"/>
            <a:ext cx="7088832" cy="419100"/>
          </a:xfrm>
        </p:spPr>
        <p:txBody>
          <a:bodyPr/>
          <a:lstStyle/>
          <a:p>
            <a:r>
              <a:rPr lang="en-US" altLang="en-US" dirty="0"/>
              <a:t>General FODO cell</a:t>
            </a:r>
          </a:p>
        </p:txBody>
      </p:sp>
      <p:sp>
        <p:nvSpPr>
          <p:cNvPr id="474115" name="Rectangle 3">
            <a:extLst>
              <a:ext uri="{FF2B5EF4-FFF2-40B4-BE49-F238E27FC236}">
                <a16:creationId xmlns:a16="http://schemas.microsoft.com/office/drawing/2014/main" id="{D005B749-0EF9-B847-91D6-05FA5BA6C018}"/>
              </a:ext>
            </a:extLst>
          </p:cNvPr>
          <p:cNvSpPr>
            <a:spLocks noGrp="1" noChangeArrowheads="1"/>
          </p:cNvSpPr>
          <p:nvPr>
            <p:ph type="body" idx="1"/>
          </p:nvPr>
        </p:nvSpPr>
        <p:spPr>
          <a:xfrm>
            <a:off x="304800" y="762000"/>
            <a:ext cx="8686800" cy="6096000"/>
          </a:xfrm>
        </p:spPr>
        <p:txBody>
          <a:bodyPr/>
          <a:lstStyle/>
          <a:p>
            <a:r>
              <a:rPr lang="en-US" altLang="en-US" sz="2800"/>
              <a:t>So far considered transformation matrix for equal strength quadrupoles</a:t>
            </a:r>
          </a:p>
          <a:p>
            <a:r>
              <a:rPr lang="en-US" altLang="en-US" sz="2800"/>
              <a:t>The general transformation matrix for a FODO cell</a:t>
            </a:r>
          </a:p>
          <a:p>
            <a:endParaRPr lang="en-US" altLang="en-US" sz="2800"/>
          </a:p>
          <a:p>
            <a:endParaRPr lang="en-US" altLang="en-US" sz="2800"/>
          </a:p>
          <a:p>
            <a:pPr>
              <a:buFontTx/>
              <a:buNone/>
            </a:pPr>
            <a:r>
              <a:rPr lang="en-US" altLang="en-US" sz="2800"/>
              <a:t>	with</a:t>
            </a:r>
          </a:p>
          <a:p>
            <a:endParaRPr lang="en-US" altLang="en-US" sz="2800"/>
          </a:p>
          <a:p>
            <a:r>
              <a:rPr lang="en-US" altLang="en-US" sz="2800"/>
              <a:t>Multiplication with the reverse matrix </a:t>
            </a:r>
          </a:p>
          <a:p>
            <a:pPr>
              <a:buFontTx/>
              <a:buNone/>
            </a:pPr>
            <a:r>
              <a:rPr lang="en-US" altLang="en-US" sz="2800"/>
              <a:t>	gives</a:t>
            </a:r>
          </a:p>
        </p:txBody>
      </p:sp>
      <p:graphicFrame>
        <p:nvGraphicFramePr>
          <p:cNvPr id="474116" name="Object 4">
            <a:extLst>
              <a:ext uri="{FF2B5EF4-FFF2-40B4-BE49-F238E27FC236}">
                <a16:creationId xmlns:a16="http://schemas.microsoft.com/office/drawing/2014/main" id="{5BF70D55-E301-6C47-A2B6-FE8D547E74D3}"/>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6393" name="Equation" r:id="rId7" imgW="2628900" imgH="4978400" progId="Equation.3">
                  <p:embed/>
                </p:oleObj>
              </mc:Choice>
              <mc:Fallback>
                <p:oleObj name="Equation" r:id="rId7" imgW="2628900" imgH="4978400" progId="Equation.3">
                  <p:embed/>
                  <p:pic>
                    <p:nvPicPr>
                      <p:cNvPr id="474116" name="Object 4">
                        <a:extLst>
                          <a:ext uri="{FF2B5EF4-FFF2-40B4-BE49-F238E27FC236}">
                            <a16:creationId xmlns:a16="http://schemas.microsoft.com/office/drawing/2014/main" id="{5BF70D55-E301-6C47-A2B6-FE8D547E74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4125" name="Picture 13" descr="txp_fig.bmp">
            <a:extLst>
              <a:ext uri="{FF2B5EF4-FFF2-40B4-BE49-F238E27FC236}">
                <a16:creationId xmlns:a16="http://schemas.microsoft.com/office/drawing/2014/main" id="{BA2C4EBD-191F-DB46-9672-B01D992571CD}"/>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676400" y="3195638"/>
            <a:ext cx="3408363"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126" name="Picture 14" descr="txp_fig.bmp">
            <a:extLst>
              <a:ext uri="{FF2B5EF4-FFF2-40B4-BE49-F238E27FC236}">
                <a16:creationId xmlns:a16="http://schemas.microsoft.com/office/drawing/2014/main" id="{C1E73A7D-993B-B548-81D5-DD876419D2F8}"/>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525463" y="2206625"/>
            <a:ext cx="8323262"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129" name="Picture 17" descr="txp_fig.bmp">
            <a:extLst>
              <a:ext uri="{FF2B5EF4-FFF2-40B4-BE49-F238E27FC236}">
                <a16:creationId xmlns:a16="http://schemas.microsoft.com/office/drawing/2014/main" id="{024A233B-599E-4D44-BEA4-CB11043CF48B}"/>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248400" y="4191000"/>
            <a:ext cx="27606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132" name="Picture 20" descr="txp_fig.bmp">
            <a:extLst>
              <a:ext uri="{FF2B5EF4-FFF2-40B4-BE49-F238E27FC236}">
                <a16:creationId xmlns:a16="http://schemas.microsoft.com/office/drawing/2014/main" id="{8EB1D9B8-995B-F94F-8528-3570A61C5E4A}"/>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600200" y="5257800"/>
            <a:ext cx="5999163" cy="106838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32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1026">
            <a:extLst>
              <a:ext uri="{FF2B5EF4-FFF2-40B4-BE49-F238E27FC236}">
                <a16:creationId xmlns:a16="http://schemas.microsoft.com/office/drawing/2014/main" id="{6B18D84C-A031-BD46-B86B-58BD9D4BFCAF}"/>
              </a:ext>
            </a:extLst>
          </p:cNvPr>
          <p:cNvSpPr>
            <a:spLocks noGrp="1" noChangeArrowheads="1"/>
          </p:cNvSpPr>
          <p:nvPr>
            <p:ph type="title"/>
          </p:nvPr>
        </p:nvSpPr>
        <p:spPr>
          <a:xfrm>
            <a:off x="683568" y="190500"/>
            <a:ext cx="7776864" cy="419100"/>
          </a:xfrm>
        </p:spPr>
        <p:txBody>
          <a:bodyPr/>
          <a:lstStyle/>
          <a:p>
            <a:r>
              <a:rPr lang="en-US" altLang="en-US" dirty="0"/>
              <a:t>Stability for a general FODO cell</a:t>
            </a:r>
          </a:p>
        </p:txBody>
      </p:sp>
      <p:sp>
        <p:nvSpPr>
          <p:cNvPr id="475139" name="Rectangle 1027">
            <a:extLst>
              <a:ext uri="{FF2B5EF4-FFF2-40B4-BE49-F238E27FC236}">
                <a16:creationId xmlns:a16="http://schemas.microsoft.com/office/drawing/2014/main" id="{E72BDB1D-1886-E54A-923A-C2825026A386}"/>
              </a:ext>
            </a:extLst>
          </p:cNvPr>
          <p:cNvSpPr>
            <a:spLocks noGrp="1" noChangeArrowheads="1"/>
          </p:cNvSpPr>
          <p:nvPr>
            <p:ph type="body" idx="1"/>
          </p:nvPr>
        </p:nvSpPr>
        <p:spPr>
          <a:xfrm>
            <a:off x="304800" y="762000"/>
            <a:ext cx="8686800" cy="1981200"/>
          </a:xfrm>
        </p:spPr>
        <p:txBody>
          <a:bodyPr/>
          <a:lstStyle/>
          <a:p>
            <a:r>
              <a:rPr lang="en-US" altLang="en-US" sz="2800"/>
              <a:t>Setting 			           we have hat the transfer </a:t>
            </a:r>
          </a:p>
          <a:p>
            <a:pPr>
              <a:buFontTx/>
              <a:buNone/>
            </a:pPr>
            <a:r>
              <a:rPr lang="en-US" altLang="en-US" sz="2800"/>
              <a:t>    matrix for a half cell is</a:t>
            </a:r>
          </a:p>
          <a:p>
            <a:endParaRPr lang="en-US" altLang="en-US" sz="2800"/>
          </a:p>
          <a:p>
            <a:pPr>
              <a:buFontTx/>
              <a:buNone/>
            </a:pPr>
            <a:endParaRPr lang="en-US" altLang="en-US" sz="2800"/>
          </a:p>
        </p:txBody>
      </p:sp>
      <p:graphicFrame>
        <p:nvGraphicFramePr>
          <p:cNvPr id="475140" name="Object 1028">
            <a:extLst>
              <a:ext uri="{FF2B5EF4-FFF2-40B4-BE49-F238E27FC236}">
                <a16:creationId xmlns:a16="http://schemas.microsoft.com/office/drawing/2014/main" id="{E90831A1-BE47-7E44-8541-DA0422F521D7}"/>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7417" name="Equation" r:id="rId12" imgW="2628900" imgH="4978400" progId="Equation.3">
                  <p:embed/>
                </p:oleObj>
              </mc:Choice>
              <mc:Fallback>
                <p:oleObj name="Equation" r:id="rId12" imgW="2628900" imgH="4978400" progId="Equation.3">
                  <p:embed/>
                  <p:pic>
                    <p:nvPicPr>
                      <p:cNvPr id="475140" name="Object 1028">
                        <a:extLst>
                          <a:ext uri="{FF2B5EF4-FFF2-40B4-BE49-F238E27FC236}">
                            <a16:creationId xmlns:a16="http://schemas.microsoft.com/office/drawing/2014/main" id="{E90831A1-BE47-7E44-8541-DA0422F521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5149" name="Picture 1037">
            <a:extLst>
              <a:ext uri="{FF2B5EF4-FFF2-40B4-BE49-F238E27FC236}">
                <a16:creationId xmlns:a16="http://schemas.microsoft.com/office/drawing/2014/main" id="{1FA73E03-738A-5846-A4CC-E5C16F49D4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4203700"/>
            <a:ext cx="3657600"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52" name="Picture 1040" descr="txp_fig.bmp">
            <a:extLst>
              <a:ext uri="{FF2B5EF4-FFF2-40B4-BE49-F238E27FC236}">
                <a16:creationId xmlns:a16="http://schemas.microsoft.com/office/drawing/2014/main" id="{5D01AFAD-49D8-2145-974F-C409A8AEE169}"/>
              </a:ext>
            </a:extLst>
          </p:cNvPr>
          <p:cNvPicPr>
            <a:picLocks noChangeAspect="1" noChangeArrowheads="1"/>
          </p:cNvPicPr>
          <p:nvPr>
            <p:custDataLst>
              <p:tags r:id="rId2"/>
            </p:custDataLst>
          </p:nvPr>
        </p:nvPicPr>
        <p:blipFill>
          <a:blip r:embed="rId15">
            <a:extLst>
              <a:ext uri="{28A0092B-C50C-407E-A947-70E740481C1C}">
                <a14:useLocalDpi xmlns:a14="http://schemas.microsoft.com/office/drawing/2010/main" val="0"/>
              </a:ext>
            </a:extLst>
          </a:blip>
          <a:srcRect/>
          <a:stretch>
            <a:fillRect/>
          </a:stretch>
        </p:blipFill>
        <p:spPr bwMode="auto">
          <a:xfrm>
            <a:off x="1981200" y="762000"/>
            <a:ext cx="266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55" name="Picture 1043" descr="txp_fig.bmp">
            <a:extLst>
              <a:ext uri="{FF2B5EF4-FFF2-40B4-BE49-F238E27FC236}">
                <a16:creationId xmlns:a16="http://schemas.microsoft.com/office/drawing/2014/main" id="{CE0480BB-2A27-4144-9C95-ED0FB91BEB6E}"/>
              </a:ext>
            </a:extLst>
          </p:cNvPr>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1081088" y="1752600"/>
            <a:ext cx="65516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62" name="Picture 1050" descr="txp_fig.bmp">
            <a:extLst>
              <a:ext uri="{FF2B5EF4-FFF2-40B4-BE49-F238E27FC236}">
                <a16:creationId xmlns:a16="http://schemas.microsoft.com/office/drawing/2014/main" id="{9B02DEEF-C440-754D-ABC7-715709A687EE}"/>
              </a:ext>
            </a:extLst>
          </p:cNvPr>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a:off x="4179888" y="2692400"/>
            <a:ext cx="4964112"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5163" name="Rectangle 1051">
            <a:extLst>
              <a:ext uri="{FF2B5EF4-FFF2-40B4-BE49-F238E27FC236}">
                <a16:creationId xmlns:a16="http://schemas.microsoft.com/office/drawing/2014/main" id="{8D86CECD-AFD9-4B4C-9945-18CC0E572E97}"/>
              </a:ext>
            </a:extLst>
          </p:cNvPr>
          <p:cNvSpPr>
            <a:spLocks noChangeArrowheads="1"/>
          </p:cNvSpPr>
          <p:nvPr/>
        </p:nvSpPr>
        <p:spPr bwMode="auto">
          <a:xfrm>
            <a:off x="247650" y="2644775"/>
            <a:ext cx="371475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SzTx/>
              <a:buFontTx/>
              <a:buChar char="•"/>
            </a:pPr>
            <a:r>
              <a:rPr lang="en-US" altLang="en-US" sz="2800"/>
              <a:t>   Equating this with the betatron transfer matrix we have</a:t>
            </a:r>
          </a:p>
        </p:txBody>
      </p:sp>
      <p:pic>
        <p:nvPicPr>
          <p:cNvPr id="475171" name="Picture 1059" descr="txp_fig.bmp">
            <a:extLst>
              <a:ext uri="{FF2B5EF4-FFF2-40B4-BE49-F238E27FC236}">
                <a16:creationId xmlns:a16="http://schemas.microsoft.com/office/drawing/2014/main" id="{97DB3D06-5872-784E-B564-2782D3A9CA7D}"/>
              </a:ext>
            </a:extLst>
          </p:cNvPr>
          <p:cNvPicPr>
            <a:picLocks noChangeAspect="1" noChangeArrowheads="1"/>
          </p:cNvPicPr>
          <p:nvPr>
            <p:custDataLst>
              <p:tags r:id="rId5"/>
            </p:custDataLst>
          </p:nvPr>
        </p:nvPicPr>
        <p:blipFill>
          <a:blip r:embed="rId18">
            <a:extLst>
              <a:ext uri="{28A0092B-C50C-407E-A947-70E740481C1C}">
                <a14:useLocalDpi xmlns:a14="http://schemas.microsoft.com/office/drawing/2010/main" val="0"/>
              </a:ext>
            </a:extLst>
          </a:blip>
          <a:srcRect/>
          <a:stretch>
            <a:fillRect/>
          </a:stretch>
        </p:blipFill>
        <p:spPr bwMode="auto">
          <a:xfrm>
            <a:off x="4572000" y="3886200"/>
            <a:ext cx="3733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73" name="Picture 1061" descr="txp_fig.bmp">
            <a:extLst>
              <a:ext uri="{FF2B5EF4-FFF2-40B4-BE49-F238E27FC236}">
                <a16:creationId xmlns:a16="http://schemas.microsoft.com/office/drawing/2014/main" id="{425CA300-E2C1-C74F-B924-87789AA8B2B5}"/>
              </a:ext>
            </a:extLst>
          </p:cNvPr>
          <p:cNvPicPr>
            <a:picLocks noChangeAspect="1" noChangeArrowheads="1"/>
          </p:cNvPicPr>
          <p:nvPr>
            <p:custDataLst>
              <p:tags r:id="rId6"/>
            </p:custDataLst>
          </p:nvPr>
        </p:nvPicPr>
        <p:blipFill>
          <a:blip r:embed="rId19">
            <a:extLst>
              <a:ext uri="{28A0092B-C50C-407E-A947-70E740481C1C}">
                <a14:useLocalDpi xmlns:a14="http://schemas.microsoft.com/office/drawing/2010/main" val="0"/>
              </a:ext>
            </a:extLst>
          </a:blip>
          <a:srcRect/>
          <a:stretch>
            <a:fillRect/>
          </a:stretch>
        </p:blipFill>
        <p:spPr bwMode="auto">
          <a:xfrm>
            <a:off x="4572000" y="4419600"/>
            <a:ext cx="3733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5174" name="Rectangle 1062">
            <a:extLst>
              <a:ext uri="{FF2B5EF4-FFF2-40B4-BE49-F238E27FC236}">
                <a16:creationId xmlns:a16="http://schemas.microsoft.com/office/drawing/2014/main" id="{3B32E2B7-9A72-174B-929F-3E3096E7909D}"/>
              </a:ext>
            </a:extLst>
          </p:cNvPr>
          <p:cNvSpPr>
            <a:spLocks noChangeArrowheads="1"/>
          </p:cNvSpPr>
          <p:nvPr/>
        </p:nvSpPr>
        <p:spPr bwMode="auto">
          <a:xfrm>
            <a:off x="4114800" y="4800600"/>
            <a:ext cx="5029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SzTx/>
              <a:buFontTx/>
              <a:buChar char="•"/>
            </a:pPr>
            <a:r>
              <a:rPr lang="en-US" altLang="en-US" sz="2800"/>
              <a:t> The limits of the stable region give a </a:t>
            </a:r>
            <a:r>
              <a:rPr lang="en-US" altLang="en-US" sz="2800" b="1"/>
              <a:t>necktie</a:t>
            </a:r>
          </a:p>
        </p:txBody>
      </p:sp>
      <p:pic>
        <p:nvPicPr>
          <p:cNvPr id="475178" name="Picture 1066" descr="txp_fig.bmp">
            <a:extLst>
              <a:ext uri="{FF2B5EF4-FFF2-40B4-BE49-F238E27FC236}">
                <a16:creationId xmlns:a16="http://schemas.microsoft.com/office/drawing/2014/main" id="{A51BC9D3-CBB2-8341-B52B-3B5DE427AEEE}"/>
              </a:ext>
            </a:extLst>
          </p:cNvPr>
          <p:cNvPicPr>
            <a:picLocks noChangeAspect="1" noChangeArrowheads="1"/>
          </p:cNvPicPr>
          <p:nvPr>
            <p:custDataLst>
              <p:tags r:id="rId7"/>
            </p:custDataLst>
          </p:nvPr>
        </p:nvPicPr>
        <p:blipFill>
          <a:blip r:embed="rId20">
            <a:extLst>
              <a:ext uri="{28A0092B-C50C-407E-A947-70E740481C1C}">
                <a14:useLocalDpi xmlns:a14="http://schemas.microsoft.com/office/drawing/2010/main" val="0"/>
              </a:ext>
            </a:extLst>
          </a:blip>
          <a:srcRect/>
          <a:stretch>
            <a:fillRect/>
          </a:stretch>
        </p:blipFill>
        <p:spPr bwMode="auto">
          <a:xfrm>
            <a:off x="3048000" y="5638800"/>
            <a:ext cx="3149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79" name="Picture 1067" descr="txp_fig.bmp">
            <a:extLst>
              <a:ext uri="{FF2B5EF4-FFF2-40B4-BE49-F238E27FC236}">
                <a16:creationId xmlns:a16="http://schemas.microsoft.com/office/drawing/2014/main" id="{5DE0075D-AF4C-194E-9B14-BA92F3025F59}"/>
              </a:ext>
            </a:extLst>
          </p:cNvPr>
          <p:cNvPicPr>
            <a:picLocks noChangeAspect="1" noChangeArrowheads="1"/>
          </p:cNvPicPr>
          <p:nvPr>
            <p:custDataLst>
              <p:tags r:id="rId8"/>
            </p:custDataLst>
          </p:nvPr>
        </p:nvPicPr>
        <p:blipFill>
          <a:blip r:embed="rId21">
            <a:extLst>
              <a:ext uri="{28A0092B-C50C-407E-A947-70E740481C1C}">
                <a14:useLocalDpi xmlns:a14="http://schemas.microsoft.com/office/drawing/2010/main" val="0"/>
              </a:ext>
            </a:extLst>
          </a:blip>
          <a:srcRect/>
          <a:stretch>
            <a:fillRect/>
          </a:stretch>
        </p:blipFill>
        <p:spPr bwMode="auto">
          <a:xfrm>
            <a:off x="3048000" y="6299200"/>
            <a:ext cx="3149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81" name="Picture 1069" descr="txp_fig.bmp">
            <a:extLst>
              <a:ext uri="{FF2B5EF4-FFF2-40B4-BE49-F238E27FC236}">
                <a16:creationId xmlns:a16="http://schemas.microsoft.com/office/drawing/2014/main" id="{F43B85F2-220E-B649-B45C-CE09AF10B3DC}"/>
              </a:ext>
            </a:extLst>
          </p:cNvPr>
          <p:cNvPicPr>
            <a:picLocks noChangeAspect="1" noChangeArrowheads="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6553200" y="5753100"/>
            <a:ext cx="2565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183" name="Picture 1071" descr="txp_fig.bmp">
            <a:extLst>
              <a:ext uri="{FF2B5EF4-FFF2-40B4-BE49-F238E27FC236}">
                <a16:creationId xmlns:a16="http://schemas.microsoft.com/office/drawing/2014/main" id="{6498F41F-5B52-8344-842F-8AED477DEBF4}"/>
              </a:ext>
            </a:extLst>
          </p:cNvPr>
          <p:cNvPicPr>
            <a:picLocks noChangeAspect="1" noChangeArrowheads="1"/>
          </p:cNvPicPr>
          <p:nvPr>
            <p:custDataLst>
              <p:tags r:id="rId10"/>
            </p:custDataLst>
          </p:nvPr>
        </p:nvPicPr>
        <p:blipFill>
          <a:blip r:embed="rId23">
            <a:extLst>
              <a:ext uri="{28A0092B-C50C-407E-A947-70E740481C1C}">
                <a14:useLocalDpi xmlns:a14="http://schemas.microsoft.com/office/drawing/2010/main" val="0"/>
              </a:ext>
            </a:extLst>
          </a:blip>
          <a:srcRect/>
          <a:stretch>
            <a:fillRect/>
          </a:stretch>
        </p:blipFill>
        <p:spPr bwMode="auto">
          <a:xfrm>
            <a:off x="6578600" y="6375400"/>
            <a:ext cx="2565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01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a:extLst>
              <a:ext uri="{FF2B5EF4-FFF2-40B4-BE49-F238E27FC236}">
                <a16:creationId xmlns:a16="http://schemas.microsoft.com/office/drawing/2014/main" id="{2AC77968-7A6C-0B45-A2BE-0047404BBCED}"/>
              </a:ext>
            </a:extLst>
          </p:cNvPr>
          <p:cNvSpPr>
            <a:spLocks noGrp="1" noChangeArrowheads="1"/>
          </p:cNvSpPr>
          <p:nvPr>
            <p:ph type="title"/>
          </p:nvPr>
        </p:nvSpPr>
        <p:spPr>
          <a:xfrm>
            <a:off x="899592" y="0"/>
            <a:ext cx="6796608" cy="609600"/>
          </a:xfrm>
        </p:spPr>
        <p:txBody>
          <a:bodyPr/>
          <a:lstStyle/>
          <a:p>
            <a:r>
              <a:rPr lang="en-US" altLang="en-US" sz="5200" dirty="0"/>
              <a:t>Equations of motion</a:t>
            </a:r>
            <a:endParaRPr lang="en-GB" altLang="en-US" sz="5200" dirty="0"/>
          </a:p>
        </p:txBody>
      </p:sp>
      <p:sp>
        <p:nvSpPr>
          <p:cNvPr id="575513" name="Rectangle 25">
            <a:extLst>
              <a:ext uri="{FF2B5EF4-FFF2-40B4-BE49-F238E27FC236}">
                <a16:creationId xmlns:a16="http://schemas.microsoft.com/office/drawing/2014/main" id="{BAF85D63-A0E4-C74C-A117-009E753AD8CA}"/>
              </a:ext>
            </a:extLst>
          </p:cNvPr>
          <p:cNvSpPr>
            <a:spLocks noChangeArrowheads="1"/>
          </p:cNvSpPr>
          <p:nvPr/>
        </p:nvSpPr>
        <p:spPr bwMode="auto">
          <a:xfrm>
            <a:off x="192088" y="685800"/>
            <a:ext cx="8458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Times New Roman" pitchFamily="2" charset="0"/>
              </a:defRPr>
            </a:lvl1pPr>
            <a:lvl2pPr marL="742950" indent="-285750" algn="l">
              <a:buClr>
                <a:schemeClr val="accent2"/>
              </a:buClr>
              <a:buSzPct val="80000"/>
              <a:buChar char="q"/>
              <a:defRPr sz="2400">
                <a:solidFill>
                  <a:schemeClr val="tx1"/>
                </a:solidFill>
                <a:latin typeface="Times New Roman" pitchFamily="2" charset="0"/>
              </a:defRPr>
            </a:lvl2pPr>
            <a:lvl3pPr marL="1143000" indent="-228600" algn="l">
              <a:buSzPct val="65000"/>
              <a:defRPr sz="2000">
                <a:solidFill>
                  <a:schemeClr val="tx1"/>
                </a:solidFill>
                <a:latin typeface="Times New Roman" pitchFamily="2" charset="0"/>
              </a:defRPr>
            </a:lvl3pPr>
            <a:lvl4pPr marL="1600200" indent="-228600" algn="l">
              <a:buClr>
                <a:schemeClr val="accent2"/>
              </a:buClr>
              <a:buSzPct val="70000"/>
              <a:buChar char="¨"/>
              <a:defRPr>
                <a:solidFill>
                  <a:schemeClr val="tx1"/>
                </a:solidFill>
                <a:latin typeface="Times New Roman" pitchFamily="2" charset="0"/>
              </a:defRPr>
            </a:lvl4pPr>
            <a:lvl5pPr marL="2057400" indent="-228600" algn="l">
              <a:buChar char="§"/>
              <a:defRPr>
                <a:solidFill>
                  <a:schemeClr val="tx1"/>
                </a:solidFill>
                <a:latin typeface="Times New Roman" pitchFamily="2" charset="0"/>
              </a:defRPr>
            </a:lvl5pPr>
            <a:lvl6pPr marL="25146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6pPr>
            <a:lvl7pPr marL="29718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7pPr>
            <a:lvl8pPr marL="34290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8pPr>
            <a:lvl9pPr marL="38862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9pPr>
          </a:lstStyle>
          <a:p>
            <a:pPr>
              <a:lnSpc>
                <a:spcPct val="90000"/>
              </a:lnSpc>
              <a:spcBef>
                <a:spcPct val="50000"/>
              </a:spcBef>
            </a:pPr>
            <a:r>
              <a:rPr lang="en-US" altLang="en-US" sz="2000" dirty="0">
                <a:ea typeface="Times New Roman" pitchFamily="2" charset="0"/>
                <a:cs typeface="Times New Roman" pitchFamily="2" charset="0"/>
              </a:rPr>
              <a:t>Setting the electric field to zero and the magnetic field </a:t>
            </a:r>
          </a:p>
          <a:p>
            <a:pPr>
              <a:lnSpc>
                <a:spcPct val="90000"/>
              </a:lnSpc>
              <a:spcBef>
                <a:spcPct val="50000"/>
              </a:spcBef>
            </a:pPr>
            <a:endParaRPr lang="en-US" altLang="en-US" sz="2000" dirty="0"/>
          </a:p>
          <a:p>
            <a:pPr>
              <a:lnSpc>
                <a:spcPct val="90000"/>
              </a:lnSpc>
              <a:spcBef>
                <a:spcPct val="50000"/>
              </a:spcBef>
              <a:buFont typeface="Wingdings" pitchFamily="2" charset="2"/>
              <a:buNone/>
            </a:pPr>
            <a:r>
              <a:rPr lang="en-US" altLang="en-US" sz="2000" dirty="0"/>
              <a:t>	The Lorentz equations become  </a:t>
            </a:r>
            <a:endParaRPr lang="el-GR" altLang="en-US" sz="2000" dirty="0"/>
          </a:p>
          <a:p>
            <a:pPr>
              <a:lnSpc>
                <a:spcPct val="90000"/>
              </a:lnSpc>
              <a:spcBef>
                <a:spcPct val="50000"/>
              </a:spcBef>
            </a:pPr>
            <a:endParaRPr lang="el-GR" altLang="en-US" sz="2000" dirty="0"/>
          </a:p>
          <a:p>
            <a:pPr>
              <a:lnSpc>
                <a:spcPct val="90000"/>
              </a:lnSpc>
              <a:spcBef>
                <a:spcPct val="50000"/>
              </a:spcBef>
            </a:pPr>
            <a:r>
              <a:rPr lang="en-US" altLang="en-US" sz="2000" dirty="0"/>
              <a:t>Replacing the momentum with the adequate expression and splitting the equations for the</a:t>
            </a:r>
            <a:r>
              <a:rPr lang="en-US" altLang="en-US" sz="2000" b="1" dirty="0"/>
              <a:t> </a:t>
            </a:r>
            <a:r>
              <a:rPr lang="en-US" altLang="en-US" sz="2000" i="1" dirty="0"/>
              <a:t>r</a:t>
            </a:r>
            <a:r>
              <a:rPr lang="en-US" altLang="en-US" sz="2000" b="1" dirty="0"/>
              <a:t> </a:t>
            </a:r>
            <a:r>
              <a:rPr lang="en-US" altLang="en-US" sz="2000" dirty="0"/>
              <a:t>and </a:t>
            </a:r>
            <a:r>
              <a:rPr lang="en-US" altLang="en-US" sz="2000" i="1" dirty="0"/>
              <a:t>y</a:t>
            </a:r>
            <a:r>
              <a:rPr lang="en-US" altLang="en-US" sz="2000" dirty="0"/>
              <a:t> direction</a:t>
            </a:r>
          </a:p>
          <a:p>
            <a:pPr>
              <a:lnSpc>
                <a:spcPct val="90000"/>
              </a:lnSpc>
              <a:spcBef>
                <a:spcPct val="50000"/>
              </a:spcBef>
            </a:pPr>
            <a:endParaRPr lang="en-US" altLang="en-US" sz="2000" dirty="0"/>
          </a:p>
          <a:p>
            <a:pPr>
              <a:lnSpc>
                <a:spcPct val="90000"/>
              </a:lnSpc>
              <a:spcBef>
                <a:spcPct val="50000"/>
              </a:spcBef>
            </a:pPr>
            <a:endParaRPr lang="en-US" altLang="en-US" sz="2000" dirty="0"/>
          </a:p>
          <a:p>
            <a:pPr>
              <a:lnSpc>
                <a:spcPct val="90000"/>
              </a:lnSpc>
              <a:spcBef>
                <a:spcPct val="50000"/>
              </a:spcBef>
            </a:pPr>
            <a:r>
              <a:rPr lang="en-US" altLang="en-US" sz="2000" dirty="0"/>
              <a:t>Replace			  and  as</a:t>
            </a:r>
          </a:p>
          <a:p>
            <a:pPr>
              <a:lnSpc>
                <a:spcPct val="90000"/>
              </a:lnSpc>
              <a:spcBef>
                <a:spcPct val="50000"/>
              </a:spcBef>
            </a:pPr>
            <a:r>
              <a:rPr lang="en-US" altLang="en-US" sz="2000" dirty="0"/>
              <a:t>The equations of motion in the new coordinates are </a:t>
            </a:r>
            <a:endParaRPr lang="en-US" altLang="en-US" sz="2000" b="1" dirty="0"/>
          </a:p>
          <a:p>
            <a:pPr>
              <a:lnSpc>
                <a:spcPct val="90000"/>
              </a:lnSpc>
              <a:spcBef>
                <a:spcPct val="50000"/>
              </a:spcBef>
            </a:pPr>
            <a:endParaRPr lang="en-US" altLang="en-US" sz="2000" b="1" dirty="0"/>
          </a:p>
          <a:p>
            <a:pPr>
              <a:lnSpc>
                <a:spcPct val="90000"/>
              </a:lnSpc>
              <a:spcBef>
                <a:spcPct val="50000"/>
              </a:spcBef>
            </a:pPr>
            <a:endParaRPr lang="en-US" altLang="en-US" sz="2000" b="1" dirty="0"/>
          </a:p>
        </p:txBody>
      </p:sp>
      <p:pic>
        <p:nvPicPr>
          <p:cNvPr id="575524" name="Picture 36" descr="txp_fig.bmp">
            <a:extLst>
              <a:ext uri="{FF2B5EF4-FFF2-40B4-BE49-F238E27FC236}">
                <a16:creationId xmlns:a16="http://schemas.microsoft.com/office/drawing/2014/main" id="{4A0919D5-989F-E64B-9E70-23AD6C2D719A}"/>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2249488" y="1184275"/>
            <a:ext cx="41687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543" name="Picture 55" descr="txp_fig.bmp">
            <a:extLst>
              <a:ext uri="{FF2B5EF4-FFF2-40B4-BE49-F238E27FC236}">
                <a16:creationId xmlns:a16="http://schemas.microsoft.com/office/drawing/2014/main" id="{1A214023-464B-6D46-9F85-8C6618746B50}"/>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782888" y="3048000"/>
            <a:ext cx="357028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553" name="Picture 65" descr="txp_fig.bmp">
            <a:extLst>
              <a:ext uri="{FF2B5EF4-FFF2-40B4-BE49-F238E27FC236}">
                <a16:creationId xmlns:a16="http://schemas.microsoft.com/office/drawing/2014/main" id="{D9B8105D-4C86-0744-9E8F-80BBA8295ACD}"/>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4876800" y="3962400"/>
            <a:ext cx="41513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557" name="Picture 69" descr="txp_fig.bmp">
            <a:extLst>
              <a:ext uri="{FF2B5EF4-FFF2-40B4-BE49-F238E27FC236}">
                <a16:creationId xmlns:a16="http://schemas.microsoft.com/office/drawing/2014/main" id="{90700D3D-D441-3045-A0A1-0125F0677539}"/>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592388" y="4721225"/>
            <a:ext cx="3960812"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558" name="Picture 70" descr="txp_fig.bmp">
            <a:extLst>
              <a:ext uri="{FF2B5EF4-FFF2-40B4-BE49-F238E27FC236}">
                <a16:creationId xmlns:a16="http://schemas.microsoft.com/office/drawing/2014/main" id="{13EDA0F9-A1BC-F643-9060-5E4870A27CBD}"/>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693863" y="3956050"/>
            <a:ext cx="2255837"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F6FB9F8-FEE3-FE46-9639-6AB4769D42AC}"/>
              </a:ext>
            </a:extLst>
          </p:cNvPr>
          <p:cNvPicPr>
            <a:picLocks noChangeAspect="1"/>
          </p:cNvPicPr>
          <p:nvPr/>
        </p:nvPicPr>
        <p:blipFill>
          <a:blip r:embed="rId12"/>
          <a:stretch>
            <a:fillRect/>
          </a:stretch>
        </p:blipFill>
        <p:spPr>
          <a:xfrm>
            <a:off x="683568" y="1830480"/>
            <a:ext cx="8110735" cy="606239"/>
          </a:xfrm>
          <a:prstGeom prst="rect">
            <a:avLst/>
          </a:prstGeom>
        </p:spPr>
      </p:pic>
    </p:spTree>
    <p:extLst>
      <p:ext uri="{BB962C8B-B14F-4D97-AF65-F5344CB8AC3E}">
        <p14:creationId xmlns:p14="http://schemas.microsoft.com/office/powerpoint/2010/main" val="36191743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8CAE3C73-0082-BA45-8918-7F727FE7C3E3}"/>
              </a:ext>
            </a:extLst>
          </p:cNvPr>
          <p:cNvSpPr>
            <a:spLocks noGrp="1" noChangeArrowheads="1"/>
          </p:cNvSpPr>
          <p:nvPr>
            <p:ph type="title"/>
          </p:nvPr>
        </p:nvSpPr>
        <p:spPr>
          <a:xfrm>
            <a:off x="899592" y="190500"/>
            <a:ext cx="6720408" cy="419100"/>
          </a:xfrm>
        </p:spPr>
        <p:txBody>
          <a:bodyPr/>
          <a:lstStyle/>
          <a:p>
            <a:r>
              <a:rPr lang="en-US" altLang="en-US" sz="3600" dirty="0"/>
              <a:t>3X3 FODO cell matrix</a:t>
            </a:r>
          </a:p>
        </p:txBody>
      </p:sp>
      <p:sp>
        <p:nvSpPr>
          <p:cNvPr id="477187" name="Rectangle 3">
            <a:extLst>
              <a:ext uri="{FF2B5EF4-FFF2-40B4-BE49-F238E27FC236}">
                <a16:creationId xmlns:a16="http://schemas.microsoft.com/office/drawing/2014/main" id="{F3EAD0E8-A81B-3C40-92F4-3D9EC0E336EB}"/>
              </a:ext>
            </a:extLst>
          </p:cNvPr>
          <p:cNvSpPr>
            <a:spLocks noGrp="1" noChangeArrowheads="1"/>
          </p:cNvSpPr>
          <p:nvPr>
            <p:ph type="body" idx="1"/>
          </p:nvPr>
        </p:nvSpPr>
        <p:spPr>
          <a:xfrm>
            <a:off x="304800" y="685800"/>
            <a:ext cx="8610600" cy="5867400"/>
          </a:xfrm>
        </p:spPr>
        <p:txBody>
          <a:bodyPr/>
          <a:lstStyle/>
          <a:p>
            <a:r>
              <a:rPr lang="en-US" altLang="en-US" dirty="0"/>
              <a:t>Insert a sector dipole in between the quads and consider </a:t>
            </a:r>
            <a:r>
              <a:rPr lang="el-GR" altLang="en-US" i="1" dirty="0"/>
              <a:t>θ</a:t>
            </a:r>
            <a:r>
              <a:rPr lang="el-GR" altLang="en-US" dirty="0"/>
              <a:t>=</a:t>
            </a:r>
            <a:r>
              <a:rPr lang="en-US" altLang="en-US" i="1" dirty="0"/>
              <a:t>L/</a:t>
            </a:r>
            <a:r>
              <a:rPr lang="el-GR" altLang="en-US" i="1" dirty="0"/>
              <a:t>ρ&lt;&lt;1</a:t>
            </a:r>
            <a:endParaRPr lang="en-US" altLang="en-US" i="1" dirty="0"/>
          </a:p>
          <a:p>
            <a:r>
              <a:rPr lang="en-US" altLang="en-US" dirty="0"/>
              <a:t>Now the transfer matrix is</a:t>
            </a:r>
          </a:p>
          <a:p>
            <a:pPr>
              <a:buFontTx/>
              <a:buNone/>
            </a:pPr>
            <a:r>
              <a:rPr lang="en-US" altLang="en-US" dirty="0"/>
              <a:t>	which gives</a:t>
            </a:r>
          </a:p>
          <a:p>
            <a:endParaRPr lang="en-US" altLang="en-US" dirty="0"/>
          </a:p>
          <a:p>
            <a:endParaRPr lang="en-US" altLang="en-US" dirty="0"/>
          </a:p>
          <a:p>
            <a:pPr>
              <a:buFontTx/>
              <a:buNone/>
            </a:pPr>
            <a:r>
              <a:rPr lang="en-US" altLang="en-US" dirty="0"/>
              <a:t>	and after multiplication</a:t>
            </a:r>
          </a:p>
          <a:p>
            <a:endParaRPr lang="en-US" altLang="en-US" dirty="0"/>
          </a:p>
          <a:p>
            <a:endParaRPr lang="en-US" altLang="en-US" dirty="0"/>
          </a:p>
        </p:txBody>
      </p:sp>
      <p:graphicFrame>
        <p:nvGraphicFramePr>
          <p:cNvPr id="477188" name="Object 4">
            <a:extLst>
              <a:ext uri="{FF2B5EF4-FFF2-40B4-BE49-F238E27FC236}">
                <a16:creationId xmlns:a16="http://schemas.microsoft.com/office/drawing/2014/main" id="{53A0AE47-48B3-2C43-8A63-06F43CA5DE56}"/>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8441" name="Equation" r:id="rId6" imgW="2628900" imgH="4978400" progId="Equation.3">
                  <p:embed/>
                </p:oleObj>
              </mc:Choice>
              <mc:Fallback>
                <p:oleObj name="Equation" r:id="rId6" imgW="2628900" imgH="4978400" progId="Equation.3">
                  <p:embed/>
                  <p:pic>
                    <p:nvPicPr>
                      <p:cNvPr id="477188" name="Object 4">
                        <a:extLst>
                          <a:ext uri="{FF2B5EF4-FFF2-40B4-BE49-F238E27FC236}">
                            <a16:creationId xmlns:a16="http://schemas.microsoft.com/office/drawing/2014/main" id="{53A0AE47-48B3-2C43-8A63-06F43CA5D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7196" name="Picture 12" descr="txp_fig.bmp">
            <a:extLst>
              <a:ext uri="{FF2B5EF4-FFF2-40B4-BE49-F238E27FC236}">
                <a16:creationId xmlns:a16="http://schemas.microsoft.com/office/drawing/2014/main" id="{304DF154-95A9-154B-BD3D-9F5881054BAA}"/>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752600" y="2819400"/>
            <a:ext cx="684212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197" name="Picture 13" descr="txp_fig.bmp">
            <a:extLst>
              <a:ext uri="{FF2B5EF4-FFF2-40B4-BE49-F238E27FC236}">
                <a16:creationId xmlns:a16="http://schemas.microsoft.com/office/drawing/2014/main" id="{D50105D2-3C2D-D343-8C27-B0A333CEDC83}"/>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105400" y="1981200"/>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200" name="Picture 16" descr="txp_fig.bmp">
            <a:extLst>
              <a:ext uri="{FF2B5EF4-FFF2-40B4-BE49-F238E27FC236}">
                <a16:creationId xmlns:a16="http://schemas.microsoft.com/office/drawing/2014/main" id="{468664B6-A972-EA44-AAF8-B44365BE024C}"/>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447800" y="5029200"/>
            <a:ext cx="5715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376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1026">
            <a:extLst>
              <a:ext uri="{FF2B5EF4-FFF2-40B4-BE49-F238E27FC236}">
                <a16:creationId xmlns:a16="http://schemas.microsoft.com/office/drawing/2014/main" id="{4C837DED-97BE-BC4A-8073-030BDBAFD56A}"/>
              </a:ext>
            </a:extLst>
          </p:cNvPr>
          <p:cNvSpPr>
            <a:spLocks noGrp="1" noChangeArrowheads="1"/>
          </p:cNvSpPr>
          <p:nvPr>
            <p:ph type="title"/>
          </p:nvPr>
        </p:nvSpPr>
        <p:spPr>
          <a:xfrm>
            <a:off x="899592" y="190500"/>
            <a:ext cx="6720408" cy="419100"/>
          </a:xfrm>
        </p:spPr>
        <p:txBody>
          <a:bodyPr/>
          <a:lstStyle/>
          <a:p>
            <a:r>
              <a:rPr lang="en-US" altLang="en-US" sz="3600" dirty="0"/>
              <a:t>Dispersion in a FODO cell</a:t>
            </a:r>
          </a:p>
        </p:txBody>
      </p:sp>
      <p:sp>
        <p:nvSpPr>
          <p:cNvPr id="478211" name="Rectangle 1027">
            <a:extLst>
              <a:ext uri="{FF2B5EF4-FFF2-40B4-BE49-F238E27FC236}">
                <a16:creationId xmlns:a16="http://schemas.microsoft.com/office/drawing/2014/main" id="{BD5F8D39-CBC7-3849-BEBE-97E0E1983C90}"/>
              </a:ext>
            </a:extLst>
          </p:cNvPr>
          <p:cNvSpPr>
            <a:spLocks noGrp="1" noChangeArrowheads="1"/>
          </p:cNvSpPr>
          <p:nvPr>
            <p:ph type="body" idx="1"/>
          </p:nvPr>
        </p:nvSpPr>
        <p:spPr>
          <a:xfrm>
            <a:off x="304800" y="685800"/>
            <a:ext cx="8610600" cy="5867400"/>
          </a:xfrm>
        </p:spPr>
        <p:txBody>
          <a:bodyPr/>
          <a:lstStyle/>
          <a:p>
            <a:r>
              <a:rPr lang="en-US" altLang="en-US" sz="2800"/>
              <a:t>Consider mirror symmetry conditions, i.e. the dispersion derivative vanishes in the middle of quads</a:t>
            </a:r>
          </a:p>
          <a:p>
            <a:endParaRPr lang="en-US" altLang="en-US" sz="2800"/>
          </a:p>
          <a:p>
            <a:endParaRPr lang="en-US" altLang="en-US" sz="2800"/>
          </a:p>
          <a:p>
            <a:r>
              <a:rPr lang="en-US" altLang="en-US" sz="2800"/>
              <a:t>Solving for the dispersion in the entrance and exit</a:t>
            </a:r>
          </a:p>
          <a:p>
            <a:endParaRPr lang="en-US" altLang="en-US" sz="2800"/>
          </a:p>
          <a:p>
            <a:endParaRPr lang="en-US" altLang="en-US" sz="2800"/>
          </a:p>
          <a:p>
            <a:r>
              <a:rPr lang="en-US" altLang="en-US" sz="2800"/>
              <a:t>We choose an optimum reference lattice where</a:t>
            </a:r>
          </a:p>
          <a:p>
            <a:endParaRPr lang="en-US" altLang="en-US" sz="2800"/>
          </a:p>
          <a:p>
            <a:endParaRPr lang="en-US" altLang="en-US" sz="2800"/>
          </a:p>
          <a:p>
            <a:pPr>
              <a:buFontTx/>
              <a:buNone/>
            </a:pPr>
            <a:r>
              <a:rPr lang="en-US" altLang="en-US" sz="2800"/>
              <a:t>	and the ratio</a:t>
            </a:r>
          </a:p>
        </p:txBody>
      </p:sp>
      <p:graphicFrame>
        <p:nvGraphicFramePr>
          <p:cNvPr id="478212" name="Object 1028">
            <a:extLst>
              <a:ext uri="{FF2B5EF4-FFF2-40B4-BE49-F238E27FC236}">
                <a16:creationId xmlns:a16="http://schemas.microsoft.com/office/drawing/2014/main" id="{B3446EE3-DF2C-B546-A1C0-0AF4C90FEF5B}"/>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9465" name="Equation" r:id="rId8" imgW="2628900" imgH="4978400" progId="Equation.3">
                  <p:embed/>
                </p:oleObj>
              </mc:Choice>
              <mc:Fallback>
                <p:oleObj name="Equation" r:id="rId8" imgW="2628900" imgH="4978400" progId="Equation.3">
                  <p:embed/>
                  <p:pic>
                    <p:nvPicPr>
                      <p:cNvPr id="478212" name="Object 1028">
                        <a:extLst>
                          <a:ext uri="{FF2B5EF4-FFF2-40B4-BE49-F238E27FC236}">
                            <a16:creationId xmlns:a16="http://schemas.microsoft.com/office/drawing/2014/main" id="{B3446EE3-DF2C-B546-A1C0-0AF4C90FEF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8218" name="Picture 1034" descr="txp_fig.bmp">
            <a:extLst>
              <a:ext uri="{FF2B5EF4-FFF2-40B4-BE49-F238E27FC236}">
                <a16:creationId xmlns:a16="http://schemas.microsoft.com/office/drawing/2014/main" id="{98EBE1CF-ED87-7647-91EB-F961FA151635}"/>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2438400" y="1600200"/>
            <a:ext cx="3259138"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222" name="Picture 1038" descr="txp_fig.bmp">
            <a:extLst>
              <a:ext uri="{FF2B5EF4-FFF2-40B4-BE49-F238E27FC236}">
                <a16:creationId xmlns:a16="http://schemas.microsoft.com/office/drawing/2014/main" id="{7B2FEF1D-BB18-B54E-8507-A723F0B668AC}"/>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33363" y="3124200"/>
            <a:ext cx="8910637"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226" name="Picture 1042" descr="txp_fig.bmp">
            <a:extLst>
              <a:ext uri="{FF2B5EF4-FFF2-40B4-BE49-F238E27FC236}">
                <a16:creationId xmlns:a16="http://schemas.microsoft.com/office/drawing/2014/main" id="{5D707C46-38AA-564F-B18C-4D8E8F44F442}"/>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7620000" y="4229100"/>
            <a:ext cx="13271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234" name="Picture 1050" descr="txp_fig.bmp">
            <a:extLst>
              <a:ext uri="{FF2B5EF4-FFF2-40B4-BE49-F238E27FC236}">
                <a16:creationId xmlns:a16="http://schemas.microsoft.com/office/drawing/2014/main" id="{537619AB-42F7-514B-8B92-C19A03F80910}"/>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1395413" y="4710113"/>
            <a:ext cx="667385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236" name="Picture 1052" descr="txp_fig.bmp">
            <a:extLst>
              <a:ext uri="{FF2B5EF4-FFF2-40B4-BE49-F238E27FC236}">
                <a16:creationId xmlns:a16="http://schemas.microsoft.com/office/drawing/2014/main" id="{5573DA08-E475-494C-9A3D-4B2CCD90919E}"/>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2698750" y="5610225"/>
            <a:ext cx="62547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05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177E04A8-F3F4-E94C-AF77-886C15522A5E}"/>
              </a:ext>
            </a:extLst>
          </p:cNvPr>
          <p:cNvSpPr>
            <a:spLocks noGrp="1" noChangeArrowheads="1"/>
          </p:cNvSpPr>
          <p:nvPr>
            <p:ph type="title"/>
          </p:nvPr>
        </p:nvSpPr>
        <p:spPr>
          <a:xfrm>
            <a:off x="1115616" y="76200"/>
            <a:ext cx="7266384" cy="533400"/>
          </a:xfrm>
        </p:spPr>
        <p:txBody>
          <a:bodyPr/>
          <a:lstStyle/>
          <a:p>
            <a:r>
              <a:rPr lang="en-US" altLang="en-US" sz="4400" dirty="0"/>
              <a:t>Dispersion suppressors</a:t>
            </a:r>
          </a:p>
        </p:txBody>
      </p:sp>
      <p:sp>
        <p:nvSpPr>
          <p:cNvPr id="438275" name="Rectangle 3">
            <a:extLst>
              <a:ext uri="{FF2B5EF4-FFF2-40B4-BE49-F238E27FC236}">
                <a16:creationId xmlns:a16="http://schemas.microsoft.com/office/drawing/2014/main" id="{05DAC2B2-61D0-314A-9E1B-01D7C7E99DAD}"/>
              </a:ext>
            </a:extLst>
          </p:cNvPr>
          <p:cNvSpPr>
            <a:spLocks noGrp="1" noChangeArrowheads="1"/>
          </p:cNvSpPr>
          <p:nvPr>
            <p:ph type="body" idx="1"/>
          </p:nvPr>
        </p:nvSpPr>
        <p:spPr>
          <a:xfrm>
            <a:off x="228600" y="685800"/>
            <a:ext cx="8839200" cy="6172200"/>
          </a:xfrm>
        </p:spPr>
        <p:txBody>
          <a:bodyPr/>
          <a:lstStyle/>
          <a:p>
            <a:pPr>
              <a:lnSpc>
                <a:spcPct val="90000"/>
              </a:lnSpc>
            </a:pPr>
            <a:r>
              <a:rPr lang="en-US" altLang="en-US" sz="2800"/>
              <a:t>Dispersion has to be eliminated in special areas like injection, extraction or interaction points (orbit independent to momentum spread)</a:t>
            </a:r>
          </a:p>
          <a:p>
            <a:pPr>
              <a:lnSpc>
                <a:spcPct val="90000"/>
              </a:lnSpc>
            </a:pPr>
            <a:r>
              <a:rPr lang="en-US" altLang="en-US" sz="2800"/>
              <a:t>Use </a:t>
            </a:r>
            <a:r>
              <a:rPr lang="en-US" altLang="en-US" sz="2800" b="1"/>
              <a:t>dispersion suppressors</a:t>
            </a:r>
          </a:p>
          <a:p>
            <a:pPr>
              <a:lnSpc>
                <a:spcPct val="90000"/>
              </a:lnSpc>
            </a:pPr>
            <a:r>
              <a:rPr lang="en-US" altLang="en-US" sz="2800"/>
              <a:t>Two methods for suppressing dispersion</a:t>
            </a:r>
          </a:p>
          <a:p>
            <a:pPr lvl="1">
              <a:lnSpc>
                <a:spcPct val="90000"/>
              </a:lnSpc>
            </a:pPr>
            <a:r>
              <a:rPr lang="en-US" altLang="en-US" sz="2400"/>
              <a:t>Eliminate two dipoles in a FODO cell (missing dipole)</a:t>
            </a:r>
          </a:p>
          <a:p>
            <a:pPr lvl="1">
              <a:lnSpc>
                <a:spcPct val="90000"/>
              </a:lnSpc>
            </a:pPr>
            <a:r>
              <a:rPr lang="en-US" altLang="en-US" sz="2400"/>
              <a:t>Set last dipoles with </a:t>
            </a:r>
          </a:p>
          <a:p>
            <a:pPr lvl="1">
              <a:lnSpc>
                <a:spcPct val="90000"/>
              </a:lnSpc>
              <a:buFontTx/>
              <a:buNone/>
            </a:pPr>
            <a:r>
              <a:rPr lang="en-US" altLang="en-US" sz="2400"/>
              <a:t>	different bending angles</a:t>
            </a:r>
          </a:p>
          <a:p>
            <a:pPr lvl="1">
              <a:lnSpc>
                <a:spcPct val="90000"/>
              </a:lnSpc>
            </a:pPr>
            <a:endParaRPr lang="en-US" altLang="en-US" sz="2400"/>
          </a:p>
          <a:p>
            <a:pPr lvl="1">
              <a:lnSpc>
                <a:spcPct val="90000"/>
              </a:lnSpc>
            </a:pPr>
            <a:endParaRPr lang="en-US" altLang="en-US" sz="2400"/>
          </a:p>
          <a:p>
            <a:pPr lvl="1">
              <a:lnSpc>
                <a:spcPct val="90000"/>
              </a:lnSpc>
            </a:pPr>
            <a:endParaRPr lang="en-US" altLang="en-US" sz="2400"/>
          </a:p>
          <a:p>
            <a:pPr lvl="1">
              <a:lnSpc>
                <a:spcPct val="90000"/>
              </a:lnSpc>
            </a:pPr>
            <a:r>
              <a:rPr lang="en-US" altLang="en-US" sz="2400"/>
              <a:t>For equal bending angle</a:t>
            </a:r>
          </a:p>
          <a:p>
            <a:pPr lvl="1">
              <a:lnSpc>
                <a:spcPct val="90000"/>
              </a:lnSpc>
              <a:buFontTx/>
              <a:buNone/>
            </a:pPr>
            <a:r>
              <a:rPr lang="en-US" altLang="en-US" sz="2400"/>
              <a:t>	dipoles the FODO phase </a:t>
            </a:r>
          </a:p>
          <a:p>
            <a:pPr lvl="1">
              <a:lnSpc>
                <a:spcPct val="90000"/>
              </a:lnSpc>
              <a:buFontTx/>
              <a:buNone/>
            </a:pPr>
            <a:r>
              <a:rPr lang="en-US" altLang="en-US" sz="2400"/>
              <a:t>	advance should be  equal  </a:t>
            </a:r>
          </a:p>
          <a:p>
            <a:pPr lvl="1">
              <a:lnSpc>
                <a:spcPct val="90000"/>
              </a:lnSpc>
              <a:buFontTx/>
              <a:buNone/>
            </a:pPr>
            <a:r>
              <a:rPr lang="en-US" altLang="en-US" sz="2400"/>
              <a:t>    to </a:t>
            </a:r>
            <a:r>
              <a:rPr lang="el-GR" altLang="en-US" sz="2400" b="1"/>
              <a:t>π</a:t>
            </a:r>
            <a:r>
              <a:rPr lang="en-US" altLang="en-US" sz="2400" b="1"/>
              <a:t>/2</a:t>
            </a:r>
          </a:p>
        </p:txBody>
      </p:sp>
      <p:graphicFrame>
        <p:nvGraphicFramePr>
          <p:cNvPr id="438278" name="Object 6">
            <a:extLst>
              <a:ext uri="{FF2B5EF4-FFF2-40B4-BE49-F238E27FC236}">
                <a16:creationId xmlns:a16="http://schemas.microsoft.com/office/drawing/2014/main" id="{9FFD6721-84B9-D844-BCAC-660F8B5BE272}"/>
              </a:ext>
            </a:extLst>
          </p:cNvPr>
          <p:cNvGraphicFramePr>
            <a:graphicFrameLocks noChangeAspect="1"/>
          </p:cNvGraphicFramePr>
          <p:nvPr/>
        </p:nvGraphicFramePr>
        <p:xfrm>
          <a:off x="4244975" y="3263900"/>
          <a:ext cx="5356225" cy="3594100"/>
        </p:xfrm>
        <a:graphic>
          <a:graphicData uri="http://schemas.openxmlformats.org/presentationml/2006/ole">
            <mc:AlternateContent xmlns:mc="http://schemas.openxmlformats.org/markup-compatibility/2006">
              <mc:Choice xmlns:v="urn:schemas-microsoft-com:vml" Requires="v">
                <p:oleObj spid="_x0000_s230489" name="Bitmap Image" r:id="rId4" imgW="2952750" imgH="1981200" progId="Paint.Picture">
                  <p:embed/>
                </p:oleObj>
              </mc:Choice>
              <mc:Fallback>
                <p:oleObj name="Bitmap Image" r:id="rId4" imgW="2952750" imgH="1981200" progId="Paint.Picture">
                  <p:embed/>
                  <p:pic>
                    <p:nvPicPr>
                      <p:cNvPr id="438278" name="Object 6">
                        <a:extLst>
                          <a:ext uri="{FF2B5EF4-FFF2-40B4-BE49-F238E27FC236}">
                            <a16:creationId xmlns:a16="http://schemas.microsoft.com/office/drawing/2014/main" id="{9FFD6721-84B9-D844-BCAC-660F8B5BE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975" y="3263900"/>
                        <a:ext cx="53562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8286" name="Picture 14" descr="txp_fig.bmp">
            <a:extLst>
              <a:ext uri="{FF2B5EF4-FFF2-40B4-BE49-F238E27FC236}">
                <a16:creationId xmlns:a16="http://schemas.microsoft.com/office/drawing/2014/main" id="{E4994FAE-F1C4-F944-BE46-B10E09BE44F9}"/>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31242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9213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5" name="Picture 5" descr="txp_fig">
            <a:extLst>
              <a:ext uri="{FF2B5EF4-FFF2-40B4-BE49-F238E27FC236}">
                <a16:creationId xmlns:a16="http://schemas.microsoft.com/office/drawing/2014/main" id="{35DEBB65-337B-BC41-9470-47EFA4BB8B0A}"/>
              </a:ext>
            </a:extLst>
          </p:cNvPr>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685800" y="1031875"/>
            <a:ext cx="7848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66" name="Picture 6" descr="txp_fig">
            <a:extLst>
              <a:ext uri="{FF2B5EF4-FFF2-40B4-BE49-F238E27FC236}">
                <a16:creationId xmlns:a16="http://schemas.microsoft.com/office/drawing/2014/main" id="{481AEA63-93CA-4747-8F67-3F16DCA120F3}"/>
              </a:ext>
            </a:extLst>
          </p:cNvPr>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5141913" y="1676400"/>
            <a:ext cx="20208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6162" name="Rectangle 2">
            <a:extLst>
              <a:ext uri="{FF2B5EF4-FFF2-40B4-BE49-F238E27FC236}">
                <a16:creationId xmlns:a16="http://schemas.microsoft.com/office/drawing/2014/main" id="{C2CD0D73-F45D-F14C-A36D-88CB1CB5ABAC}"/>
              </a:ext>
            </a:extLst>
          </p:cNvPr>
          <p:cNvSpPr>
            <a:spLocks noGrp="1" noChangeArrowheads="1"/>
          </p:cNvSpPr>
          <p:nvPr>
            <p:ph type="title"/>
          </p:nvPr>
        </p:nvSpPr>
        <p:spPr>
          <a:xfrm>
            <a:off x="685800" y="76200"/>
            <a:ext cx="7620000" cy="533400"/>
          </a:xfrm>
        </p:spPr>
        <p:txBody>
          <a:bodyPr/>
          <a:lstStyle/>
          <a:p>
            <a:r>
              <a:rPr lang="en-US" altLang="en-US" sz="3600"/>
              <a:t>General solution for the dispersion</a:t>
            </a:r>
            <a:endParaRPr lang="en-US" altLang="en-US"/>
          </a:p>
        </p:txBody>
      </p:sp>
      <p:sp>
        <p:nvSpPr>
          <p:cNvPr id="476163" name="Rectangle 3">
            <a:extLst>
              <a:ext uri="{FF2B5EF4-FFF2-40B4-BE49-F238E27FC236}">
                <a16:creationId xmlns:a16="http://schemas.microsoft.com/office/drawing/2014/main" id="{225A01F9-6DD1-5249-A43A-A876BF9B5C14}"/>
              </a:ext>
            </a:extLst>
          </p:cNvPr>
          <p:cNvSpPr>
            <a:spLocks noGrp="1" noChangeArrowheads="1"/>
          </p:cNvSpPr>
          <p:nvPr>
            <p:ph type="body" idx="1"/>
          </p:nvPr>
        </p:nvSpPr>
        <p:spPr>
          <a:xfrm>
            <a:off x="290513" y="685800"/>
            <a:ext cx="8701087" cy="6400800"/>
          </a:xfrm>
          <a:noFill/>
          <a:ln/>
        </p:spPr>
        <p:txBody>
          <a:bodyPr lIns="90488" tIns="44450" rIns="90488" bIns="44450"/>
          <a:lstStyle/>
          <a:p>
            <a:pPr>
              <a:lnSpc>
                <a:spcPct val="90000"/>
              </a:lnSpc>
            </a:pPr>
            <a:r>
              <a:rPr lang="en-US" altLang="en-US" sz="2400" dirty="0"/>
              <a:t>Introduce </a:t>
            </a:r>
            <a:r>
              <a:rPr lang="en-US" altLang="en-US" sz="2400" b="1" dirty="0" err="1"/>
              <a:t>Floquet</a:t>
            </a:r>
            <a:r>
              <a:rPr lang="en-US" altLang="en-US" sz="2400" b="1" dirty="0"/>
              <a:t> variables</a:t>
            </a:r>
          </a:p>
          <a:p>
            <a:pPr>
              <a:lnSpc>
                <a:spcPct val="90000"/>
              </a:lnSpc>
            </a:pPr>
            <a:endParaRPr lang="en-US" altLang="en-US" sz="2400" dirty="0"/>
          </a:p>
          <a:p>
            <a:pPr>
              <a:lnSpc>
                <a:spcPct val="90000"/>
              </a:lnSpc>
            </a:pPr>
            <a:endParaRPr lang="en-US" altLang="en-US" sz="2400" dirty="0"/>
          </a:p>
          <a:p>
            <a:pPr>
              <a:lnSpc>
                <a:spcPct val="90000"/>
              </a:lnSpc>
            </a:pPr>
            <a:r>
              <a:rPr lang="en-US" altLang="en-US" sz="2400" dirty="0"/>
              <a:t>The Hill’s equations are written</a:t>
            </a:r>
          </a:p>
          <a:p>
            <a:pPr>
              <a:lnSpc>
                <a:spcPct val="90000"/>
              </a:lnSpc>
            </a:pPr>
            <a:r>
              <a:rPr lang="en-US" altLang="en-US" sz="2400" dirty="0"/>
              <a:t>The solutions are the ones of an harmonic oscillator</a:t>
            </a: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a:p>
            <a:pPr>
              <a:lnSpc>
                <a:spcPct val="110000"/>
              </a:lnSpc>
            </a:pPr>
            <a:r>
              <a:rPr lang="en-US" altLang="en-US" sz="2400" dirty="0"/>
              <a:t>For the dispersion solution        	   , the inhomogeneous equation in </a:t>
            </a:r>
            <a:r>
              <a:rPr lang="en-US" altLang="en-US" sz="2400" dirty="0" err="1"/>
              <a:t>Floquet</a:t>
            </a:r>
            <a:r>
              <a:rPr lang="en-US" altLang="en-US" sz="2400" dirty="0"/>
              <a:t> variables is written</a:t>
            </a:r>
          </a:p>
          <a:p>
            <a:pPr>
              <a:lnSpc>
                <a:spcPct val="90000"/>
              </a:lnSpc>
            </a:pPr>
            <a:endParaRPr lang="en-US" altLang="en-US" sz="2400" dirty="0"/>
          </a:p>
          <a:p>
            <a:pPr>
              <a:lnSpc>
                <a:spcPct val="90000"/>
              </a:lnSpc>
            </a:pPr>
            <a:endParaRPr lang="en-US" altLang="en-US" sz="2400" dirty="0"/>
          </a:p>
          <a:p>
            <a:pPr>
              <a:lnSpc>
                <a:spcPct val="50000"/>
              </a:lnSpc>
            </a:pPr>
            <a:r>
              <a:rPr lang="en-US" altLang="en-US" sz="2400" dirty="0"/>
              <a:t>This is a forced harmonic oscillator with solution</a:t>
            </a:r>
          </a:p>
          <a:p>
            <a:pPr>
              <a:lnSpc>
                <a:spcPct val="90000"/>
              </a:lnSpc>
            </a:pPr>
            <a:endParaRPr lang="en-US" altLang="en-US" sz="2400" dirty="0"/>
          </a:p>
          <a:p>
            <a:pPr>
              <a:lnSpc>
                <a:spcPct val="160000"/>
              </a:lnSpc>
            </a:pPr>
            <a:r>
              <a:rPr lang="en-US" altLang="en-US" sz="2400" dirty="0"/>
              <a:t>Note the </a:t>
            </a:r>
            <a:r>
              <a:rPr lang="en-US" altLang="en-US" sz="2400" b="1" dirty="0"/>
              <a:t>resonance conditions</a:t>
            </a:r>
            <a:r>
              <a:rPr lang="en-US" altLang="en-US" sz="2400" dirty="0"/>
              <a:t> for integer tunes!!!</a:t>
            </a:r>
          </a:p>
        </p:txBody>
      </p:sp>
      <p:pic>
        <p:nvPicPr>
          <p:cNvPr id="476164" name="Picture 4" descr="txp_fig">
            <a:extLst>
              <a:ext uri="{FF2B5EF4-FFF2-40B4-BE49-F238E27FC236}">
                <a16:creationId xmlns:a16="http://schemas.microsoft.com/office/drawing/2014/main" id="{A37536AC-10A4-EE49-86DE-74E74F440072}"/>
              </a:ext>
            </a:extLst>
          </p:cNvPr>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609600" y="2803525"/>
            <a:ext cx="40386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67" name="Picture 7" descr="txp_fig">
            <a:extLst>
              <a:ext uri="{FF2B5EF4-FFF2-40B4-BE49-F238E27FC236}">
                <a16:creationId xmlns:a16="http://schemas.microsoft.com/office/drawing/2014/main" id="{0CB182B9-8559-034D-B412-6C9312A88DE5}"/>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4023518" y="3934943"/>
            <a:ext cx="117316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68" name="Picture 8" descr="txp_fig">
            <a:extLst>
              <a:ext uri="{FF2B5EF4-FFF2-40B4-BE49-F238E27FC236}">
                <a16:creationId xmlns:a16="http://schemas.microsoft.com/office/drawing/2014/main" id="{6E276C78-D169-AD42-8506-F0042BAF85A5}"/>
              </a:ext>
            </a:extLst>
          </p:cNvPr>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3200400" y="4806950"/>
            <a:ext cx="26670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69" name="Picture 9" descr="txp_fig">
            <a:extLst>
              <a:ext uri="{FF2B5EF4-FFF2-40B4-BE49-F238E27FC236}">
                <a16:creationId xmlns:a16="http://schemas.microsoft.com/office/drawing/2014/main" id="{7B72D593-90B6-074D-A35F-447468A63358}"/>
              </a:ext>
            </a:extLst>
          </p:cNvPr>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1600200" y="5816600"/>
            <a:ext cx="594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6170" name="Group 10">
            <a:extLst>
              <a:ext uri="{FF2B5EF4-FFF2-40B4-BE49-F238E27FC236}">
                <a16:creationId xmlns:a16="http://schemas.microsoft.com/office/drawing/2014/main" id="{02BF61B1-1BD6-4441-8CEC-E7737C6BD706}"/>
              </a:ext>
            </a:extLst>
          </p:cNvPr>
          <p:cNvGrpSpPr>
            <a:grpSpLocks/>
          </p:cNvGrpSpPr>
          <p:nvPr/>
        </p:nvGrpSpPr>
        <p:grpSpPr bwMode="auto">
          <a:xfrm>
            <a:off x="5562600" y="2636912"/>
            <a:ext cx="3257872" cy="1419720"/>
            <a:chOff x="504" y="1726"/>
            <a:chExt cx="2906" cy="1250"/>
          </a:xfrm>
        </p:grpSpPr>
        <p:sp>
          <p:nvSpPr>
            <p:cNvPr id="476171" name="Oval 11">
              <a:extLst>
                <a:ext uri="{FF2B5EF4-FFF2-40B4-BE49-F238E27FC236}">
                  <a16:creationId xmlns:a16="http://schemas.microsoft.com/office/drawing/2014/main" id="{1ABE6F86-D65F-F74E-BF50-E57C1F41BF8E}"/>
                </a:ext>
              </a:extLst>
            </p:cNvPr>
            <p:cNvSpPr>
              <a:spLocks noChangeArrowheads="1"/>
            </p:cNvSpPr>
            <p:nvPr/>
          </p:nvSpPr>
          <p:spPr bwMode="auto">
            <a:xfrm rot="2845411">
              <a:off x="960" y="1824"/>
              <a:ext cx="384" cy="129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72" name="Line 12">
              <a:extLst>
                <a:ext uri="{FF2B5EF4-FFF2-40B4-BE49-F238E27FC236}">
                  <a16:creationId xmlns:a16="http://schemas.microsoft.com/office/drawing/2014/main" id="{CD346580-D371-F648-BAA1-1D9A2E2ADCC1}"/>
                </a:ext>
              </a:extLst>
            </p:cNvPr>
            <p:cNvSpPr>
              <a:spLocks noChangeShapeType="1"/>
            </p:cNvSpPr>
            <p:nvPr/>
          </p:nvSpPr>
          <p:spPr bwMode="auto">
            <a:xfrm>
              <a:off x="1887" y="2284"/>
              <a:ext cx="38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73" name="Oval 13">
              <a:extLst>
                <a:ext uri="{FF2B5EF4-FFF2-40B4-BE49-F238E27FC236}">
                  <a16:creationId xmlns:a16="http://schemas.microsoft.com/office/drawing/2014/main" id="{983EC4AC-CB72-9F4F-9E8B-BCD7C262C31E}"/>
                </a:ext>
              </a:extLst>
            </p:cNvPr>
            <p:cNvSpPr>
              <a:spLocks noChangeArrowheads="1"/>
            </p:cNvSpPr>
            <p:nvPr/>
          </p:nvSpPr>
          <p:spPr bwMode="auto">
            <a:xfrm>
              <a:off x="2448" y="2064"/>
              <a:ext cx="768" cy="72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174" name="Line 14">
              <a:extLst>
                <a:ext uri="{FF2B5EF4-FFF2-40B4-BE49-F238E27FC236}">
                  <a16:creationId xmlns:a16="http://schemas.microsoft.com/office/drawing/2014/main" id="{DD34445E-B4B3-5D43-B97D-8D08D316E93C}"/>
                </a:ext>
              </a:extLst>
            </p:cNvPr>
            <p:cNvSpPr>
              <a:spLocks noChangeShapeType="1"/>
            </p:cNvSpPr>
            <p:nvPr/>
          </p:nvSpPr>
          <p:spPr bwMode="auto">
            <a:xfrm>
              <a:off x="1200" y="1776"/>
              <a:ext cx="0" cy="120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75" name="Line 15">
              <a:extLst>
                <a:ext uri="{FF2B5EF4-FFF2-40B4-BE49-F238E27FC236}">
                  <a16:creationId xmlns:a16="http://schemas.microsoft.com/office/drawing/2014/main" id="{239AFA66-03B3-2040-9692-E9102596F12D}"/>
                </a:ext>
              </a:extLst>
            </p:cNvPr>
            <p:cNvSpPr>
              <a:spLocks noChangeShapeType="1"/>
            </p:cNvSpPr>
            <p:nvPr/>
          </p:nvSpPr>
          <p:spPr bwMode="auto">
            <a:xfrm>
              <a:off x="672" y="2448"/>
              <a:ext cx="105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76" name="Line 16">
              <a:extLst>
                <a:ext uri="{FF2B5EF4-FFF2-40B4-BE49-F238E27FC236}">
                  <a16:creationId xmlns:a16="http://schemas.microsoft.com/office/drawing/2014/main" id="{6EAC2F7F-1DCA-0048-BA64-FD4F8C5B88BA}"/>
                </a:ext>
              </a:extLst>
            </p:cNvPr>
            <p:cNvSpPr>
              <a:spLocks noChangeShapeType="1"/>
            </p:cNvSpPr>
            <p:nvPr/>
          </p:nvSpPr>
          <p:spPr bwMode="auto">
            <a:xfrm>
              <a:off x="2832" y="1776"/>
              <a:ext cx="0" cy="120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6177" name="Line 17">
              <a:extLst>
                <a:ext uri="{FF2B5EF4-FFF2-40B4-BE49-F238E27FC236}">
                  <a16:creationId xmlns:a16="http://schemas.microsoft.com/office/drawing/2014/main" id="{EB8D4DC4-0A63-9E45-8784-CD5C8CCAFF0D}"/>
                </a:ext>
              </a:extLst>
            </p:cNvPr>
            <p:cNvSpPr>
              <a:spLocks noChangeShapeType="1"/>
            </p:cNvSpPr>
            <p:nvPr/>
          </p:nvSpPr>
          <p:spPr bwMode="auto">
            <a:xfrm>
              <a:off x="2304" y="2448"/>
              <a:ext cx="105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6178" name="Picture 18" descr="txp_fig">
              <a:extLst>
                <a:ext uri="{FF2B5EF4-FFF2-40B4-BE49-F238E27FC236}">
                  <a16:creationId xmlns:a16="http://schemas.microsoft.com/office/drawing/2014/main" id="{2C6FEC75-3382-F141-A0A7-4567A7E1D375}"/>
                </a:ext>
              </a:extLst>
            </p:cNvPr>
            <p:cNvPicPr>
              <a:picLocks noChangeAspect="1" noChangeArrowheads="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3264" y="2496"/>
              <a:ext cx="14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79" name="Picture 19" descr="txp_fig">
              <a:extLst>
                <a:ext uri="{FF2B5EF4-FFF2-40B4-BE49-F238E27FC236}">
                  <a16:creationId xmlns:a16="http://schemas.microsoft.com/office/drawing/2014/main" id="{428D3568-B084-F54F-B1EE-EEFACC813DA9}"/>
                </a:ext>
              </a:extLst>
            </p:cNvPr>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rcRect/>
            <a:stretch>
              <a:fillRect/>
            </a:stretch>
          </p:blipFill>
          <p:spPr bwMode="auto">
            <a:xfrm>
              <a:off x="2909" y="1766"/>
              <a:ext cx="183"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80" name="Picture 20" descr="txp_fig">
              <a:extLst>
                <a:ext uri="{FF2B5EF4-FFF2-40B4-BE49-F238E27FC236}">
                  <a16:creationId xmlns:a16="http://schemas.microsoft.com/office/drawing/2014/main" id="{AA34A8D8-2053-0048-9091-DC9A4EB7C8CD}"/>
                </a:ext>
              </a:extLst>
            </p:cNvPr>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1302" y="1726"/>
              <a:ext cx="165"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181" name="Picture 21" descr="txp_fig">
              <a:extLst>
                <a:ext uri="{FF2B5EF4-FFF2-40B4-BE49-F238E27FC236}">
                  <a16:creationId xmlns:a16="http://schemas.microsoft.com/office/drawing/2014/main" id="{9C95C485-969E-594A-86BA-8C78C2891A59}"/>
                </a:ext>
              </a:extLst>
            </p:cNvPr>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1609" y="2530"/>
              <a:ext cx="110" cy="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74213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A74164B7-F0AC-394C-9929-E1D13A2951DB}"/>
              </a:ext>
            </a:extLst>
          </p:cNvPr>
          <p:cNvSpPr>
            <a:spLocks noGrp="1" noChangeArrowheads="1"/>
          </p:cNvSpPr>
          <p:nvPr>
            <p:ph type="title"/>
          </p:nvPr>
        </p:nvSpPr>
        <p:spPr>
          <a:xfrm>
            <a:off x="827584" y="76200"/>
            <a:ext cx="6944816" cy="609600"/>
          </a:xfrm>
        </p:spPr>
        <p:txBody>
          <a:bodyPr/>
          <a:lstStyle/>
          <a:p>
            <a:r>
              <a:rPr lang="en-US" altLang="en-US" dirty="0"/>
              <a:t>Tune and working point</a:t>
            </a:r>
          </a:p>
        </p:txBody>
      </p:sp>
      <p:sp>
        <p:nvSpPr>
          <p:cNvPr id="490499" name="Rectangle 3">
            <a:extLst>
              <a:ext uri="{FF2B5EF4-FFF2-40B4-BE49-F238E27FC236}">
                <a16:creationId xmlns:a16="http://schemas.microsoft.com/office/drawing/2014/main" id="{152997B2-E0EE-CB40-B81B-6A04E448DA0C}"/>
              </a:ext>
            </a:extLst>
          </p:cNvPr>
          <p:cNvSpPr>
            <a:spLocks noGrp="1" noChangeArrowheads="1"/>
          </p:cNvSpPr>
          <p:nvPr>
            <p:ph type="body" idx="1"/>
          </p:nvPr>
        </p:nvSpPr>
        <p:spPr>
          <a:xfrm>
            <a:off x="228600" y="762000"/>
            <a:ext cx="8610600" cy="6096000"/>
          </a:xfrm>
        </p:spPr>
        <p:txBody>
          <a:bodyPr/>
          <a:lstStyle/>
          <a:p>
            <a:pPr>
              <a:lnSpc>
                <a:spcPct val="90000"/>
              </a:lnSpc>
            </a:pPr>
            <a:r>
              <a:rPr lang="en-US" altLang="en-US" sz="2800"/>
              <a:t>In a ring, the </a:t>
            </a:r>
            <a:r>
              <a:rPr lang="en-US" altLang="en-US" sz="2800" b="1"/>
              <a:t>tune</a:t>
            </a:r>
            <a:r>
              <a:rPr lang="en-US" altLang="en-US" sz="2800"/>
              <a:t> is defined from the 1-turn phase advance</a:t>
            </a:r>
          </a:p>
          <a:p>
            <a:pPr>
              <a:lnSpc>
                <a:spcPct val="90000"/>
              </a:lnSpc>
            </a:pPr>
            <a:endParaRPr lang="en-US" altLang="en-US" sz="2800"/>
          </a:p>
          <a:p>
            <a:pPr>
              <a:lnSpc>
                <a:spcPct val="90000"/>
              </a:lnSpc>
              <a:buFontTx/>
              <a:buNone/>
            </a:pPr>
            <a:r>
              <a:rPr lang="en-US" altLang="en-US" sz="2800"/>
              <a:t>	i.e. number betatron oscillations per turn</a:t>
            </a:r>
          </a:p>
          <a:p>
            <a:pPr>
              <a:lnSpc>
                <a:spcPct val="90000"/>
              </a:lnSpc>
            </a:pPr>
            <a:r>
              <a:rPr lang="en-US" altLang="en-US" sz="2800"/>
              <a:t>Taking the average of the betatron tune around the ring we have in </a:t>
            </a:r>
            <a:r>
              <a:rPr lang="en-US" altLang="en-US" sz="2800" b="1"/>
              <a:t>smooth approximation</a:t>
            </a:r>
          </a:p>
          <a:p>
            <a:pPr>
              <a:lnSpc>
                <a:spcPct val="90000"/>
              </a:lnSpc>
            </a:pPr>
            <a:endParaRPr lang="en-US" altLang="en-US" sz="2800" b="1"/>
          </a:p>
          <a:p>
            <a:pPr>
              <a:lnSpc>
                <a:spcPct val="90000"/>
              </a:lnSpc>
            </a:pPr>
            <a:r>
              <a:rPr lang="en-US" altLang="en-US" sz="2800"/>
              <a:t>Extremely useful formula for deriving scaling laws</a:t>
            </a:r>
          </a:p>
          <a:p>
            <a:pPr>
              <a:lnSpc>
                <a:spcPct val="90000"/>
              </a:lnSpc>
            </a:pPr>
            <a:r>
              <a:rPr lang="en-US" altLang="en-US" sz="2800"/>
              <a:t>The position of the tunes in a diagram of horizontal versus vertical  tune is called a </a:t>
            </a:r>
            <a:r>
              <a:rPr lang="en-US" altLang="en-US" sz="2800" b="1"/>
              <a:t>working point</a:t>
            </a:r>
          </a:p>
          <a:p>
            <a:pPr>
              <a:lnSpc>
                <a:spcPct val="90000"/>
              </a:lnSpc>
            </a:pPr>
            <a:r>
              <a:rPr lang="en-US" altLang="en-US" sz="2800"/>
              <a:t>The tunes are imposed by the choice of the quadrupole strengths</a:t>
            </a:r>
          </a:p>
          <a:p>
            <a:pPr>
              <a:lnSpc>
                <a:spcPct val="90000"/>
              </a:lnSpc>
            </a:pPr>
            <a:r>
              <a:rPr lang="en-US" altLang="en-US" sz="2800"/>
              <a:t>One should try to avoid </a:t>
            </a:r>
            <a:r>
              <a:rPr lang="en-US" altLang="en-US" sz="2800" b="1"/>
              <a:t>resonance conditions</a:t>
            </a:r>
          </a:p>
          <a:p>
            <a:pPr>
              <a:lnSpc>
                <a:spcPct val="90000"/>
              </a:lnSpc>
              <a:buFontTx/>
              <a:buNone/>
            </a:pPr>
            <a:endParaRPr lang="en-US" altLang="en-US" sz="2800" b="1"/>
          </a:p>
        </p:txBody>
      </p:sp>
      <p:pic>
        <p:nvPicPr>
          <p:cNvPr id="490506" name="Picture 10" descr="txp_fig.bmp">
            <a:extLst>
              <a:ext uri="{FF2B5EF4-FFF2-40B4-BE49-F238E27FC236}">
                <a16:creationId xmlns:a16="http://schemas.microsoft.com/office/drawing/2014/main" id="{A710C26F-D593-1D42-A060-2D59DB8A5D80}"/>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90800" y="1219200"/>
            <a:ext cx="35052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513" name="Picture 17" descr="txp_fig.bmp">
            <a:extLst>
              <a:ext uri="{FF2B5EF4-FFF2-40B4-BE49-F238E27FC236}">
                <a16:creationId xmlns:a16="http://schemas.microsoft.com/office/drawing/2014/main" id="{5D8BFFD6-68EC-484E-8D26-2FC27E0354A8}"/>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665413" y="3349625"/>
            <a:ext cx="25939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140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EE7D9C70-5A75-754F-9377-120E856D27AF}"/>
              </a:ext>
            </a:extLst>
          </p:cNvPr>
          <p:cNvSpPr>
            <a:spLocks noGrp="1" noChangeArrowheads="1"/>
          </p:cNvSpPr>
          <p:nvPr>
            <p:ph type="title"/>
          </p:nvPr>
        </p:nvSpPr>
        <p:spPr>
          <a:xfrm>
            <a:off x="683568" y="0"/>
            <a:ext cx="7776864" cy="685800"/>
          </a:xfrm>
        </p:spPr>
        <p:txBody>
          <a:bodyPr/>
          <a:lstStyle/>
          <a:p>
            <a:r>
              <a:rPr lang="en-US" altLang="en-US" dirty="0"/>
              <a:t>Example: SNS Ring Tune Space</a:t>
            </a:r>
            <a:endParaRPr lang="en-US" altLang="en-US" sz="2000" dirty="0">
              <a:solidFill>
                <a:schemeClr val="hlink"/>
              </a:solidFill>
            </a:endParaRPr>
          </a:p>
        </p:txBody>
      </p:sp>
      <p:sp>
        <p:nvSpPr>
          <p:cNvPr id="449539" name="Text Box 3">
            <a:extLst>
              <a:ext uri="{FF2B5EF4-FFF2-40B4-BE49-F238E27FC236}">
                <a16:creationId xmlns:a16="http://schemas.microsoft.com/office/drawing/2014/main" id="{389AA0C0-3ED2-D84A-B5AC-F40166B4CBE1}"/>
              </a:ext>
            </a:extLst>
          </p:cNvPr>
          <p:cNvSpPr txBox="1">
            <a:spLocks noChangeArrowheads="1"/>
          </p:cNvSpPr>
          <p:nvPr/>
        </p:nvSpPr>
        <p:spPr bwMode="auto">
          <a:xfrm>
            <a:off x="5029200" y="1066800"/>
            <a:ext cx="39624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t>Tunability: 1 unit in horizontal, 3 units in vertical (2 units due to bump/chicane perturbation)</a:t>
            </a:r>
          </a:p>
          <a:p>
            <a:pPr algn="l">
              <a:spcBef>
                <a:spcPct val="0"/>
              </a:spcBef>
              <a:buClrTx/>
              <a:buSzTx/>
              <a:buFontTx/>
              <a:buNone/>
            </a:pPr>
            <a:endParaRPr lang="en-US" altLang="en-US">
              <a:solidFill>
                <a:srgbClr val="FF0000"/>
              </a:solidFill>
            </a:endParaRPr>
          </a:p>
          <a:p>
            <a:pPr algn="l">
              <a:spcBef>
                <a:spcPct val="0"/>
              </a:spcBef>
              <a:buClrTx/>
              <a:buSzTx/>
              <a:buFontTx/>
              <a:buChar char="–"/>
            </a:pPr>
            <a:r>
              <a:rPr lang="en-US" altLang="en-US" b="1">
                <a:solidFill>
                  <a:srgbClr val="FF0000"/>
                </a:solidFill>
              </a:rPr>
              <a:t> Structural resonances (up to 4th order)</a:t>
            </a:r>
          </a:p>
          <a:p>
            <a:pPr algn="l">
              <a:spcBef>
                <a:spcPct val="0"/>
              </a:spcBef>
              <a:buClrTx/>
              <a:buSzTx/>
              <a:buFontTx/>
              <a:buChar char="–"/>
            </a:pPr>
            <a:r>
              <a:rPr lang="en-US" altLang="en-US" b="1"/>
              <a:t> All other resonances (up to 3rd order)</a:t>
            </a:r>
          </a:p>
          <a:p>
            <a:pPr algn="l">
              <a:spcBef>
                <a:spcPct val="0"/>
              </a:spcBef>
              <a:buClrTx/>
              <a:buSzTx/>
              <a:buFontTx/>
              <a:buChar char="–"/>
            </a:pPr>
            <a:endParaRPr lang="en-US" altLang="en-US" b="1">
              <a:solidFill>
                <a:srgbClr val="FF00FF"/>
              </a:solidFill>
            </a:endParaRPr>
          </a:p>
          <a:p>
            <a:pPr algn="l">
              <a:spcBef>
                <a:spcPct val="0"/>
              </a:spcBef>
              <a:buClr>
                <a:srgbClr val="00FF00"/>
              </a:buClr>
              <a:buSzTx/>
              <a:buFont typeface="Symbol" pitchFamily="2" charset="2"/>
              <a:buChar char="·"/>
            </a:pPr>
            <a:r>
              <a:rPr lang="en-US" altLang="en-US" b="1">
                <a:solidFill>
                  <a:srgbClr val="008000"/>
                </a:solidFill>
              </a:rPr>
              <a:t> </a:t>
            </a:r>
            <a:r>
              <a:rPr lang="en-US" altLang="en-US" b="1">
                <a:solidFill>
                  <a:srgbClr val="00FF00"/>
                </a:solidFill>
              </a:rPr>
              <a:t>Working points considered</a:t>
            </a:r>
          </a:p>
          <a:p>
            <a:pPr lvl="1" algn="l">
              <a:spcBef>
                <a:spcPct val="0"/>
              </a:spcBef>
              <a:buClr>
                <a:srgbClr val="00FF00"/>
              </a:buClr>
              <a:buSzTx/>
              <a:buFont typeface="Symbol" pitchFamily="2" charset="2"/>
              <a:buChar char="·"/>
            </a:pPr>
            <a:r>
              <a:rPr lang="en-US" altLang="en-US" b="1">
                <a:solidFill>
                  <a:srgbClr val="00FF00"/>
                </a:solidFill>
              </a:rPr>
              <a:t> (6.30,5.80)  - Old</a:t>
            </a:r>
          </a:p>
          <a:p>
            <a:pPr lvl="1" algn="l">
              <a:spcBef>
                <a:spcPct val="0"/>
              </a:spcBef>
              <a:buClr>
                <a:srgbClr val="00FF00"/>
              </a:buClr>
              <a:buSzTx/>
              <a:buFont typeface="Symbol" pitchFamily="2" charset="2"/>
              <a:buChar char="·"/>
            </a:pPr>
            <a:r>
              <a:rPr lang="en-US" altLang="en-US" b="1">
                <a:solidFill>
                  <a:srgbClr val="00FF00"/>
                </a:solidFill>
              </a:rPr>
              <a:t> (6.23,5.24) </a:t>
            </a:r>
          </a:p>
          <a:p>
            <a:pPr lvl="1" algn="l">
              <a:spcBef>
                <a:spcPct val="0"/>
              </a:spcBef>
              <a:buClr>
                <a:srgbClr val="00FF00"/>
              </a:buClr>
              <a:buSzTx/>
              <a:buFont typeface="Symbol" pitchFamily="2" charset="2"/>
              <a:buChar char="·"/>
            </a:pPr>
            <a:r>
              <a:rPr lang="en-US" altLang="en-US" b="1">
                <a:solidFill>
                  <a:srgbClr val="00FF00"/>
                </a:solidFill>
              </a:rPr>
              <a:t> (6.23,6.20) - Nominal</a:t>
            </a:r>
          </a:p>
          <a:p>
            <a:pPr lvl="1" algn="l">
              <a:spcBef>
                <a:spcPct val="0"/>
              </a:spcBef>
              <a:buClr>
                <a:srgbClr val="00FF00"/>
              </a:buClr>
              <a:buSzTx/>
              <a:buFont typeface="Symbol" pitchFamily="2" charset="2"/>
              <a:buChar char="·"/>
            </a:pPr>
            <a:r>
              <a:rPr lang="en-US" altLang="en-US" b="1">
                <a:solidFill>
                  <a:srgbClr val="00FF00"/>
                </a:solidFill>
              </a:rPr>
              <a:t> (6.40,6.30) - Alternative</a:t>
            </a:r>
          </a:p>
        </p:txBody>
      </p:sp>
      <p:graphicFrame>
        <p:nvGraphicFramePr>
          <p:cNvPr id="449540" name="Object 4">
            <a:extLst>
              <a:ext uri="{FF2B5EF4-FFF2-40B4-BE49-F238E27FC236}">
                <a16:creationId xmlns:a16="http://schemas.microsoft.com/office/drawing/2014/main" id="{4EE37093-1BBB-B044-9A2C-50C160C79C6D}"/>
              </a:ext>
            </a:extLst>
          </p:cNvPr>
          <p:cNvGraphicFramePr>
            <a:graphicFrameLocks noChangeAspect="1"/>
          </p:cNvGraphicFramePr>
          <p:nvPr/>
        </p:nvGraphicFramePr>
        <p:xfrm>
          <a:off x="228600" y="838200"/>
          <a:ext cx="4627563" cy="5867400"/>
        </p:xfrm>
        <a:graphic>
          <a:graphicData uri="http://schemas.openxmlformats.org/presentationml/2006/ole">
            <mc:AlternateContent xmlns:mc="http://schemas.openxmlformats.org/markup-compatibility/2006">
              <mc:Choice xmlns:v="urn:schemas-microsoft-com:vml" Requires="v">
                <p:oleObj spid="_x0000_s233561" name="Bitmap Image" r:id="rId3" imgW="2921000" imgH="3702050" progId="Paint.Picture">
                  <p:embed/>
                </p:oleObj>
              </mc:Choice>
              <mc:Fallback>
                <p:oleObj name="Bitmap Image" r:id="rId3" imgW="2921000" imgH="3702050" progId="Paint.Picture">
                  <p:embed/>
                  <p:pic>
                    <p:nvPicPr>
                      <p:cNvPr id="449540" name="Object 4">
                        <a:extLst>
                          <a:ext uri="{FF2B5EF4-FFF2-40B4-BE49-F238E27FC236}">
                            <a16:creationId xmlns:a16="http://schemas.microsoft.com/office/drawing/2014/main" id="{4EE37093-1BBB-B044-9A2C-50C160C79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462756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85922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35160ED5-859C-C044-97A1-FE66F110F450}"/>
              </a:ext>
            </a:extLst>
          </p:cNvPr>
          <p:cNvSpPr>
            <a:spLocks noGrp="1" noChangeArrowheads="1"/>
          </p:cNvSpPr>
          <p:nvPr>
            <p:ph type="title"/>
          </p:nvPr>
        </p:nvSpPr>
        <p:spPr/>
        <p:txBody>
          <a:bodyPr/>
          <a:lstStyle/>
          <a:p>
            <a:r>
              <a:rPr lang="en-US" altLang="en-US"/>
              <a:t>Matching the optics</a:t>
            </a:r>
          </a:p>
        </p:txBody>
      </p:sp>
      <p:sp>
        <p:nvSpPr>
          <p:cNvPr id="479235" name="Rectangle 3">
            <a:extLst>
              <a:ext uri="{FF2B5EF4-FFF2-40B4-BE49-F238E27FC236}">
                <a16:creationId xmlns:a16="http://schemas.microsoft.com/office/drawing/2014/main" id="{3943E416-1035-9045-9F20-7CD15489EFCD}"/>
              </a:ext>
            </a:extLst>
          </p:cNvPr>
          <p:cNvSpPr>
            <a:spLocks noGrp="1" noChangeArrowheads="1"/>
          </p:cNvSpPr>
          <p:nvPr>
            <p:ph type="body" idx="1"/>
          </p:nvPr>
        </p:nvSpPr>
        <p:spPr>
          <a:xfrm>
            <a:off x="228600" y="685800"/>
            <a:ext cx="8915400" cy="4114800"/>
          </a:xfrm>
        </p:spPr>
        <p:txBody>
          <a:bodyPr/>
          <a:lstStyle/>
          <a:p>
            <a:pPr>
              <a:lnSpc>
                <a:spcPct val="90000"/>
              </a:lnSpc>
            </a:pPr>
            <a:r>
              <a:rPr lang="en-US" altLang="en-US" sz="2400"/>
              <a:t>Optical function at the </a:t>
            </a:r>
            <a:r>
              <a:rPr lang="en-US" altLang="en-US" sz="2400" b="1"/>
              <a:t>entrance</a:t>
            </a:r>
            <a:r>
              <a:rPr lang="en-US" altLang="en-US" sz="2400"/>
              <a:t> and </a:t>
            </a:r>
            <a:r>
              <a:rPr lang="en-US" altLang="en-US" sz="2400" b="1"/>
              <a:t>end</a:t>
            </a:r>
            <a:r>
              <a:rPr lang="en-US" altLang="en-US" sz="2400"/>
              <a:t> of accelerator may be fixed (pre-injector, or experiment upstream)</a:t>
            </a:r>
          </a:p>
          <a:p>
            <a:pPr>
              <a:lnSpc>
                <a:spcPct val="90000"/>
              </a:lnSpc>
            </a:pPr>
            <a:r>
              <a:rPr lang="en-US" altLang="en-US" sz="2400"/>
              <a:t>Evolution of optical functions determined by magnets through transport matrices</a:t>
            </a:r>
          </a:p>
          <a:p>
            <a:pPr>
              <a:lnSpc>
                <a:spcPct val="90000"/>
              </a:lnSpc>
            </a:pPr>
            <a:r>
              <a:rPr lang="en-US" altLang="en-US" sz="2400"/>
              <a:t>Requirements for aperture constrain optics functions all along the accelerator</a:t>
            </a:r>
          </a:p>
          <a:p>
            <a:pPr>
              <a:lnSpc>
                <a:spcPct val="90000"/>
              </a:lnSpc>
            </a:pPr>
            <a:r>
              <a:rPr lang="en-US" altLang="en-US" sz="2400"/>
              <a:t>The procedure for choosing the quadrupole strengths in order to achieve all optics function constraints is called </a:t>
            </a:r>
            <a:r>
              <a:rPr lang="en-US" altLang="en-US" sz="2400" b="1"/>
              <a:t>matching of beam optics</a:t>
            </a:r>
          </a:p>
          <a:p>
            <a:pPr>
              <a:lnSpc>
                <a:spcPct val="90000"/>
              </a:lnSpc>
            </a:pPr>
            <a:r>
              <a:rPr lang="en-US" altLang="en-US" sz="2400"/>
              <a:t>Solution is given by numerical simulations with dedicated programs (MAD, TRANSPORT, SAD, BETA, BEAMOPTICS) through multi-variable minimization algorithms</a:t>
            </a:r>
          </a:p>
          <a:p>
            <a:pPr>
              <a:lnSpc>
                <a:spcPct val="90000"/>
              </a:lnSpc>
              <a:buFontTx/>
              <a:buNone/>
            </a:pPr>
            <a:r>
              <a:rPr lang="en-US" altLang="en-US" sz="2400"/>
              <a:t>				      </a:t>
            </a:r>
            <a:r>
              <a:rPr lang="en-US" altLang="en-US" sz="2400" b="1"/>
              <a:t>magnet structure</a:t>
            </a:r>
          </a:p>
          <a:p>
            <a:pPr>
              <a:lnSpc>
                <a:spcPct val="90000"/>
              </a:lnSpc>
              <a:buFontTx/>
              <a:buNone/>
            </a:pPr>
            <a:endParaRPr lang="en-US" altLang="en-US" sz="2400" b="1"/>
          </a:p>
          <a:p>
            <a:pPr>
              <a:lnSpc>
                <a:spcPct val="90000"/>
              </a:lnSpc>
              <a:buFontTx/>
              <a:buNone/>
            </a:pPr>
            <a:endParaRPr lang="en-US" altLang="en-US" sz="2400" b="1"/>
          </a:p>
          <a:p>
            <a:pPr>
              <a:lnSpc>
                <a:spcPct val="90000"/>
              </a:lnSpc>
              <a:buFontTx/>
              <a:buNone/>
            </a:pPr>
            <a:r>
              <a:rPr lang="en-US" altLang="en-US" sz="2400" b="1"/>
              <a:t>			k</a:t>
            </a:r>
            <a:r>
              <a:rPr lang="en-US" altLang="en-US" sz="2400" b="1" baseline="-25000"/>
              <a:t>1</a:t>
            </a:r>
            <a:r>
              <a:rPr lang="en-US" altLang="en-US" sz="2400" b="1"/>
              <a:t>         k</a:t>
            </a:r>
            <a:r>
              <a:rPr lang="en-US" altLang="en-US" sz="2400" b="1" baseline="-25000"/>
              <a:t>2            </a:t>
            </a:r>
            <a:r>
              <a:rPr lang="en-US" altLang="en-US" sz="2400" b="1"/>
              <a:t>k</a:t>
            </a:r>
            <a:r>
              <a:rPr lang="en-US" altLang="en-US" sz="2400" b="1" baseline="-25000"/>
              <a:t>3             </a:t>
            </a:r>
            <a:r>
              <a:rPr lang="en-US" altLang="en-US" sz="2400" b="1"/>
              <a:t>k</a:t>
            </a:r>
            <a:r>
              <a:rPr lang="en-US" altLang="en-US" sz="2400" b="1" baseline="-25000"/>
              <a:t>4            </a:t>
            </a:r>
            <a:r>
              <a:rPr lang="en-US" altLang="en-US" sz="2400" b="1"/>
              <a:t>k</a:t>
            </a:r>
            <a:r>
              <a:rPr lang="en-US" altLang="en-US" sz="2400" b="1" baseline="-25000"/>
              <a:t>5    </a:t>
            </a:r>
            <a:r>
              <a:rPr lang="en-US" altLang="en-US" sz="2400" b="1"/>
              <a:t>…   k</a:t>
            </a:r>
            <a:r>
              <a:rPr lang="en-US" altLang="en-US" sz="2400" b="1" baseline="-25000"/>
              <a:t>m </a:t>
            </a:r>
          </a:p>
        </p:txBody>
      </p:sp>
      <p:sp>
        <p:nvSpPr>
          <p:cNvPr id="479237" name="Rectangle 5">
            <a:extLst>
              <a:ext uri="{FF2B5EF4-FFF2-40B4-BE49-F238E27FC236}">
                <a16:creationId xmlns:a16="http://schemas.microsoft.com/office/drawing/2014/main" id="{523303CC-1686-0143-80B9-C737CA0FBBAA}"/>
              </a:ext>
            </a:extLst>
          </p:cNvPr>
          <p:cNvSpPr>
            <a:spLocks noChangeArrowheads="1"/>
          </p:cNvSpPr>
          <p:nvPr/>
        </p:nvSpPr>
        <p:spPr bwMode="auto">
          <a:xfrm>
            <a:off x="2057400" y="5410200"/>
            <a:ext cx="5257800" cy="228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79240" name="Picture 8" descr="txp_fig.bmp">
            <a:extLst>
              <a:ext uri="{FF2B5EF4-FFF2-40B4-BE49-F238E27FC236}">
                <a16:creationId xmlns:a16="http://schemas.microsoft.com/office/drawing/2014/main" id="{1A9F22FF-06D2-B14C-81A6-D16CCB523D5A}"/>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43000" y="5689600"/>
            <a:ext cx="8413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9243" name="Picture 11" descr="txp_fig.bmp">
            <a:extLst>
              <a:ext uri="{FF2B5EF4-FFF2-40B4-BE49-F238E27FC236}">
                <a16:creationId xmlns:a16="http://schemas.microsoft.com/office/drawing/2014/main" id="{7230786A-3C39-414C-B85F-B01EBA83E840}"/>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162800" y="5708650"/>
            <a:ext cx="1166813"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9244" name="Line 12">
            <a:extLst>
              <a:ext uri="{FF2B5EF4-FFF2-40B4-BE49-F238E27FC236}">
                <a16:creationId xmlns:a16="http://schemas.microsoft.com/office/drawing/2014/main" id="{48EDDF6A-B2EC-6746-B49F-9F10DEB68CCC}"/>
              </a:ext>
            </a:extLst>
          </p:cNvPr>
          <p:cNvSpPr>
            <a:spLocks noChangeShapeType="1"/>
          </p:cNvSpPr>
          <p:nvPr/>
        </p:nvSpPr>
        <p:spPr bwMode="auto">
          <a:xfrm flipV="1">
            <a:off x="2133600" y="5638800"/>
            <a:ext cx="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46" name="Line 14">
            <a:extLst>
              <a:ext uri="{FF2B5EF4-FFF2-40B4-BE49-F238E27FC236}">
                <a16:creationId xmlns:a16="http://schemas.microsoft.com/office/drawing/2014/main" id="{84037353-44E9-1A42-9B43-C6C18EF55C1D}"/>
              </a:ext>
            </a:extLst>
          </p:cNvPr>
          <p:cNvSpPr>
            <a:spLocks noChangeShapeType="1"/>
          </p:cNvSpPr>
          <p:nvPr/>
        </p:nvSpPr>
        <p:spPr bwMode="auto">
          <a:xfrm flipV="1">
            <a:off x="3048000" y="5638800"/>
            <a:ext cx="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48" name="Line 16">
            <a:extLst>
              <a:ext uri="{FF2B5EF4-FFF2-40B4-BE49-F238E27FC236}">
                <a16:creationId xmlns:a16="http://schemas.microsoft.com/office/drawing/2014/main" id="{B731AA2A-9CA1-0F48-916B-F6E861EF5999}"/>
              </a:ext>
            </a:extLst>
          </p:cNvPr>
          <p:cNvSpPr>
            <a:spLocks noChangeShapeType="1"/>
          </p:cNvSpPr>
          <p:nvPr/>
        </p:nvSpPr>
        <p:spPr bwMode="auto">
          <a:xfrm flipV="1">
            <a:off x="3962400" y="5638800"/>
            <a:ext cx="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52" name="Line 20">
            <a:extLst>
              <a:ext uri="{FF2B5EF4-FFF2-40B4-BE49-F238E27FC236}">
                <a16:creationId xmlns:a16="http://schemas.microsoft.com/office/drawing/2014/main" id="{11A13986-12E5-7C4A-920B-91213EF22860}"/>
              </a:ext>
            </a:extLst>
          </p:cNvPr>
          <p:cNvSpPr>
            <a:spLocks noChangeShapeType="1"/>
          </p:cNvSpPr>
          <p:nvPr/>
        </p:nvSpPr>
        <p:spPr bwMode="auto">
          <a:xfrm flipV="1">
            <a:off x="4876800" y="5638800"/>
            <a:ext cx="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53" name="Line 21">
            <a:extLst>
              <a:ext uri="{FF2B5EF4-FFF2-40B4-BE49-F238E27FC236}">
                <a16:creationId xmlns:a16="http://schemas.microsoft.com/office/drawing/2014/main" id="{268558B3-5EFD-E146-8410-6CFBD755B615}"/>
              </a:ext>
            </a:extLst>
          </p:cNvPr>
          <p:cNvSpPr>
            <a:spLocks noChangeShapeType="1"/>
          </p:cNvSpPr>
          <p:nvPr/>
        </p:nvSpPr>
        <p:spPr bwMode="auto">
          <a:xfrm flipV="1">
            <a:off x="5715000" y="5638800"/>
            <a:ext cx="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255" name="Line 23">
            <a:extLst>
              <a:ext uri="{FF2B5EF4-FFF2-40B4-BE49-F238E27FC236}">
                <a16:creationId xmlns:a16="http://schemas.microsoft.com/office/drawing/2014/main" id="{85FCEE07-C906-AE4B-AEE7-64B1CE301823}"/>
              </a:ext>
            </a:extLst>
          </p:cNvPr>
          <p:cNvSpPr>
            <a:spLocks noChangeShapeType="1"/>
          </p:cNvSpPr>
          <p:nvPr/>
        </p:nvSpPr>
        <p:spPr bwMode="auto">
          <a:xfrm flipV="1">
            <a:off x="6781800" y="5638800"/>
            <a:ext cx="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82932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1026">
            <a:extLst>
              <a:ext uri="{FF2B5EF4-FFF2-40B4-BE49-F238E27FC236}">
                <a16:creationId xmlns:a16="http://schemas.microsoft.com/office/drawing/2014/main" id="{D1288C88-B2F2-9E4D-8DE0-99255FEAA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0" y="1516063"/>
            <a:ext cx="5873750"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23" name="Rectangle 1027">
            <a:extLst>
              <a:ext uri="{FF2B5EF4-FFF2-40B4-BE49-F238E27FC236}">
                <a16:creationId xmlns:a16="http://schemas.microsoft.com/office/drawing/2014/main" id="{50520C0E-214E-2B44-B0E1-1569858A7AD1}"/>
              </a:ext>
            </a:extLst>
          </p:cNvPr>
          <p:cNvSpPr>
            <a:spLocks noGrp="1" noChangeArrowheads="1"/>
          </p:cNvSpPr>
          <p:nvPr>
            <p:ph type="title"/>
          </p:nvPr>
        </p:nvSpPr>
        <p:spPr>
          <a:xfrm>
            <a:off x="827584" y="0"/>
            <a:ext cx="6919913" cy="685800"/>
          </a:xfrm>
        </p:spPr>
        <p:txBody>
          <a:bodyPr/>
          <a:lstStyle/>
          <a:p>
            <a:r>
              <a:rPr lang="en-US" altLang="en-US" sz="3600" dirty="0"/>
              <a:t>Matching example – the SNS ring</a:t>
            </a:r>
            <a:endParaRPr lang="en-US" altLang="en-US" sz="3600" dirty="0">
              <a:solidFill>
                <a:schemeClr val="tx1"/>
              </a:solidFill>
            </a:endParaRPr>
          </a:p>
        </p:txBody>
      </p:sp>
      <p:sp>
        <p:nvSpPr>
          <p:cNvPr id="440324" name="Rectangle 1028">
            <a:extLst>
              <a:ext uri="{FF2B5EF4-FFF2-40B4-BE49-F238E27FC236}">
                <a16:creationId xmlns:a16="http://schemas.microsoft.com/office/drawing/2014/main" id="{4C3EF389-7BAC-2245-9277-C6CFAD909E3C}"/>
              </a:ext>
            </a:extLst>
          </p:cNvPr>
          <p:cNvSpPr>
            <a:spLocks noGrp="1" noChangeArrowheads="1"/>
          </p:cNvSpPr>
          <p:nvPr>
            <p:ph type="body" sz="half" idx="2"/>
          </p:nvPr>
        </p:nvSpPr>
        <p:spPr>
          <a:xfrm>
            <a:off x="228600" y="914400"/>
            <a:ext cx="3124200" cy="5943600"/>
          </a:xfrm>
        </p:spPr>
        <p:txBody>
          <a:bodyPr/>
          <a:lstStyle/>
          <a:p>
            <a:pPr>
              <a:lnSpc>
                <a:spcPct val="90000"/>
              </a:lnSpc>
            </a:pPr>
            <a:r>
              <a:rPr lang="en-US" altLang="en-US" sz="1800"/>
              <a:t>First find the strengths of the two arc quadrupole families to get an horizontal phase advance of </a:t>
            </a:r>
            <a:r>
              <a:rPr lang="en-US" altLang="en-US" sz="1800" b="1"/>
              <a:t>2</a:t>
            </a:r>
            <a:r>
              <a:rPr lang="el-GR" altLang="en-US" sz="1800" b="1"/>
              <a:t>π</a:t>
            </a:r>
            <a:r>
              <a:rPr lang="en-US" altLang="en-US" sz="1800"/>
              <a:t> and using the vertical phase advance as a parameter</a:t>
            </a:r>
          </a:p>
          <a:p>
            <a:pPr>
              <a:lnSpc>
                <a:spcPct val="90000"/>
              </a:lnSpc>
            </a:pPr>
            <a:r>
              <a:rPr lang="en-US" altLang="en-US" sz="1800"/>
              <a:t>Then match the straight section with arc by using the two doublet quadrupole families and the matching quad at the end of the arc in order to get the correct tune without exceeding the maximum beta function constraints</a:t>
            </a:r>
          </a:p>
          <a:p>
            <a:pPr>
              <a:lnSpc>
                <a:spcPct val="90000"/>
              </a:lnSpc>
            </a:pPr>
            <a:r>
              <a:rPr lang="en-US" altLang="en-US" sz="1800"/>
              <a:t>Retune arc quads to get correct tunes</a:t>
            </a:r>
          </a:p>
          <a:p>
            <a:pPr>
              <a:lnSpc>
                <a:spcPct val="90000"/>
              </a:lnSpc>
            </a:pPr>
            <a:r>
              <a:rPr lang="en-US" altLang="en-US" sz="1800"/>
              <a:t>Always keep beta, dispersion within acceptance range and quadrupole strength below design values</a:t>
            </a:r>
          </a:p>
        </p:txBody>
      </p:sp>
    </p:spTree>
    <p:extLst>
      <p:ext uri="{BB962C8B-B14F-4D97-AF65-F5344CB8AC3E}">
        <p14:creationId xmlns:p14="http://schemas.microsoft.com/office/powerpoint/2010/main" val="3753150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D5B17DE5-EF8A-5A47-BCE0-108043F3B7A4}"/>
              </a:ext>
            </a:extLst>
          </p:cNvPr>
          <p:cNvSpPr>
            <a:spLocks noGrp="1" noChangeArrowheads="1"/>
          </p:cNvSpPr>
          <p:nvPr>
            <p:ph type="title"/>
          </p:nvPr>
        </p:nvSpPr>
        <p:spPr>
          <a:xfrm>
            <a:off x="434975" y="0"/>
            <a:ext cx="8025457" cy="685800"/>
          </a:xfrm>
        </p:spPr>
        <p:txBody>
          <a:bodyPr/>
          <a:lstStyle/>
          <a:p>
            <a:r>
              <a:rPr lang="en-US" altLang="en-US" dirty="0"/>
              <a:t>ESRF storage ring lattice upgrade</a:t>
            </a:r>
            <a:endParaRPr lang="en-US" altLang="en-US" sz="2000" dirty="0">
              <a:solidFill>
                <a:schemeClr val="hlink"/>
              </a:solidFill>
            </a:endParaRPr>
          </a:p>
        </p:txBody>
      </p:sp>
      <p:sp>
        <p:nvSpPr>
          <p:cNvPr id="442376" name="Rectangle 8">
            <a:extLst>
              <a:ext uri="{FF2B5EF4-FFF2-40B4-BE49-F238E27FC236}">
                <a16:creationId xmlns:a16="http://schemas.microsoft.com/office/drawing/2014/main" id="{44091474-FD69-BF46-B19E-B485AD1437CF}"/>
              </a:ext>
            </a:extLst>
          </p:cNvPr>
          <p:cNvSpPr>
            <a:spLocks noChangeArrowheads="1"/>
          </p:cNvSpPr>
          <p:nvPr/>
        </p:nvSpPr>
        <p:spPr bwMode="auto">
          <a:xfrm>
            <a:off x="2438400" y="6248400"/>
            <a:ext cx="7620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2378" name="Group 10">
            <a:extLst>
              <a:ext uri="{FF2B5EF4-FFF2-40B4-BE49-F238E27FC236}">
                <a16:creationId xmlns:a16="http://schemas.microsoft.com/office/drawing/2014/main" id="{42BEA4CC-76F0-2B40-8762-6ABA373E81E5}"/>
              </a:ext>
            </a:extLst>
          </p:cNvPr>
          <p:cNvGrpSpPr>
            <a:grpSpLocks/>
          </p:cNvGrpSpPr>
          <p:nvPr/>
        </p:nvGrpSpPr>
        <p:grpSpPr bwMode="auto">
          <a:xfrm>
            <a:off x="228600" y="685800"/>
            <a:ext cx="8848725" cy="1752600"/>
            <a:chOff x="96" y="984"/>
            <a:chExt cx="5574" cy="1104"/>
          </a:xfrm>
        </p:grpSpPr>
        <p:sp>
          <p:nvSpPr>
            <p:cNvPr id="442379" name="Rectangle 11">
              <a:extLst>
                <a:ext uri="{FF2B5EF4-FFF2-40B4-BE49-F238E27FC236}">
                  <a16:creationId xmlns:a16="http://schemas.microsoft.com/office/drawing/2014/main" id="{ECC870FB-2CDA-394E-9398-5F2004125CE6}"/>
                </a:ext>
              </a:extLst>
            </p:cNvPr>
            <p:cNvSpPr>
              <a:spLocks noChangeArrowheads="1"/>
            </p:cNvSpPr>
            <p:nvPr/>
          </p:nvSpPr>
          <p:spPr bwMode="auto">
            <a:xfrm>
              <a:off x="1488" y="1080"/>
              <a:ext cx="672" cy="28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0" name="Rectangle 12">
              <a:extLst>
                <a:ext uri="{FF2B5EF4-FFF2-40B4-BE49-F238E27FC236}">
                  <a16:creationId xmlns:a16="http://schemas.microsoft.com/office/drawing/2014/main" id="{6502716C-B8B3-D94A-9D3F-06FB3E99F373}"/>
                </a:ext>
              </a:extLst>
            </p:cNvPr>
            <p:cNvSpPr>
              <a:spLocks noChangeArrowheads="1"/>
            </p:cNvSpPr>
            <p:nvPr/>
          </p:nvSpPr>
          <p:spPr bwMode="auto">
            <a:xfrm>
              <a:off x="3456" y="1080"/>
              <a:ext cx="672" cy="28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1" name="Line 13">
              <a:extLst>
                <a:ext uri="{FF2B5EF4-FFF2-40B4-BE49-F238E27FC236}">
                  <a16:creationId xmlns:a16="http://schemas.microsoft.com/office/drawing/2014/main" id="{EB361A0B-B867-4141-A0A4-E5C9139A824C}"/>
                </a:ext>
              </a:extLst>
            </p:cNvPr>
            <p:cNvSpPr>
              <a:spLocks noChangeShapeType="1"/>
            </p:cNvSpPr>
            <p:nvPr/>
          </p:nvSpPr>
          <p:spPr bwMode="auto">
            <a:xfrm>
              <a:off x="336" y="1032"/>
              <a:ext cx="0" cy="432"/>
            </a:xfrm>
            <a:prstGeom prst="line">
              <a:avLst/>
            </a:prstGeom>
            <a:noFill/>
            <a:ln w="158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2" name="Line 14">
              <a:extLst>
                <a:ext uri="{FF2B5EF4-FFF2-40B4-BE49-F238E27FC236}">
                  <a16:creationId xmlns:a16="http://schemas.microsoft.com/office/drawing/2014/main" id="{E41A4462-5B9E-A640-86B5-3A1CAE64E0E9}"/>
                </a:ext>
              </a:extLst>
            </p:cNvPr>
            <p:cNvSpPr>
              <a:spLocks noChangeShapeType="1"/>
            </p:cNvSpPr>
            <p:nvPr/>
          </p:nvSpPr>
          <p:spPr bwMode="auto">
            <a:xfrm>
              <a:off x="5136" y="1032"/>
              <a:ext cx="0" cy="432"/>
            </a:xfrm>
            <a:prstGeom prst="line">
              <a:avLst/>
            </a:prstGeom>
            <a:noFill/>
            <a:ln w="158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3" name="Line 15">
              <a:extLst>
                <a:ext uri="{FF2B5EF4-FFF2-40B4-BE49-F238E27FC236}">
                  <a16:creationId xmlns:a16="http://schemas.microsoft.com/office/drawing/2014/main" id="{458F3FA5-DA93-3B49-B2EF-7C0F8DAD0977}"/>
                </a:ext>
              </a:extLst>
            </p:cNvPr>
            <p:cNvSpPr>
              <a:spLocks noChangeShapeType="1"/>
            </p:cNvSpPr>
            <p:nvPr/>
          </p:nvSpPr>
          <p:spPr bwMode="auto">
            <a:xfrm>
              <a:off x="2832" y="1032"/>
              <a:ext cx="0" cy="432"/>
            </a:xfrm>
            <a:prstGeom prst="line">
              <a:avLst/>
            </a:prstGeom>
            <a:noFill/>
            <a:ln w="158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4" name="Rectangle 16">
              <a:extLst>
                <a:ext uri="{FF2B5EF4-FFF2-40B4-BE49-F238E27FC236}">
                  <a16:creationId xmlns:a16="http://schemas.microsoft.com/office/drawing/2014/main" id="{C0380A48-FCBF-8544-9596-8CAF587BDA8D}"/>
                </a:ext>
              </a:extLst>
            </p:cNvPr>
            <p:cNvSpPr>
              <a:spLocks noChangeArrowheads="1"/>
            </p:cNvSpPr>
            <p:nvPr/>
          </p:nvSpPr>
          <p:spPr bwMode="auto">
            <a:xfrm>
              <a:off x="288" y="1464"/>
              <a:ext cx="33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lgn="l">
                <a:buChar char="•"/>
                <a:defRPr sz="3200">
                  <a:solidFill>
                    <a:schemeClr val="tx1"/>
                  </a:solidFill>
                  <a:latin typeface="Times New Roman" pitchFamily="2" charset="0"/>
                </a:defRPr>
              </a:lvl1pPr>
              <a:lvl2pPr marL="685800" indent="-228600" algn="l">
                <a:buClr>
                  <a:schemeClr val="accent2"/>
                </a:buClr>
                <a:buSzPct val="80000"/>
                <a:buChar char="o"/>
                <a:defRPr sz="2800">
                  <a:solidFill>
                    <a:schemeClr val="tx1"/>
                  </a:solidFill>
                  <a:latin typeface="Times New Roman" pitchFamily="2" charset="0"/>
                </a:defRPr>
              </a:lvl2pPr>
              <a:lvl3pPr marL="1143000" indent="-228600" algn="l">
                <a:buChar char="•"/>
                <a:defRPr sz="2400">
                  <a:solidFill>
                    <a:schemeClr val="tx1"/>
                  </a:solidFill>
                  <a:latin typeface="Times New Roman" pitchFamily="2" charset="0"/>
                </a:defRPr>
              </a:lvl3pPr>
              <a:lvl4pPr marL="1543050" indent="-171450" algn="l">
                <a:buClr>
                  <a:schemeClr val="accent2"/>
                </a:buClr>
                <a:buChar char="o"/>
                <a:defRPr sz="2000">
                  <a:solidFill>
                    <a:schemeClr val="tx1"/>
                  </a:solidFill>
                  <a:latin typeface="Times New Roman" pitchFamily="2" charset="0"/>
                </a:defRPr>
              </a:lvl4pPr>
              <a:lvl5pPr marL="2000250" indent="-171450" algn="l">
                <a:buChar char="•"/>
                <a:defRPr sz="2000">
                  <a:solidFill>
                    <a:schemeClr val="tx1"/>
                  </a:solidFill>
                  <a:latin typeface="Times New Roman" pitchFamily="2" charset="0"/>
                </a:defRPr>
              </a:lvl5pPr>
              <a:lvl6pPr marL="2457450" indent="-171450" fontAlgn="base">
                <a:spcBef>
                  <a:spcPct val="20000"/>
                </a:spcBef>
                <a:spcAft>
                  <a:spcPct val="0"/>
                </a:spcAft>
                <a:buClr>
                  <a:schemeClr val="bg2"/>
                </a:buClr>
                <a:buChar char="•"/>
                <a:defRPr sz="2000">
                  <a:solidFill>
                    <a:schemeClr val="tx1"/>
                  </a:solidFill>
                  <a:latin typeface="Times New Roman" pitchFamily="2" charset="0"/>
                </a:defRPr>
              </a:lvl6pPr>
              <a:lvl7pPr marL="2914650" indent="-171450" fontAlgn="base">
                <a:spcBef>
                  <a:spcPct val="20000"/>
                </a:spcBef>
                <a:spcAft>
                  <a:spcPct val="0"/>
                </a:spcAft>
                <a:buClr>
                  <a:schemeClr val="bg2"/>
                </a:buClr>
                <a:buChar char="•"/>
                <a:defRPr sz="2000">
                  <a:solidFill>
                    <a:schemeClr val="tx1"/>
                  </a:solidFill>
                  <a:latin typeface="Times New Roman" pitchFamily="2" charset="0"/>
                </a:defRPr>
              </a:lvl7pPr>
              <a:lvl8pPr marL="3371850" indent="-171450" fontAlgn="base">
                <a:spcBef>
                  <a:spcPct val="20000"/>
                </a:spcBef>
                <a:spcAft>
                  <a:spcPct val="0"/>
                </a:spcAft>
                <a:buClr>
                  <a:schemeClr val="bg2"/>
                </a:buClr>
                <a:buChar char="•"/>
                <a:defRPr sz="2000">
                  <a:solidFill>
                    <a:schemeClr val="tx1"/>
                  </a:solidFill>
                  <a:latin typeface="Times New Roman" pitchFamily="2" charset="0"/>
                </a:defRPr>
              </a:lvl8pPr>
              <a:lvl9pPr marL="3829050" indent="-171450" fontAlgn="base">
                <a:spcBef>
                  <a:spcPct val="20000"/>
                </a:spcBef>
                <a:spcAft>
                  <a:spcPct val="0"/>
                </a:spcAft>
                <a:buClr>
                  <a:schemeClr val="bg2"/>
                </a:buClr>
                <a:buChar char="•"/>
                <a:defRPr sz="2000">
                  <a:solidFill>
                    <a:schemeClr val="tx1"/>
                  </a:solidFill>
                  <a:latin typeface="Times New Roman" pitchFamily="2" charset="0"/>
                </a:defRPr>
              </a:lvl9pPr>
            </a:lstStyle>
            <a:p>
              <a:pPr>
                <a:buSzTx/>
                <a:buFontTx/>
                <a:buNone/>
              </a:pPr>
              <a:endParaRPr lang="en-GB" altLang="en-US" sz="2900">
                <a:solidFill>
                  <a:schemeClr val="tx2"/>
                </a:solidFill>
              </a:endParaRPr>
            </a:p>
          </p:txBody>
        </p:sp>
        <p:pic>
          <p:nvPicPr>
            <p:cNvPr id="442385" name="Picture 17" descr="txp_fig.bmp">
              <a:extLst>
                <a:ext uri="{FF2B5EF4-FFF2-40B4-BE49-F238E27FC236}">
                  <a16:creationId xmlns:a16="http://schemas.microsoft.com/office/drawing/2014/main" id="{C0670DAF-B3C7-A049-82A7-2197BE4367BF}"/>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392" y="1512"/>
              <a:ext cx="16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386" name="Line 18">
              <a:extLst>
                <a:ext uri="{FF2B5EF4-FFF2-40B4-BE49-F238E27FC236}">
                  <a16:creationId xmlns:a16="http://schemas.microsoft.com/office/drawing/2014/main" id="{5DCB544F-DA01-4E4D-9332-BA5ECA391C54}"/>
                </a:ext>
              </a:extLst>
            </p:cNvPr>
            <p:cNvSpPr>
              <a:spLocks noChangeShapeType="1"/>
            </p:cNvSpPr>
            <p:nvPr/>
          </p:nvSpPr>
          <p:spPr bwMode="auto">
            <a:xfrm>
              <a:off x="1488" y="1176"/>
              <a:ext cx="0" cy="288"/>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7" name="Line 19">
              <a:extLst>
                <a:ext uri="{FF2B5EF4-FFF2-40B4-BE49-F238E27FC236}">
                  <a16:creationId xmlns:a16="http://schemas.microsoft.com/office/drawing/2014/main" id="{09B780C1-D1D0-2D4D-8F4E-FD43E7A792B6}"/>
                </a:ext>
              </a:extLst>
            </p:cNvPr>
            <p:cNvSpPr>
              <a:spLocks noChangeShapeType="1"/>
            </p:cNvSpPr>
            <p:nvPr/>
          </p:nvSpPr>
          <p:spPr bwMode="auto">
            <a:xfrm>
              <a:off x="4128" y="1176"/>
              <a:ext cx="0" cy="288"/>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2388" name="Picture 20" descr="txp_fig.bmp">
              <a:extLst>
                <a:ext uri="{FF2B5EF4-FFF2-40B4-BE49-F238E27FC236}">
                  <a16:creationId xmlns:a16="http://schemas.microsoft.com/office/drawing/2014/main" id="{8FDAF8BB-7E43-3348-A15E-CD602AAE3FB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618" y="1512"/>
              <a:ext cx="742"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389" name="Picture 21" descr="txp_fig.bmp">
              <a:extLst>
                <a:ext uri="{FF2B5EF4-FFF2-40B4-BE49-F238E27FC236}">
                  <a16:creationId xmlns:a16="http://schemas.microsoft.com/office/drawing/2014/main" id="{AD7F4AF3-87E0-CF4F-B405-FE794757889B}"/>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032" y="1512"/>
              <a:ext cx="16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390" name="Line 22">
              <a:extLst>
                <a:ext uri="{FF2B5EF4-FFF2-40B4-BE49-F238E27FC236}">
                  <a16:creationId xmlns:a16="http://schemas.microsoft.com/office/drawing/2014/main" id="{09FB7137-BABC-7944-B7E9-1178931C7BD9}"/>
                </a:ext>
              </a:extLst>
            </p:cNvPr>
            <p:cNvSpPr>
              <a:spLocks noChangeShapeType="1"/>
            </p:cNvSpPr>
            <p:nvPr/>
          </p:nvSpPr>
          <p:spPr bwMode="auto">
            <a:xfrm>
              <a:off x="672" y="984"/>
              <a:ext cx="0" cy="528"/>
            </a:xfrm>
            <a:prstGeom prst="line">
              <a:avLst/>
            </a:prstGeom>
            <a:noFill/>
            <a:ln w="15875">
              <a:solidFill>
                <a:srgbClr val="008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1" name="Line 23">
              <a:extLst>
                <a:ext uri="{FF2B5EF4-FFF2-40B4-BE49-F238E27FC236}">
                  <a16:creationId xmlns:a16="http://schemas.microsoft.com/office/drawing/2014/main" id="{0FAC3DBA-76A1-994B-8A79-38F2FDAACB7B}"/>
                </a:ext>
              </a:extLst>
            </p:cNvPr>
            <p:cNvSpPr>
              <a:spLocks noChangeShapeType="1"/>
            </p:cNvSpPr>
            <p:nvPr/>
          </p:nvSpPr>
          <p:spPr bwMode="auto">
            <a:xfrm>
              <a:off x="960" y="1416"/>
              <a:ext cx="0" cy="48"/>
            </a:xfrm>
            <a:prstGeom prst="line">
              <a:avLst/>
            </a:prstGeom>
            <a:noFill/>
            <a:ln w="15875">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2" name="Line 24">
              <a:extLst>
                <a:ext uri="{FF2B5EF4-FFF2-40B4-BE49-F238E27FC236}">
                  <a16:creationId xmlns:a16="http://schemas.microsoft.com/office/drawing/2014/main" id="{7A667409-792C-4442-A26A-8D4F5091257C}"/>
                </a:ext>
              </a:extLst>
            </p:cNvPr>
            <p:cNvSpPr>
              <a:spLocks noChangeShapeType="1"/>
            </p:cNvSpPr>
            <p:nvPr/>
          </p:nvSpPr>
          <p:spPr bwMode="auto">
            <a:xfrm>
              <a:off x="960" y="1032"/>
              <a:ext cx="0" cy="48"/>
            </a:xfrm>
            <a:prstGeom prst="line">
              <a:avLst/>
            </a:prstGeom>
            <a:noFill/>
            <a:ln w="15875">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3" name="Line 25">
              <a:extLst>
                <a:ext uri="{FF2B5EF4-FFF2-40B4-BE49-F238E27FC236}">
                  <a16:creationId xmlns:a16="http://schemas.microsoft.com/office/drawing/2014/main" id="{0C00EDA6-20F9-0840-BF94-B7DE2D5E378E}"/>
                </a:ext>
              </a:extLst>
            </p:cNvPr>
            <p:cNvSpPr>
              <a:spLocks noChangeShapeType="1"/>
            </p:cNvSpPr>
            <p:nvPr/>
          </p:nvSpPr>
          <p:spPr bwMode="auto">
            <a:xfrm>
              <a:off x="960" y="1032"/>
              <a:ext cx="0" cy="432"/>
            </a:xfrm>
            <a:prstGeom prst="line">
              <a:avLst/>
            </a:prstGeom>
            <a:noFill/>
            <a:ln w="158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4" name="Line 26">
              <a:extLst>
                <a:ext uri="{FF2B5EF4-FFF2-40B4-BE49-F238E27FC236}">
                  <a16:creationId xmlns:a16="http://schemas.microsoft.com/office/drawing/2014/main" id="{092774F1-96EC-D34C-88BA-4424461A940E}"/>
                </a:ext>
              </a:extLst>
            </p:cNvPr>
            <p:cNvSpPr>
              <a:spLocks noChangeShapeType="1"/>
            </p:cNvSpPr>
            <p:nvPr/>
          </p:nvSpPr>
          <p:spPr bwMode="auto">
            <a:xfrm>
              <a:off x="2544" y="1416"/>
              <a:ext cx="0" cy="48"/>
            </a:xfrm>
            <a:prstGeom prst="line">
              <a:avLst/>
            </a:prstGeom>
            <a:noFill/>
            <a:ln w="15875">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5" name="Line 27">
              <a:extLst>
                <a:ext uri="{FF2B5EF4-FFF2-40B4-BE49-F238E27FC236}">
                  <a16:creationId xmlns:a16="http://schemas.microsoft.com/office/drawing/2014/main" id="{F7737A20-4F3E-5946-9957-45F637514C2D}"/>
                </a:ext>
              </a:extLst>
            </p:cNvPr>
            <p:cNvSpPr>
              <a:spLocks noChangeShapeType="1"/>
            </p:cNvSpPr>
            <p:nvPr/>
          </p:nvSpPr>
          <p:spPr bwMode="auto">
            <a:xfrm>
              <a:off x="2544" y="1032"/>
              <a:ext cx="0" cy="48"/>
            </a:xfrm>
            <a:prstGeom prst="line">
              <a:avLst/>
            </a:prstGeom>
            <a:noFill/>
            <a:ln w="15875">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6" name="Line 28">
              <a:extLst>
                <a:ext uri="{FF2B5EF4-FFF2-40B4-BE49-F238E27FC236}">
                  <a16:creationId xmlns:a16="http://schemas.microsoft.com/office/drawing/2014/main" id="{A6387C58-0ADA-774C-A692-6199EC72D15C}"/>
                </a:ext>
              </a:extLst>
            </p:cNvPr>
            <p:cNvSpPr>
              <a:spLocks noChangeShapeType="1"/>
            </p:cNvSpPr>
            <p:nvPr/>
          </p:nvSpPr>
          <p:spPr bwMode="auto">
            <a:xfrm>
              <a:off x="2544" y="1032"/>
              <a:ext cx="0" cy="432"/>
            </a:xfrm>
            <a:prstGeom prst="line">
              <a:avLst/>
            </a:prstGeom>
            <a:noFill/>
            <a:ln w="158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7" name="Line 29">
              <a:extLst>
                <a:ext uri="{FF2B5EF4-FFF2-40B4-BE49-F238E27FC236}">
                  <a16:creationId xmlns:a16="http://schemas.microsoft.com/office/drawing/2014/main" id="{9B4CE286-5980-FF42-A897-25D0E011F6B6}"/>
                </a:ext>
              </a:extLst>
            </p:cNvPr>
            <p:cNvSpPr>
              <a:spLocks noChangeShapeType="1"/>
            </p:cNvSpPr>
            <p:nvPr/>
          </p:nvSpPr>
          <p:spPr bwMode="auto">
            <a:xfrm>
              <a:off x="1248" y="984"/>
              <a:ext cx="0" cy="528"/>
            </a:xfrm>
            <a:prstGeom prst="line">
              <a:avLst/>
            </a:prstGeom>
            <a:noFill/>
            <a:ln w="15875">
              <a:solidFill>
                <a:srgbClr val="008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8" name="Line 30">
              <a:extLst>
                <a:ext uri="{FF2B5EF4-FFF2-40B4-BE49-F238E27FC236}">
                  <a16:creationId xmlns:a16="http://schemas.microsoft.com/office/drawing/2014/main" id="{B2B79704-5DC6-0549-94A1-45BEE8A5908E}"/>
                </a:ext>
              </a:extLst>
            </p:cNvPr>
            <p:cNvSpPr>
              <a:spLocks noChangeShapeType="1"/>
            </p:cNvSpPr>
            <p:nvPr/>
          </p:nvSpPr>
          <p:spPr bwMode="auto">
            <a:xfrm>
              <a:off x="2304" y="984"/>
              <a:ext cx="0" cy="528"/>
            </a:xfrm>
            <a:prstGeom prst="line">
              <a:avLst/>
            </a:prstGeom>
            <a:noFill/>
            <a:ln w="15875">
              <a:solidFill>
                <a:srgbClr val="008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99" name="Line 31">
              <a:extLst>
                <a:ext uri="{FF2B5EF4-FFF2-40B4-BE49-F238E27FC236}">
                  <a16:creationId xmlns:a16="http://schemas.microsoft.com/office/drawing/2014/main" id="{D64C2AA9-D006-3843-A746-793153434B24}"/>
                </a:ext>
              </a:extLst>
            </p:cNvPr>
            <p:cNvSpPr>
              <a:spLocks noChangeShapeType="1"/>
            </p:cNvSpPr>
            <p:nvPr/>
          </p:nvSpPr>
          <p:spPr bwMode="auto">
            <a:xfrm>
              <a:off x="3072" y="1416"/>
              <a:ext cx="0" cy="48"/>
            </a:xfrm>
            <a:prstGeom prst="line">
              <a:avLst/>
            </a:prstGeom>
            <a:noFill/>
            <a:ln w="15875">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0" name="Line 32">
              <a:extLst>
                <a:ext uri="{FF2B5EF4-FFF2-40B4-BE49-F238E27FC236}">
                  <a16:creationId xmlns:a16="http://schemas.microsoft.com/office/drawing/2014/main" id="{A1A915C0-1A32-EC4F-9AC0-9B4EDB844FB5}"/>
                </a:ext>
              </a:extLst>
            </p:cNvPr>
            <p:cNvSpPr>
              <a:spLocks noChangeShapeType="1"/>
            </p:cNvSpPr>
            <p:nvPr/>
          </p:nvSpPr>
          <p:spPr bwMode="auto">
            <a:xfrm>
              <a:off x="3072" y="1032"/>
              <a:ext cx="0" cy="48"/>
            </a:xfrm>
            <a:prstGeom prst="line">
              <a:avLst/>
            </a:prstGeom>
            <a:noFill/>
            <a:ln w="15875">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1" name="Line 33">
              <a:extLst>
                <a:ext uri="{FF2B5EF4-FFF2-40B4-BE49-F238E27FC236}">
                  <a16:creationId xmlns:a16="http://schemas.microsoft.com/office/drawing/2014/main" id="{3B668949-0988-4C44-8988-229164AB918F}"/>
                </a:ext>
              </a:extLst>
            </p:cNvPr>
            <p:cNvSpPr>
              <a:spLocks noChangeShapeType="1"/>
            </p:cNvSpPr>
            <p:nvPr/>
          </p:nvSpPr>
          <p:spPr bwMode="auto">
            <a:xfrm>
              <a:off x="3072" y="1032"/>
              <a:ext cx="0" cy="432"/>
            </a:xfrm>
            <a:prstGeom prst="line">
              <a:avLst/>
            </a:prstGeom>
            <a:noFill/>
            <a:ln w="158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2" name="Line 34">
              <a:extLst>
                <a:ext uri="{FF2B5EF4-FFF2-40B4-BE49-F238E27FC236}">
                  <a16:creationId xmlns:a16="http://schemas.microsoft.com/office/drawing/2014/main" id="{B2672FF1-DE29-4C46-A9F9-5B27F95AE0EA}"/>
                </a:ext>
              </a:extLst>
            </p:cNvPr>
            <p:cNvSpPr>
              <a:spLocks noChangeShapeType="1"/>
            </p:cNvSpPr>
            <p:nvPr/>
          </p:nvSpPr>
          <p:spPr bwMode="auto">
            <a:xfrm>
              <a:off x="3312" y="984"/>
              <a:ext cx="0" cy="528"/>
            </a:xfrm>
            <a:prstGeom prst="line">
              <a:avLst/>
            </a:prstGeom>
            <a:noFill/>
            <a:ln w="15875">
              <a:solidFill>
                <a:srgbClr val="008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3" name="Line 35">
              <a:extLst>
                <a:ext uri="{FF2B5EF4-FFF2-40B4-BE49-F238E27FC236}">
                  <a16:creationId xmlns:a16="http://schemas.microsoft.com/office/drawing/2014/main" id="{F421AFD8-F5D6-5C4F-84EC-2B049807948E}"/>
                </a:ext>
              </a:extLst>
            </p:cNvPr>
            <p:cNvSpPr>
              <a:spLocks noChangeShapeType="1"/>
            </p:cNvSpPr>
            <p:nvPr/>
          </p:nvSpPr>
          <p:spPr bwMode="auto">
            <a:xfrm>
              <a:off x="4272" y="984"/>
              <a:ext cx="0" cy="528"/>
            </a:xfrm>
            <a:prstGeom prst="line">
              <a:avLst/>
            </a:prstGeom>
            <a:noFill/>
            <a:ln w="15875">
              <a:solidFill>
                <a:srgbClr val="008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4" name="Line 36">
              <a:extLst>
                <a:ext uri="{FF2B5EF4-FFF2-40B4-BE49-F238E27FC236}">
                  <a16:creationId xmlns:a16="http://schemas.microsoft.com/office/drawing/2014/main" id="{0D70BA95-DF05-764C-9205-761DC9BD201D}"/>
                </a:ext>
              </a:extLst>
            </p:cNvPr>
            <p:cNvSpPr>
              <a:spLocks noChangeShapeType="1"/>
            </p:cNvSpPr>
            <p:nvPr/>
          </p:nvSpPr>
          <p:spPr bwMode="auto">
            <a:xfrm>
              <a:off x="4560" y="1416"/>
              <a:ext cx="0" cy="48"/>
            </a:xfrm>
            <a:prstGeom prst="line">
              <a:avLst/>
            </a:prstGeom>
            <a:noFill/>
            <a:ln w="15875">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5" name="Line 37">
              <a:extLst>
                <a:ext uri="{FF2B5EF4-FFF2-40B4-BE49-F238E27FC236}">
                  <a16:creationId xmlns:a16="http://schemas.microsoft.com/office/drawing/2014/main" id="{01B24933-9269-3543-9A29-4ED91B9D44E3}"/>
                </a:ext>
              </a:extLst>
            </p:cNvPr>
            <p:cNvSpPr>
              <a:spLocks noChangeShapeType="1"/>
            </p:cNvSpPr>
            <p:nvPr/>
          </p:nvSpPr>
          <p:spPr bwMode="auto">
            <a:xfrm>
              <a:off x="4560" y="1032"/>
              <a:ext cx="0" cy="48"/>
            </a:xfrm>
            <a:prstGeom prst="line">
              <a:avLst/>
            </a:prstGeom>
            <a:noFill/>
            <a:ln w="15875">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6" name="Line 38">
              <a:extLst>
                <a:ext uri="{FF2B5EF4-FFF2-40B4-BE49-F238E27FC236}">
                  <a16:creationId xmlns:a16="http://schemas.microsoft.com/office/drawing/2014/main" id="{F39A5212-23BD-8242-A997-B1FBD4A09E39}"/>
                </a:ext>
              </a:extLst>
            </p:cNvPr>
            <p:cNvSpPr>
              <a:spLocks noChangeShapeType="1"/>
            </p:cNvSpPr>
            <p:nvPr/>
          </p:nvSpPr>
          <p:spPr bwMode="auto">
            <a:xfrm>
              <a:off x="4560" y="1032"/>
              <a:ext cx="0" cy="432"/>
            </a:xfrm>
            <a:prstGeom prst="line">
              <a:avLst/>
            </a:prstGeom>
            <a:noFill/>
            <a:ln w="158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407" name="Line 39">
              <a:extLst>
                <a:ext uri="{FF2B5EF4-FFF2-40B4-BE49-F238E27FC236}">
                  <a16:creationId xmlns:a16="http://schemas.microsoft.com/office/drawing/2014/main" id="{56447167-4973-F245-844C-BB9B887CA759}"/>
                </a:ext>
              </a:extLst>
            </p:cNvPr>
            <p:cNvSpPr>
              <a:spLocks noChangeShapeType="1"/>
            </p:cNvSpPr>
            <p:nvPr/>
          </p:nvSpPr>
          <p:spPr bwMode="auto">
            <a:xfrm>
              <a:off x="4848" y="984"/>
              <a:ext cx="0" cy="528"/>
            </a:xfrm>
            <a:prstGeom prst="line">
              <a:avLst/>
            </a:prstGeom>
            <a:noFill/>
            <a:ln w="15875">
              <a:solidFill>
                <a:srgbClr val="008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2408" name="Picture 40" descr="txp_fig.bmp">
              <a:extLst>
                <a:ext uri="{FF2B5EF4-FFF2-40B4-BE49-F238E27FC236}">
                  <a16:creationId xmlns:a16="http://schemas.microsoft.com/office/drawing/2014/main" id="{995968CC-41F6-F945-9AFA-524D6E1505C0}"/>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896" y="1536"/>
              <a:ext cx="774"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409" name="Picture 41" descr="txp_fig.bmp">
              <a:extLst>
                <a:ext uri="{FF2B5EF4-FFF2-40B4-BE49-F238E27FC236}">
                  <a16:creationId xmlns:a16="http://schemas.microsoft.com/office/drawing/2014/main" id="{60CFEC72-BC25-AF47-9DF9-45AF5DF3D622}"/>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96" y="1536"/>
              <a:ext cx="798"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2410" name="Rectangle 42">
            <a:extLst>
              <a:ext uri="{FF2B5EF4-FFF2-40B4-BE49-F238E27FC236}">
                <a16:creationId xmlns:a16="http://schemas.microsoft.com/office/drawing/2014/main" id="{9D8DF131-B183-1B44-AA9E-243DA9EB779E}"/>
              </a:ext>
            </a:extLst>
          </p:cNvPr>
          <p:cNvSpPr>
            <a:spLocks noChangeArrowheads="1"/>
          </p:cNvSpPr>
          <p:nvPr/>
        </p:nvSpPr>
        <p:spPr bwMode="auto">
          <a:xfrm>
            <a:off x="228600" y="2514600"/>
            <a:ext cx="4038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itchFamily="2" charset="0"/>
              </a:defRPr>
            </a:lvl1pPr>
            <a:lvl2pPr marL="742950" indent="-285750" algn="l">
              <a:spcBef>
                <a:spcPct val="0"/>
              </a:spcBef>
              <a:defRPr sz="2400">
                <a:solidFill>
                  <a:schemeClr val="tx1"/>
                </a:solidFill>
                <a:latin typeface="Times New Roman" pitchFamily="2" charset="0"/>
              </a:defRPr>
            </a:lvl2pPr>
            <a:lvl3pPr marL="1143000" indent="-228600" algn="l">
              <a:spcBef>
                <a:spcPct val="0"/>
              </a:spcBef>
              <a:defRPr sz="2400">
                <a:solidFill>
                  <a:schemeClr val="tx1"/>
                </a:solidFill>
                <a:latin typeface="Times New Roman" pitchFamily="2" charset="0"/>
              </a:defRPr>
            </a:lvl3pPr>
            <a:lvl4pPr marL="1600200" indent="-228600" algn="l">
              <a:spcBef>
                <a:spcPct val="0"/>
              </a:spcBef>
              <a:defRPr sz="2400">
                <a:solidFill>
                  <a:schemeClr val="tx1"/>
                </a:solidFill>
                <a:latin typeface="Times New Roman" pitchFamily="2" charset="0"/>
              </a:defRPr>
            </a:lvl4pPr>
            <a:lvl5pPr marL="2057400" indent="-228600" algn="l">
              <a:spcBef>
                <a:spcPct val="0"/>
              </a:spcBef>
              <a:defRPr sz="2400">
                <a:solidFill>
                  <a:schemeClr val="tx1"/>
                </a:solidFill>
                <a:latin typeface="Times New Roman" pitchFamily="2" charset="0"/>
              </a:defRPr>
            </a:lvl5pPr>
            <a:lvl6pPr marL="2514600" indent="-228600" fontAlgn="base">
              <a:spcBef>
                <a:spcPct val="0"/>
              </a:spcBef>
              <a:spcAft>
                <a:spcPct val="0"/>
              </a:spcAft>
              <a:defRPr sz="2400">
                <a:solidFill>
                  <a:schemeClr val="tx1"/>
                </a:solidFill>
                <a:latin typeface="Times New Roman" pitchFamily="2" charset="0"/>
              </a:defRPr>
            </a:lvl6pPr>
            <a:lvl7pPr marL="2971800" indent="-228600" fontAlgn="base">
              <a:spcBef>
                <a:spcPct val="0"/>
              </a:spcBef>
              <a:spcAft>
                <a:spcPct val="0"/>
              </a:spcAft>
              <a:defRPr sz="2400">
                <a:solidFill>
                  <a:schemeClr val="tx1"/>
                </a:solidFill>
                <a:latin typeface="Times New Roman" pitchFamily="2" charset="0"/>
              </a:defRPr>
            </a:lvl7pPr>
            <a:lvl8pPr marL="3429000" indent="-228600" fontAlgn="base">
              <a:spcBef>
                <a:spcPct val="0"/>
              </a:spcBef>
              <a:spcAft>
                <a:spcPct val="0"/>
              </a:spcAft>
              <a:defRPr sz="2400">
                <a:solidFill>
                  <a:schemeClr val="tx1"/>
                </a:solidFill>
                <a:latin typeface="Times New Roman" pitchFamily="2" charset="0"/>
              </a:defRPr>
            </a:lvl8pPr>
            <a:lvl9pPr marL="3886200" indent="-228600" fontAlgn="base">
              <a:spcBef>
                <a:spcPct val="0"/>
              </a:spcBef>
              <a:spcAft>
                <a:spcPct val="0"/>
              </a:spcAft>
              <a:defRPr sz="2400">
                <a:solidFill>
                  <a:schemeClr val="tx1"/>
                </a:solidFill>
                <a:latin typeface="Times New Roman" pitchFamily="2" charset="0"/>
              </a:defRPr>
            </a:lvl9pPr>
          </a:lstStyle>
          <a:p>
            <a:pPr>
              <a:lnSpc>
                <a:spcPct val="90000"/>
              </a:lnSpc>
              <a:spcBef>
                <a:spcPct val="20000"/>
              </a:spcBef>
              <a:buSzTx/>
              <a:buFontTx/>
              <a:buChar char="•"/>
            </a:pPr>
            <a:r>
              <a:rPr lang="en-US" altLang="en-US" sz="2000"/>
              <a:t>Purpose to minimize emittance at the insertion device (increase brilliance) by imposing specific </a:t>
            </a:r>
            <a:r>
              <a:rPr lang="el-GR" altLang="en-US" sz="2000" b="1"/>
              <a:t>β, α, </a:t>
            </a:r>
            <a:r>
              <a:rPr lang="en-US" altLang="en-US" sz="2000" b="1"/>
              <a:t>D </a:t>
            </a:r>
            <a:r>
              <a:rPr lang="en-US" altLang="en-US" sz="2000"/>
              <a:t>and</a:t>
            </a:r>
            <a:r>
              <a:rPr lang="en-US" altLang="en-US" sz="2000" b="1"/>
              <a:t> D’</a:t>
            </a:r>
            <a:r>
              <a:rPr lang="en-US" altLang="en-US" sz="2000"/>
              <a:t> values at the entrance of the dipole</a:t>
            </a:r>
          </a:p>
          <a:p>
            <a:pPr>
              <a:lnSpc>
                <a:spcPct val="90000"/>
              </a:lnSpc>
              <a:spcBef>
                <a:spcPct val="20000"/>
              </a:spcBef>
              <a:buSzTx/>
              <a:buFontTx/>
              <a:buChar char="•"/>
            </a:pPr>
            <a:r>
              <a:rPr lang="en-US" altLang="en-US" sz="2000"/>
              <a:t>Usually need to create achromat (dispersion equal to 0) in the straight section (</a:t>
            </a:r>
            <a:r>
              <a:rPr lang="en-US" altLang="en-US" sz="2000" b="1"/>
              <a:t>Double Bend Achromat – DBA, Triple Bend Achromat – TBA,…)</a:t>
            </a:r>
          </a:p>
          <a:p>
            <a:pPr>
              <a:lnSpc>
                <a:spcPct val="90000"/>
              </a:lnSpc>
              <a:spcBef>
                <a:spcPct val="20000"/>
              </a:spcBef>
              <a:buSzTx/>
              <a:buFontTx/>
              <a:buChar char="•"/>
            </a:pPr>
            <a:r>
              <a:rPr lang="en-US" altLang="en-US" sz="2000"/>
              <a:t>Try to minimize variation of beta function in the cell by tuning quadrupoles accordingly</a:t>
            </a:r>
          </a:p>
        </p:txBody>
      </p:sp>
      <p:grpSp>
        <p:nvGrpSpPr>
          <p:cNvPr id="442412" name="Group 44">
            <a:extLst>
              <a:ext uri="{FF2B5EF4-FFF2-40B4-BE49-F238E27FC236}">
                <a16:creationId xmlns:a16="http://schemas.microsoft.com/office/drawing/2014/main" id="{D030564B-F7A3-424C-A6B9-B2D41A9940A9}"/>
              </a:ext>
            </a:extLst>
          </p:cNvPr>
          <p:cNvGrpSpPr>
            <a:grpSpLocks/>
          </p:cNvGrpSpPr>
          <p:nvPr/>
        </p:nvGrpSpPr>
        <p:grpSpPr bwMode="auto">
          <a:xfrm>
            <a:off x="4191000" y="2560638"/>
            <a:ext cx="4953000" cy="4297362"/>
            <a:chOff x="2640" y="1613"/>
            <a:chExt cx="3120" cy="2707"/>
          </a:xfrm>
        </p:grpSpPr>
        <p:pic>
          <p:nvPicPr>
            <p:cNvPr id="442375" name="Picture 7">
              <a:extLst>
                <a:ext uri="{FF2B5EF4-FFF2-40B4-BE49-F238E27FC236}">
                  <a16:creationId xmlns:a16="http://schemas.microsoft.com/office/drawing/2014/main" id="{C060CFE9-E13C-D346-A50B-61AAEB883C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0" y="1613"/>
              <a:ext cx="3120" cy="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411" name="Rectangle 43">
              <a:extLst>
                <a:ext uri="{FF2B5EF4-FFF2-40B4-BE49-F238E27FC236}">
                  <a16:creationId xmlns:a16="http://schemas.microsoft.com/office/drawing/2014/main" id="{EE52804C-5DBC-354A-960E-78EB25315B07}"/>
                </a:ext>
              </a:extLst>
            </p:cNvPr>
            <p:cNvSpPr>
              <a:spLocks noChangeArrowheads="1"/>
            </p:cNvSpPr>
            <p:nvPr/>
          </p:nvSpPr>
          <p:spPr bwMode="auto">
            <a:xfrm>
              <a:off x="2640" y="4176"/>
              <a:ext cx="384"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279981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8" name="Picture 4">
            <a:extLst>
              <a:ext uri="{FF2B5EF4-FFF2-40B4-BE49-F238E27FC236}">
                <a16:creationId xmlns:a16="http://schemas.microsoft.com/office/drawing/2014/main" id="{1A45F50C-9BA2-6044-951A-3C025AA74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58825"/>
            <a:ext cx="48006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70" name="Picture 6">
            <a:extLst>
              <a:ext uri="{FF2B5EF4-FFF2-40B4-BE49-F238E27FC236}">
                <a16:creationId xmlns:a16="http://schemas.microsoft.com/office/drawing/2014/main" id="{3D1D3E58-494C-7447-88A9-4C2F55BED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40088"/>
            <a:ext cx="4495800"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6466" name="Rectangle 2">
            <a:extLst>
              <a:ext uri="{FF2B5EF4-FFF2-40B4-BE49-F238E27FC236}">
                <a16:creationId xmlns:a16="http://schemas.microsoft.com/office/drawing/2014/main" id="{1D3CF66C-B715-374A-BEB9-685590B9FBCE}"/>
              </a:ext>
            </a:extLst>
          </p:cNvPr>
          <p:cNvSpPr>
            <a:spLocks noGrp="1" noChangeArrowheads="1"/>
          </p:cNvSpPr>
          <p:nvPr>
            <p:ph type="title"/>
          </p:nvPr>
        </p:nvSpPr>
        <p:spPr/>
        <p:txBody>
          <a:bodyPr/>
          <a:lstStyle/>
          <a:p>
            <a:r>
              <a:rPr lang="en-US" altLang="en-US"/>
              <a:t>LHC lattice examples</a:t>
            </a:r>
          </a:p>
        </p:txBody>
      </p:sp>
      <p:sp>
        <p:nvSpPr>
          <p:cNvPr id="446471" name="Rectangle 7">
            <a:extLst>
              <a:ext uri="{FF2B5EF4-FFF2-40B4-BE49-F238E27FC236}">
                <a16:creationId xmlns:a16="http://schemas.microsoft.com/office/drawing/2014/main" id="{123E172A-B0D7-A64B-BF1B-8D9667D717FC}"/>
              </a:ext>
            </a:extLst>
          </p:cNvPr>
          <p:cNvSpPr>
            <a:spLocks noChangeArrowheads="1"/>
          </p:cNvSpPr>
          <p:nvPr/>
        </p:nvSpPr>
        <p:spPr bwMode="auto">
          <a:xfrm>
            <a:off x="228600" y="685800"/>
            <a:ext cx="403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itchFamily="2" charset="0"/>
              </a:defRPr>
            </a:lvl1pPr>
            <a:lvl2pPr marL="742950" indent="-285750" algn="l">
              <a:spcBef>
                <a:spcPct val="0"/>
              </a:spcBef>
              <a:defRPr sz="2400">
                <a:solidFill>
                  <a:schemeClr val="tx1"/>
                </a:solidFill>
                <a:latin typeface="Times New Roman" pitchFamily="2" charset="0"/>
              </a:defRPr>
            </a:lvl2pPr>
            <a:lvl3pPr marL="1143000" indent="-228600" algn="l">
              <a:spcBef>
                <a:spcPct val="0"/>
              </a:spcBef>
              <a:defRPr sz="2400">
                <a:solidFill>
                  <a:schemeClr val="tx1"/>
                </a:solidFill>
                <a:latin typeface="Times New Roman" pitchFamily="2" charset="0"/>
              </a:defRPr>
            </a:lvl3pPr>
            <a:lvl4pPr marL="1600200" indent="-228600" algn="l">
              <a:spcBef>
                <a:spcPct val="0"/>
              </a:spcBef>
              <a:defRPr sz="2400">
                <a:solidFill>
                  <a:schemeClr val="tx1"/>
                </a:solidFill>
                <a:latin typeface="Times New Roman" pitchFamily="2" charset="0"/>
              </a:defRPr>
            </a:lvl4pPr>
            <a:lvl5pPr marL="2057400" indent="-228600" algn="l">
              <a:spcBef>
                <a:spcPct val="0"/>
              </a:spcBef>
              <a:defRPr sz="2400">
                <a:solidFill>
                  <a:schemeClr val="tx1"/>
                </a:solidFill>
                <a:latin typeface="Times New Roman" pitchFamily="2" charset="0"/>
              </a:defRPr>
            </a:lvl5pPr>
            <a:lvl6pPr marL="2514600" indent="-228600" fontAlgn="base">
              <a:spcBef>
                <a:spcPct val="0"/>
              </a:spcBef>
              <a:spcAft>
                <a:spcPct val="0"/>
              </a:spcAft>
              <a:defRPr sz="2400">
                <a:solidFill>
                  <a:schemeClr val="tx1"/>
                </a:solidFill>
                <a:latin typeface="Times New Roman" pitchFamily="2" charset="0"/>
              </a:defRPr>
            </a:lvl6pPr>
            <a:lvl7pPr marL="2971800" indent="-228600" fontAlgn="base">
              <a:spcBef>
                <a:spcPct val="0"/>
              </a:spcBef>
              <a:spcAft>
                <a:spcPct val="0"/>
              </a:spcAft>
              <a:defRPr sz="2400">
                <a:solidFill>
                  <a:schemeClr val="tx1"/>
                </a:solidFill>
                <a:latin typeface="Times New Roman" pitchFamily="2" charset="0"/>
              </a:defRPr>
            </a:lvl7pPr>
            <a:lvl8pPr marL="3429000" indent="-228600" fontAlgn="base">
              <a:spcBef>
                <a:spcPct val="0"/>
              </a:spcBef>
              <a:spcAft>
                <a:spcPct val="0"/>
              </a:spcAft>
              <a:defRPr sz="2400">
                <a:solidFill>
                  <a:schemeClr val="tx1"/>
                </a:solidFill>
                <a:latin typeface="Times New Roman" pitchFamily="2" charset="0"/>
              </a:defRPr>
            </a:lvl8pPr>
            <a:lvl9pPr marL="3886200" indent="-228600" fontAlgn="base">
              <a:spcBef>
                <a:spcPct val="0"/>
              </a:spcBef>
              <a:spcAft>
                <a:spcPct val="0"/>
              </a:spcAft>
              <a:defRPr sz="2400">
                <a:solidFill>
                  <a:schemeClr val="tx1"/>
                </a:solidFill>
                <a:latin typeface="Times New Roman" pitchFamily="2" charset="0"/>
              </a:defRPr>
            </a:lvl9pPr>
          </a:lstStyle>
          <a:p>
            <a:pPr>
              <a:lnSpc>
                <a:spcPct val="90000"/>
              </a:lnSpc>
              <a:spcBef>
                <a:spcPct val="20000"/>
              </a:spcBef>
              <a:buSzTx/>
              <a:buFontTx/>
              <a:buChar char="•"/>
            </a:pPr>
            <a:r>
              <a:rPr lang="en-US" altLang="en-US"/>
              <a:t>FODO arc with 3+3 super-conducting bending magnets and 2 quadrupoles in between</a:t>
            </a:r>
          </a:p>
          <a:p>
            <a:pPr>
              <a:lnSpc>
                <a:spcPct val="90000"/>
              </a:lnSpc>
              <a:spcBef>
                <a:spcPct val="20000"/>
              </a:spcBef>
              <a:buSzTx/>
              <a:buFontTx/>
              <a:buChar char="•"/>
            </a:pPr>
            <a:r>
              <a:rPr lang="en-US" altLang="en-US"/>
              <a:t>Beta functions between 30 and 180m</a:t>
            </a:r>
          </a:p>
        </p:txBody>
      </p:sp>
      <p:sp>
        <p:nvSpPr>
          <p:cNvPr id="446473" name="Rectangle 9">
            <a:extLst>
              <a:ext uri="{FF2B5EF4-FFF2-40B4-BE49-F238E27FC236}">
                <a16:creationId xmlns:a16="http://schemas.microsoft.com/office/drawing/2014/main" id="{976148FC-0E00-BB41-802D-A138AC28F15A}"/>
              </a:ext>
            </a:extLst>
          </p:cNvPr>
          <p:cNvSpPr>
            <a:spLocks noChangeArrowheads="1"/>
          </p:cNvSpPr>
          <p:nvPr/>
        </p:nvSpPr>
        <p:spPr bwMode="auto">
          <a:xfrm>
            <a:off x="4800600" y="4572000"/>
            <a:ext cx="4267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itchFamily="2" charset="0"/>
              </a:defRPr>
            </a:lvl1pPr>
            <a:lvl2pPr marL="742950" indent="-285750" algn="l">
              <a:spcBef>
                <a:spcPct val="0"/>
              </a:spcBef>
              <a:defRPr sz="2400">
                <a:solidFill>
                  <a:schemeClr val="tx1"/>
                </a:solidFill>
                <a:latin typeface="Times New Roman" pitchFamily="2" charset="0"/>
              </a:defRPr>
            </a:lvl2pPr>
            <a:lvl3pPr marL="1143000" indent="-228600" algn="l">
              <a:spcBef>
                <a:spcPct val="0"/>
              </a:spcBef>
              <a:defRPr sz="2400">
                <a:solidFill>
                  <a:schemeClr val="tx1"/>
                </a:solidFill>
                <a:latin typeface="Times New Roman" pitchFamily="2" charset="0"/>
              </a:defRPr>
            </a:lvl3pPr>
            <a:lvl4pPr marL="1600200" indent="-228600" algn="l">
              <a:spcBef>
                <a:spcPct val="0"/>
              </a:spcBef>
              <a:defRPr sz="2400">
                <a:solidFill>
                  <a:schemeClr val="tx1"/>
                </a:solidFill>
                <a:latin typeface="Times New Roman" pitchFamily="2" charset="0"/>
              </a:defRPr>
            </a:lvl4pPr>
            <a:lvl5pPr marL="2057400" indent="-228600" algn="l">
              <a:spcBef>
                <a:spcPct val="0"/>
              </a:spcBef>
              <a:defRPr sz="2400">
                <a:solidFill>
                  <a:schemeClr val="tx1"/>
                </a:solidFill>
                <a:latin typeface="Times New Roman" pitchFamily="2" charset="0"/>
              </a:defRPr>
            </a:lvl5pPr>
            <a:lvl6pPr marL="2514600" indent="-228600" fontAlgn="base">
              <a:spcBef>
                <a:spcPct val="0"/>
              </a:spcBef>
              <a:spcAft>
                <a:spcPct val="0"/>
              </a:spcAft>
              <a:defRPr sz="2400">
                <a:solidFill>
                  <a:schemeClr val="tx1"/>
                </a:solidFill>
                <a:latin typeface="Times New Roman" pitchFamily="2" charset="0"/>
              </a:defRPr>
            </a:lvl6pPr>
            <a:lvl7pPr marL="2971800" indent="-228600" fontAlgn="base">
              <a:spcBef>
                <a:spcPct val="0"/>
              </a:spcBef>
              <a:spcAft>
                <a:spcPct val="0"/>
              </a:spcAft>
              <a:defRPr sz="2400">
                <a:solidFill>
                  <a:schemeClr val="tx1"/>
                </a:solidFill>
                <a:latin typeface="Times New Roman" pitchFamily="2" charset="0"/>
              </a:defRPr>
            </a:lvl7pPr>
            <a:lvl8pPr marL="3429000" indent="-228600" fontAlgn="base">
              <a:spcBef>
                <a:spcPct val="0"/>
              </a:spcBef>
              <a:spcAft>
                <a:spcPct val="0"/>
              </a:spcAft>
              <a:defRPr sz="2400">
                <a:solidFill>
                  <a:schemeClr val="tx1"/>
                </a:solidFill>
                <a:latin typeface="Times New Roman" pitchFamily="2" charset="0"/>
              </a:defRPr>
            </a:lvl8pPr>
            <a:lvl9pPr marL="3886200" indent="-228600" fontAlgn="base">
              <a:spcBef>
                <a:spcPct val="0"/>
              </a:spcBef>
              <a:spcAft>
                <a:spcPct val="0"/>
              </a:spcAft>
              <a:defRPr sz="2400">
                <a:solidFill>
                  <a:schemeClr val="tx1"/>
                </a:solidFill>
                <a:latin typeface="Times New Roman" pitchFamily="2" charset="0"/>
              </a:defRPr>
            </a:lvl9pPr>
          </a:lstStyle>
          <a:p>
            <a:pPr>
              <a:lnSpc>
                <a:spcPct val="90000"/>
              </a:lnSpc>
              <a:spcBef>
                <a:spcPct val="20000"/>
              </a:spcBef>
              <a:buSzTx/>
              <a:buFontTx/>
              <a:buChar char="•"/>
            </a:pPr>
            <a:r>
              <a:rPr lang="en-US" altLang="en-US"/>
              <a:t>Collision points creating beam waists with betas of </a:t>
            </a:r>
            <a:r>
              <a:rPr lang="en-US" altLang="en-US" b="1"/>
              <a:t>0.5m</a:t>
            </a:r>
            <a:r>
              <a:rPr lang="en-US" altLang="en-US"/>
              <a:t> using super-conducting quadrupoles in triplets </a:t>
            </a:r>
          </a:p>
          <a:p>
            <a:pPr>
              <a:lnSpc>
                <a:spcPct val="90000"/>
              </a:lnSpc>
              <a:spcBef>
                <a:spcPct val="20000"/>
              </a:spcBef>
              <a:buSzTx/>
              <a:buFontTx/>
              <a:buChar char="•"/>
            </a:pPr>
            <a:r>
              <a:rPr lang="en-US" altLang="en-US"/>
              <a:t>Huge beta functions on triplets</a:t>
            </a:r>
            <a:endParaRPr lang="en-US" altLang="en-US" b="1"/>
          </a:p>
        </p:txBody>
      </p:sp>
    </p:spTree>
    <p:extLst>
      <p:ext uri="{BB962C8B-B14F-4D97-AF65-F5344CB8AC3E}">
        <p14:creationId xmlns:p14="http://schemas.microsoft.com/office/powerpoint/2010/main" val="32787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a:extLst>
              <a:ext uri="{FF2B5EF4-FFF2-40B4-BE49-F238E27FC236}">
                <a16:creationId xmlns:a16="http://schemas.microsoft.com/office/drawing/2014/main" id="{D86BA8CE-3FA3-0240-AFF9-48F52AAB5D29}"/>
              </a:ext>
            </a:extLst>
          </p:cNvPr>
          <p:cNvSpPr>
            <a:spLocks noGrp="1" noChangeArrowheads="1"/>
          </p:cNvSpPr>
          <p:nvPr>
            <p:ph type="title"/>
          </p:nvPr>
        </p:nvSpPr>
        <p:spPr>
          <a:xfrm>
            <a:off x="827584" y="76200"/>
            <a:ext cx="7173416" cy="609600"/>
          </a:xfrm>
        </p:spPr>
        <p:txBody>
          <a:bodyPr/>
          <a:lstStyle/>
          <a:p>
            <a:r>
              <a:rPr lang="en-US" altLang="en-US" dirty="0"/>
              <a:t>General equations of motion</a:t>
            </a:r>
            <a:endParaRPr lang="en-GB" altLang="en-US" dirty="0"/>
          </a:p>
        </p:txBody>
      </p:sp>
      <p:sp>
        <p:nvSpPr>
          <p:cNvPr id="577539" name="Rectangle 3">
            <a:extLst>
              <a:ext uri="{FF2B5EF4-FFF2-40B4-BE49-F238E27FC236}">
                <a16:creationId xmlns:a16="http://schemas.microsoft.com/office/drawing/2014/main" id="{1E73A1B5-92FD-6E46-BB7F-D78509D55E4C}"/>
              </a:ext>
            </a:extLst>
          </p:cNvPr>
          <p:cNvSpPr>
            <a:spLocks noChangeArrowheads="1"/>
          </p:cNvSpPr>
          <p:nvPr/>
        </p:nvSpPr>
        <p:spPr bwMode="auto">
          <a:xfrm>
            <a:off x="152400" y="838200"/>
            <a:ext cx="8686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Times New Roman" pitchFamily="2" charset="0"/>
              </a:defRPr>
            </a:lvl1pPr>
            <a:lvl2pPr marL="742950" indent="-285750" algn="l">
              <a:buClr>
                <a:schemeClr val="accent2"/>
              </a:buClr>
              <a:buSzPct val="80000"/>
              <a:buChar char="q"/>
              <a:defRPr sz="2400">
                <a:solidFill>
                  <a:schemeClr val="tx1"/>
                </a:solidFill>
                <a:latin typeface="Times New Roman" pitchFamily="2" charset="0"/>
              </a:defRPr>
            </a:lvl2pPr>
            <a:lvl3pPr marL="1143000" indent="-228600" algn="l">
              <a:buSzPct val="65000"/>
              <a:defRPr sz="2000">
                <a:solidFill>
                  <a:schemeClr val="tx1"/>
                </a:solidFill>
                <a:latin typeface="Times New Roman" pitchFamily="2" charset="0"/>
              </a:defRPr>
            </a:lvl3pPr>
            <a:lvl4pPr marL="1600200" indent="-228600" algn="l">
              <a:buClr>
                <a:schemeClr val="accent2"/>
              </a:buClr>
              <a:buSzPct val="70000"/>
              <a:buChar char="¨"/>
              <a:defRPr>
                <a:solidFill>
                  <a:schemeClr val="tx1"/>
                </a:solidFill>
                <a:latin typeface="Times New Roman" pitchFamily="2" charset="0"/>
              </a:defRPr>
            </a:lvl4pPr>
            <a:lvl5pPr marL="2057400" indent="-228600" algn="l">
              <a:buChar char="§"/>
              <a:defRPr>
                <a:solidFill>
                  <a:schemeClr val="tx1"/>
                </a:solidFill>
                <a:latin typeface="Times New Roman" pitchFamily="2" charset="0"/>
              </a:defRPr>
            </a:lvl5pPr>
            <a:lvl6pPr marL="25146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6pPr>
            <a:lvl7pPr marL="29718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7pPr>
            <a:lvl8pPr marL="34290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8pPr>
            <a:lvl9pPr marL="3886200" indent="-228600" fontAlgn="base">
              <a:spcBef>
                <a:spcPct val="20000"/>
              </a:spcBef>
              <a:spcAft>
                <a:spcPct val="0"/>
              </a:spcAft>
              <a:buClr>
                <a:schemeClr val="bg2"/>
              </a:buClr>
              <a:buFont typeface="Wingdings" pitchFamily="2" charset="2"/>
              <a:buChar char="§"/>
              <a:defRPr>
                <a:solidFill>
                  <a:schemeClr val="tx1"/>
                </a:solidFill>
                <a:latin typeface="Times New Roman" pitchFamily="2" charset="0"/>
              </a:defRPr>
            </a:lvl9pPr>
          </a:lstStyle>
          <a:p>
            <a:pPr>
              <a:lnSpc>
                <a:spcPct val="90000"/>
              </a:lnSpc>
              <a:spcBef>
                <a:spcPct val="50000"/>
              </a:spcBef>
            </a:pPr>
            <a:r>
              <a:rPr lang="en-US" altLang="en-US" sz="2000" dirty="0">
                <a:ea typeface="Times New Roman" pitchFamily="2" charset="0"/>
                <a:cs typeface="Times New Roman" pitchFamily="2" charset="0"/>
              </a:rPr>
              <a:t>Note that for </a:t>
            </a:r>
            <a:r>
              <a:rPr lang="en-US" altLang="en-US" sz="2000" i="1" dirty="0">
                <a:ea typeface="Times New Roman" pitchFamily="2" charset="0"/>
                <a:cs typeface="Times New Roman" pitchFamily="2" charset="0"/>
              </a:rPr>
              <a:t>x&lt;&lt;</a:t>
            </a:r>
            <a:r>
              <a:rPr lang="el-GR" altLang="en-US" sz="2000" i="1" dirty="0"/>
              <a:t>ρ</a:t>
            </a:r>
            <a:endParaRPr lang="en-US" altLang="en-US" sz="2000" i="1" dirty="0"/>
          </a:p>
          <a:p>
            <a:pPr>
              <a:lnSpc>
                <a:spcPct val="90000"/>
              </a:lnSpc>
              <a:spcBef>
                <a:spcPct val="50000"/>
              </a:spcBef>
            </a:pPr>
            <a:r>
              <a:rPr lang="en-US" altLang="en-US" sz="2000" dirty="0">
                <a:ea typeface="Times New Roman" pitchFamily="2" charset="0"/>
                <a:cs typeface="Times New Roman" pitchFamily="2" charset="0"/>
              </a:rPr>
              <a:t>It is convenient to consider the arc length </a:t>
            </a:r>
            <a:r>
              <a:rPr lang="en-US" altLang="en-US" sz="2000" b="1" dirty="0">
                <a:ea typeface="Times New Roman" pitchFamily="2" charset="0"/>
                <a:cs typeface="Times New Roman" pitchFamily="2" charset="0"/>
              </a:rPr>
              <a:t>s</a:t>
            </a:r>
            <a:r>
              <a:rPr lang="en-US" altLang="en-US" sz="2000" dirty="0">
                <a:ea typeface="Times New Roman" pitchFamily="2" charset="0"/>
                <a:cs typeface="Times New Roman" pitchFamily="2" charset="0"/>
              </a:rPr>
              <a:t> as the independent variable</a:t>
            </a:r>
          </a:p>
          <a:p>
            <a:pPr>
              <a:lnSpc>
                <a:spcPct val="90000"/>
              </a:lnSpc>
              <a:spcBef>
                <a:spcPct val="50000"/>
              </a:spcBef>
            </a:pPr>
            <a:endParaRPr lang="en-US" altLang="en-US" sz="2000" dirty="0"/>
          </a:p>
          <a:p>
            <a:pPr>
              <a:lnSpc>
                <a:spcPct val="90000"/>
              </a:lnSpc>
              <a:spcBef>
                <a:spcPct val="50000"/>
              </a:spcBef>
              <a:buFont typeface="Wingdings" pitchFamily="2" charset="2"/>
              <a:buNone/>
            </a:pPr>
            <a:r>
              <a:rPr lang="en-US" altLang="en-US" sz="2000" dirty="0"/>
              <a:t>	</a:t>
            </a:r>
          </a:p>
          <a:p>
            <a:pPr>
              <a:lnSpc>
                <a:spcPct val="90000"/>
              </a:lnSpc>
              <a:spcBef>
                <a:spcPct val="50000"/>
              </a:spcBef>
              <a:buFont typeface="Wingdings" pitchFamily="2" charset="2"/>
              <a:buNone/>
            </a:pPr>
            <a:r>
              <a:rPr lang="en-US" altLang="en-US" sz="2000" dirty="0"/>
              <a:t>	and  </a:t>
            </a:r>
            <a:endParaRPr lang="el-GR" altLang="en-US" sz="2000" dirty="0"/>
          </a:p>
          <a:p>
            <a:pPr>
              <a:lnSpc>
                <a:spcPct val="90000"/>
              </a:lnSpc>
              <a:spcBef>
                <a:spcPct val="50000"/>
              </a:spcBef>
            </a:pPr>
            <a:endParaRPr lang="el-GR" altLang="en-US" sz="2000" dirty="0"/>
          </a:p>
          <a:p>
            <a:pPr>
              <a:lnSpc>
                <a:spcPct val="90000"/>
              </a:lnSpc>
              <a:spcBef>
                <a:spcPct val="50000"/>
              </a:spcBef>
            </a:pPr>
            <a:r>
              <a:rPr lang="en-US" altLang="en-US" sz="2000" dirty="0"/>
              <a:t>Denote</a:t>
            </a:r>
          </a:p>
          <a:p>
            <a:pPr>
              <a:lnSpc>
                <a:spcPct val="90000"/>
              </a:lnSpc>
              <a:spcBef>
                <a:spcPct val="50000"/>
              </a:spcBef>
            </a:pPr>
            <a:r>
              <a:rPr lang="en-US" altLang="en-US" sz="2000" dirty="0"/>
              <a:t>The general equations of motion are</a:t>
            </a:r>
          </a:p>
          <a:p>
            <a:pPr>
              <a:lnSpc>
                <a:spcPct val="90000"/>
              </a:lnSpc>
              <a:spcBef>
                <a:spcPct val="50000"/>
              </a:spcBef>
            </a:pPr>
            <a:endParaRPr lang="en-US" altLang="en-US" sz="2000" dirty="0"/>
          </a:p>
          <a:p>
            <a:pPr>
              <a:lnSpc>
                <a:spcPct val="90000"/>
              </a:lnSpc>
              <a:spcBef>
                <a:spcPct val="50000"/>
              </a:spcBef>
            </a:pPr>
            <a:endParaRPr lang="en-US" altLang="en-US" sz="2000" dirty="0"/>
          </a:p>
          <a:p>
            <a:pPr>
              <a:lnSpc>
                <a:spcPct val="90000"/>
              </a:lnSpc>
              <a:spcBef>
                <a:spcPct val="50000"/>
              </a:spcBef>
            </a:pPr>
            <a:endParaRPr lang="en-US" altLang="en-US" sz="2000" dirty="0"/>
          </a:p>
          <a:p>
            <a:pPr>
              <a:lnSpc>
                <a:spcPct val="90000"/>
              </a:lnSpc>
              <a:spcBef>
                <a:spcPct val="50000"/>
              </a:spcBef>
            </a:pPr>
            <a:r>
              <a:rPr lang="en-US" altLang="en-US" sz="2000" b="1" dirty="0"/>
              <a:t>Remark: </a:t>
            </a:r>
            <a:r>
              <a:rPr lang="en-US" altLang="en-US" sz="2000" dirty="0"/>
              <a:t>Note that without the approximations, the equations are nonlinear and coupled!</a:t>
            </a:r>
          </a:p>
          <a:p>
            <a:pPr>
              <a:lnSpc>
                <a:spcPct val="90000"/>
              </a:lnSpc>
              <a:spcBef>
                <a:spcPct val="50000"/>
              </a:spcBef>
            </a:pPr>
            <a:r>
              <a:rPr lang="en-US" altLang="en-US" sz="2000" dirty="0"/>
              <a:t>The fields have to be defined </a:t>
            </a:r>
          </a:p>
        </p:txBody>
      </p:sp>
      <p:pic>
        <p:nvPicPr>
          <p:cNvPr id="577559" name="Picture 23" descr="txp_fig.bmp">
            <a:extLst>
              <a:ext uri="{FF2B5EF4-FFF2-40B4-BE49-F238E27FC236}">
                <a16:creationId xmlns:a16="http://schemas.microsoft.com/office/drawing/2014/main" id="{31918A02-DC94-304F-8795-6FB2F9591DC2}"/>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3176588"/>
            <a:ext cx="2654300"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569" name="Picture 33" descr="txp_fig.bmp">
            <a:extLst>
              <a:ext uri="{FF2B5EF4-FFF2-40B4-BE49-F238E27FC236}">
                <a16:creationId xmlns:a16="http://schemas.microsoft.com/office/drawing/2014/main" id="{331AB776-5B70-CF4D-AE84-3874921217E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219200" y="1600200"/>
            <a:ext cx="60515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570" name="Picture 34" descr="txp_fig.bmp">
            <a:extLst>
              <a:ext uri="{FF2B5EF4-FFF2-40B4-BE49-F238E27FC236}">
                <a16:creationId xmlns:a16="http://schemas.microsoft.com/office/drawing/2014/main" id="{CDBB97EB-99FA-4942-8B2E-604679389EC2}"/>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873250" y="2352675"/>
            <a:ext cx="57118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574" name="Picture 38" descr="txp_fig.bmp">
            <a:extLst>
              <a:ext uri="{FF2B5EF4-FFF2-40B4-BE49-F238E27FC236}">
                <a16:creationId xmlns:a16="http://schemas.microsoft.com/office/drawing/2014/main" id="{4B22F9BC-BC79-0646-BB47-78B22381D1A8}"/>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124200" y="685800"/>
            <a:ext cx="2255838"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575" name="Picture 39" descr="txp_fig.bmp">
            <a:extLst>
              <a:ext uri="{FF2B5EF4-FFF2-40B4-BE49-F238E27FC236}">
                <a16:creationId xmlns:a16="http://schemas.microsoft.com/office/drawing/2014/main" id="{38E2B936-A4C4-964C-BDFA-84662BAEC6C3}"/>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822575" y="4154488"/>
            <a:ext cx="3221038" cy="140493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76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331B35FC-7258-4D41-984D-D6276BF0FF55}"/>
              </a:ext>
            </a:extLst>
          </p:cNvPr>
          <p:cNvSpPr>
            <a:spLocks noGrp="1" noChangeArrowheads="1"/>
          </p:cNvSpPr>
          <p:nvPr>
            <p:ph type="title"/>
          </p:nvPr>
        </p:nvSpPr>
        <p:spPr>
          <a:xfrm>
            <a:off x="683568" y="76200"/>
            <a:ext cx="7776864" cy="609600"/>
          </a:xfrm>
        </p:spPr>
        <p:txBody>
          <a:bodyPr/>
          <a:lstStyle/>
          <a:p>
            <a:r>
              <a:rPr lang="en-US" altLang="en-US" sz="4000" dirty="0"/>
              <a:t>Equations of motion – Linear fields </a:t>
            </a:r>
            <a:endParaRPr lang="en-GB" altLang="en-US" sz="4000" dirty="0"/>
          </a:p>
        </p:txBody>
      </p:sp>
      <p:sp>
        <p:nvSpPr>
          <p:cNvPr id="485379" name="Rectangle 3">
            <a:extLst>
              <a:ext uri="{FF2B5EF4-FFF2-40B4-BE49-F238E27FC236}">
                <a16:creationId xmlns:a16="http://schemas.microsoft.com/office/drawing/2014/main" id="{4B782F61-F480-F149-8D9A-BB184D5F269E}"/>
              </a:ext>
            </a:extLst>
          </p:cNvPr>
          <p:cNvSpPr>
            <a:spLocks noChangeArrowheads="1"/>
          </p:cNvSpPr>
          <p:nvPr/>
        </p:nvSpPr>
        <p:spPr bwMode="auto">
          <a:xfrm>
            <a:off x="228600" y="838200"/>
            <a:ext cx="8915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Consider </a:t>
            </a:r>
            <a:r>
              <a:rPr lang="en-US" altLang="en-US" sz="2400" i="1">
                <a:ea typeface="Times New Roman" pitchFamily="2" charset="0"/>
                <a:cs typeface="Times New Roman" pitchFamily="2" charset="0"/>
              </a:rPr>
              <a:t>s</a:t>
            </a:r>
            <a:r>
              <a:rPr lang="en-US" altLang="en-US" sz="2400">
                <a:ea typeface="Times New Roman" pitchFamily="2" charset="0"/>
                <a:cs typeface="Times New Roman" pitchFamily="2" charset="0"/>
              </a:rPr>
              <a:t>-dependent fields from dipoles and normal quadrupoles</a:t>
            </a:r>
            <a:endParaRPr lang="en-US" altLang="en-US" sz="2400"/>
          </a:p>
          <a:p>
            <a:pPr>
              <a:lnSpc>
                <a:spcPct val="90000"/>
              </a:lnSpc>
              <a:spcBef>
                <a:spcPct val="50000"/>
              </a:spcBef>
              <a:buSzTx/>
            </a:pPr>
            <a:r>
              <a:rPr lang="en-US" altLang="en-US" sz="2400"/>
              <a:t>The total momentum can be written		</a:t>
            </a:r>
          </a:p>
          <a:p>
            <a:pPr>
              <a:lnSpc>
                <a:spcPct val="90000"/>
              </a:lnSpc>
              <a:spcBef>
                <a:spcPct val="50000"/>
              </a:spcBef>
              <a:buSzTx/>
            </a:pPr>
            <a:r>
              <a:rPr lang="en-US" altLang="en-US" sz="2400"/>
              <a:t>With magnetic rigidity	           	  and normalized gradient 												the equations of motion are</a:t>
            </a:r>
          </a:p>
          <a:p>
            <a:pPr>
              <a:lnSpc>
                <a:spcPct val="90000"/>
              </a:lnSpc>
              <a:spcBef>
                <a:spcPct val="50000"/>
              </a:spcBef>
              <a:buSzTx/>
            </a:pPr>
            <a:endParaRPr lang="en-US" altLang="en-US" sz="2400"/>
          </a:p>
          <a:p>
            <a:pPr>
              <a:lnSpc>
                <a:spcPct val="90000"/>
              </a:lnSpc>
              <a:spcBef>
                <a:spcPct val="50000"/>
              </a:spcBef>
              <a:buSzTx/>
            </a:pPr>
            <a:endParaRPr lang="en-US" altLang="en-US" sz="2400"/>
          </a:p>
          <a:p>
            <a:pPr>
              <a:lnSpc>
                <a:spcPct val="90000"/>
              </a:lnSpc>
              <a:spcBef>
                <a:spcPct val="50000"/>
              </a:spcBef>
              <a:buSzTx/>
            </a:pPr>
            <a:endParaRPr lang="en-US" altLang="en-US" sz="2400"/>
          </a:p>
          <a:p>
            <a:pPr>
              <a:lnSpc>
                <a:spcPct val="90000"/>
              </a:lnSpc>
              <a:spcBef>
                <a:spcPct val="50000"/>
              </a:spcBef>
              <a:buSzTx/>
            </a:pPr>
            <a:r>
              <a:rPr lang="en-US" altLang="en-US" sz="2400"/>
              <a:t>Inhomogeneous equations with </a:t>
            </a:r>
            <a:r>
              <a:rPr lang="en-US" altLang="en-US" sz="2400" i="1"/>
              <a:t>s</a:t>
            </a:r>
            <a:r>
              <a:rPr lang="en-US" altLang="en-US" sz="2400"/>
              <a:t>-dependent coefficients</a:t>
            </a:r>
          </a:p>
          <a:p>
            <a:pPr>
              <a:lnSpc>
                <a:spcPct val="90000"/>
              </a:lnSpc>
              <a:spcBef>
                <a:spcPct val="50000"/>
              </a:spcBef>
              <a:buSzTx/>
            </a:pPr>
            <a:r>
              <a:rPr lang="en-US" altLang="en-US" sz="2400"/>
              <a:t>Note that the term </a:t>
            </a:r>
            <a:r>
              <a:rPr lang="en-US" altLang="en-US" sz="2400" i="1"/>
              <a:t>1/</a:t>
            </a:r>
            <a:r>
              <a:rPr lang="el-GR" altLang="en-US" sz="2400" i="1">
                <a:latin typeface="Lucida Grande" panose="020B0600040502020204" pitchFamily="34" charset="0"/>
              </a:rPr>
              <a:t>ρ</a:t>
            </a:r>
            <a:r>
              <a:rPr lang="el-GR" altLang="en-US" sz="2400" i="1" baseline="30000"/>
              <a:t>2</a:t>
            </a:r>
            <a:r>
              <a:rPr lang="el-GR" altLang="en-US" sz="2400" b="1"/>
              <a:t> </a:t>
            </a:r>
            <a:r>
              <a:rPr lang="en-US" altLang="en-US" sz="2400"/>
              <a:t>corresponds to the dipole </a:t>
            </a:r>
            <a:r>
              <a:rPr lang="en-US" altLang="en-US" sz="2400" b="1">
                <a:solidFill>
                  <a:srgbClr val="008000"/>
                </a:solidFill>
              </a:rPr>
              <a:t>week focusing</a:t>
            </a:r>
            <a:endParaRPr lang="en-US" altLang="en-US" sz="2400" b="1"/>
          </a:p>
          <a:p>
            <a:pPr>
              <a:lnSpc>
                <a:spcPct val="90000"/>
              </a:lnSpc>
              <a:spcBef>
                <a:spcPct val="50000"/>
              </a:spcBef>
              <a:buSzTx/>
            </a:pPr>
            <a:r>
              <a:rPr lang="en-US" altLang="en-US" sz="2400"/>
              <a:t>The term </a:t>
            </a:r>
            <a:r>
              <a:rPr lang="el-GR" altLang="en-US" sz="2400" i="1">
                <a:latin typeface="Lucida Grande" panose="020B0600040502020204" pitchFamily="34" charset="0"/>
              </a:rPr>
              <a:t>Δ</a:t>
            </a:r>
            <a:r>
              <a:rPr lang="en-US" altLang="en-US" sz="2400" i="1"/>
              <a:t>P/(P</a:t>
            </a:r>
            <a:r>
              <a:rPr lang="el-GR" altLang="en-US" sz="2400" i="1">
                <a:latin typeface="Lucida Grande" panose="020B0600040502020204" pitchFamily="34" charset="0"/>
              </a:rPr>
              <a:t>ρ</a:t>
            </a:r>
            <a:r>
              <a:rPr lang="el-GR" altLang="en-US" sz="2400" i="1"/>
              <a:t>)</a:t>
            </a:r>
            <a:r>
              <a:rPr lang="el-GR" altLang="en-US" sz="2400"/>
              <a:t> </a:t>
            </a:r>
            <a:r>
              <a:rPr lang="en-US" altLang="en-US" sz="2400"/>
              <a:t>represents </a:t>
            </a:r>
            <a:r>
              <a:rPr lang="en-US" altLang="en-US" sz="2400" b="1">
                <a:solidFill>
                  <a:srgbClr val="0033CC"/>
                </a:solidFill>
              </a:rPr>
              <a:t>off-momentum</a:t>
            </a:r>
            <a:r>
              <a:rPr lang="en-US" altLang="en-US" sz="2400"/>
              <a:t> particles</a:t>
            </a:r>
            <a:r>
              <a:rPr lang="el-GR" altLang="en-US" sz="2000" b="1"/>
              <a:t> </a:t>
            </a:r>
            <a:endParaRPr lang="en-US" altLang="en-US" sz="2000" b="1"/>
          </a:p>
        </p:txBody>
      </p:sp>
      <p:pic>
        <p:nvPicPr>
          <p:cNvPr id="485381" name="Picture 5" descr="txp_fig">
            <a:extLst>
              <a:ext uri="{FF2B5EF4-FFF2-40B4-BE49-F238E27FC236}">
                <a16:creationId xmlns:a16="http://schemas.microsoft.com/office/drawing/2014/main" id="{2F1D2621-D72C-CB42-8937-FB6D4D91ABBD}"/>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5715000" y="1524000"/>
            <a:ext cx="2209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382" name="Picture 6" descr="txp_fig">
            <a:extLst>
              <a:ext uri="{FF2B5EF4-FFF2-40B4-BE49-F238E27FC236}">
                <a16:creationId xmlns:a16="http://schemas.microsoft.com/office/drawing/2014/main" id="{8881D7C9-782A-5C4D-8A01-E508642C5F42}"/>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740150" y="2057400"/>
            <a:ext cx="12890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387" name="Picture 11" descr="txp_fig">
            <a:extLst>
              <a:ext uri="{FF2B5EF4-FFF2-40B4-BE49-F238E27FC236}">
                <a16:creationId xmlns:a16="http://schemas.microsoft.com/office/drawing/2014/main" id="{C52D3CB1-F7E3-D842-844A-C5C4E0A95363}"/>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776538" y="1219200"/>
            <a:ext cx="4538662" cy="322263"/>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pic>
        <p:nvPicPr>
          <p:cNvPr id="485388" name="Picture 12" descr="txp_fig">
            <a:extLst>
              <a:ext uri="{FF2B5EF4-FFF2-40B4-BE49-F238E27FC236}">
                <a16:creationId xmlns:a16="http://schemas.microsoft.com/office/drawing/2014/main" id="{D1BA22FC-B4BA-3545-BF53-4290850BC7E0}"/>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2624138"/>
            <a:ext cx="1708150" cy="80327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pic>
      <p:pic>
        <p:nvPicPr>
          <p:cNvPr id="485385" name="Picture 9" descr="txp_fig">
            <a:extLst>
              <a:ext uri="{FF2B5EF4-FFF2-40B4-BE49-F238E27FC236}">
                <a16:creationId xmlns:a16="http://schemas.microsoft.com/office/drawing/2014/main" id="{CA5BA793-4F3B-B646-92F5-5AD27D98CCF2}"/>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2057400" y="3470275"/>
            <a:ext cx="5486400" cy="13303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390" name="Oval 14">
            <a:extLst>
              <a:ext uri="{FF2B5EF4-FFF2-40B4-BE49-F238E27FC236}">
                <a16:creationId xmlns:a16="http://schemas.microsoft.com/office/drawing/2014/main" id="{566B8BDB-620D-1E4F-BC2C-87DBB2640AC0}"/>
              </a:ext>
            </a:extLst>
          </p:cNvPr>
          <p:cNvSpPr>
            <a:spLocks noChangeArrowheads="1"/>
          </p:cNvSpPr>
          <p:nvPr/>
        </p:nvSpPr>
        <p:spPr bwMode="auto">
          <a:xfrm>
            <a:off x="3962400" y="3429000"/>
            <a:ext cx="990600" cy="990600"/>
          </a:xfrm>
          <a:prstGeom prst="ellipse">
            <a:avLst/>
          </a:prstGeom>
          <a:noFill/>
          <a:ln w="25400">
            <a:solidFill>
              <a:srgbClr val="008000"/>
            </a:solidFill>
            <a:prstDash val="dash"/>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5392" name="Oval 16">
            <a:extLst>
              <a:ext uri="{FF2B5EF4-FFF2-40B4-BE49-F238E27FC236}">
                <a16:creationId xmlns:a16="http://schemas.microsoft.com/office/drawing/2014/main" id="{36FE6874-945F-F241-8BE9-BFD0279C1198}"/>
              </a:ext>
            </a:extLst>
          </p:cNvPr>
          <p:cNvSpPr>
            <a:spLocks noChangeArrowheads="1"/>
          </p:cNvSpPr>
          <p:nvPr/>
        </p:nvSpPr>
        <p:spPr bwMode="auto">
          <a:xfrm>
            <a:off x="6096000" y="3352800"/>
            <a:ext cx="1600200" cy="1066800"/>
          </a:xfrm>
          <a:prstGeom prst="ellipse">
            <a:avLst/>
          </a:prstGeom>
          <a:noFill/>
          <a:ln w="25400">
            <a:solidFill>
              <a:srgbClr val="0033CC"/>
            </a:solidFill>
            <a:prstDash val="dash"/>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3520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0AB378EC-AA38-734F-BB44-FCB3FE28909F}"/>
              </a:ext>
            </a:extLst>
          </p:cNvPr>
          <p:cNvSpPr>
            <a:spLocks noGrp="1" noChangeArrowheads="1"/>
          </p:cNvSpPr>
          <p:nvPr>
            <p:ph type="title"/>
          </p:nvPr>
        </p:nvSpPr>
        <p:spPr>
          <a:xfrm>
            <a:off x="1309688" y="76200"/>
            <a:ext cx="6781800" cy="533400"/>
          </a:xfrm>
        </p:spPr>
        <p:txBody>
          <a:bodyPr/>
          <a:lstStyle/>
          <a:p>
            <a:r>
              <a:rPr lang="en-US" altLang="en-US" sz="4400"/>
              <a:t>Hill’s equations</a:t>
            </a:r>
            <a:endParaRPr lang="en-GB" altLang="en-US"/>
          </a:p>
        </p:txBody>
      </p:sp>
      <p:sp>
        <p:nvSpPr>
          <p:cNvPr id="486403" name="Rectangle 3">
            <a:extLst>
              <a:ext uri="{FF2B5EF4-FFF2-40B4-BE49-F238E27FC236}">
                <a16:creationId xmlns:a16="http://schemas.microsoft.com/office/drawing/2014/main" id="{1A727454-9113-F443-A259-860BBA2E0950}"/>
              </a:ext>
            </a:extLst>
          </p:cNvPr>
          <p:cNvSpPr>
            <a:spLocks noChangeArrowheads="1"/>
          </p:cNvSpPr>
          <p:nvPr/>
        </p:nvSpPr>
        <p:spPr bwMode="auto">
          <a:xfrm>
            <a:off x="228600" y="762000"/>
            <a:ext cx="8763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sz="2800">
                <a:solidFill>
                  <a:schemeClr val="tx1"/>
                </a:solidFill>
                <a:latin typeface="Palatino" pitchFamily="2" charset="77"/>
              </a:defRPr>
            </a:lvl1pPr>
            <a:lvl2pPr marL="742950" indent="-285750" algn="l">
              <a:buClr>
                <a:schemeClr val="accent2"/>
              </a:buClr>
              <a:buSzPct val="80000"/>
              <a:buChar char="q"/>
              <a:defRPr sz="2400">
                <a:solidFill>
                  <a:schemeClr val="tx1"/>
                </a:solidFill>
                <a:latin typeface="Palatino" pitchFamily="2" charset="77"/>
              </a:defRPr>
            </a:lvl2pPr>
            <a:lvl3pPr marL="1143000" indent="-228600" algn="l">
              <a:defRPr sz="2000">
                <a:solidFill>
                  <a:schemeClr val="tx1"/>
                </a:solidFill>
                <a:latin typeface="Palatino" pitchFamily="2" charset="77"/>
              </a:defRPr>
            </a:lvl3pPr>
            <a:lvl4pPr marL="1600200" indent="-228600" algn="l">
              <a:buClr>
                <a:schemeClr val="accent2"/>
              </a:buClr>
              <a:buChar char="q"/>
              <a:defRPr>
                <a:solidFill>
                  <a:schemeClr val="tx1"/>
                </a:solidFill>
                <a:latin typeface="Palatino" pitchFamily="2" charset="77"/>
              </a:defRPr>
            </a:lvl4pPr>
            <a:lvl5pPr marL="2057400" indent="-228600" algn="l">
              <a:defRPr>
                <a:solidFill>
                  <a:schemeClr val="tx1"/>
                </a:solidFill>
                <a:latin typeface="Palatino" pitchFamily="2" charset="77"/>
              </a:defRPr>
            </a:lvl5pPr>
            <a:lvl6pPr marL="25146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6pPr>
            <a:lvl7pPr marL="29718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7pPr>
            <a:lvl8pPr marL="34290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8pPr>
            <a:lvl9pPr marL="3886200" indent="-228600" fontAlgn="base">
              <a:spcBef>
                <a:spcPct val="20000"/>
              </a:spcBef>
              <a:spcAft>
                <a:spcPct val="0"/>
              </a:spcAft>
              <a:buClr>
                <a:schemeClr val="bg2"/>
              </a:buClr>
              <a:buFont typeface="Wingdings" pitchFamily="2" charset="2"/>
              <a:buChar char="n"/>
              <a:defRPr>
                <a:solidFill>
                  <a:schemeClr val="tx1"/>
                </a:solidFill>
                <a:latin typeface="Palatino" pitchFamily="2" charset="77"/>
              </a:defRPr>
            </a:lvl9pPr>
          </a:lstStyle>
          <a:p>
            <a:pPr>
              <a:lnSpc>
                <a:spcPct val="90000"/>
              </a:lnSpc>
              <a:spcBef>
                <a:spcPct val="50000"/>
              </a:spcBef>
              <a:buSzTx/>
            </a:pPr>
            <a:r>
              <a:rPr lang="en-US" altLang="en-US" sz="2400">
                <a:ea typeface="Times New Roman" pitchFamily="2" charset="0"/>
                <a:cs typeface="Times New Roman" pitchFamily="2" charset="0"/>
              </a:rPr>
              <a:t>Solutions are combination of the ones from the 	            homogeneous and inhomogeneous equations</a:t>
            </a:r>
          </a:p>
          <a:p>
            <a:pPr>
              <a:lnSpc>
                <a:spcPct val="90000"/>
              </a:lnSpc>
              <a:spcBef>
                <a:spcPct val="50000"/>
              </a:spcBef>
              <a:buSzTx/>
            </a:pPr>
            <a:r>
              <a:rPr lang="en-US" altLang="en-US" sz="2400">
                <a:ea typeface="Times New Roman" pitchFamily="2" charset="0"/>
                <a:cs typeface="Times New Roman" pitchFamily="2" charset="0"/>
              </a:rPr>
              <a:t>Consider particles with the design momentum. 	                        The equations of motion become </a:t>
            </a: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pPr>
            <a:endParaRPr lang="en-US" altLang="en-US" sz="2400">
              <a:ea typeface="Times New Roman" pitchFamily="2" charset="0"/>
              <a:cs typeface="Times New Roman" pitchFamily="2" charset="0"/>
            </a:endParaRPr>
          </a:p>
          <a:p>
            <a:pPr>
              <a:lnSpc>
                <a:spcPct val="90000"/>
              </a:lnSpc>
              <a:spcBef>
                <a:spcPct val="50000"/>
              </a:spcBef>
              <a:buSzTx/>
              <a:buFont typeface="Wingdings" pitchFamily="2" charset="2"/>
              <a:buNone/>
            </a:pPr>
            <a:r>
              <a:rPr lang="en-US" altLang="en-US" sz="2400">
                <a:ea typeface="Times New Roman" pitchFamily="2" charset="0"/>
                <a:cs typeface="Times New Roman" pitchFamily="2" charset="0"/>
              </a:rPr>
              <a:t>	with</a:t>
            </a:r>
          </a:p>
          <a:p>
            <a:pPr>
              <a:lnSpc>
                <a:spcPct val="90000"/>
              </a:lnSpc>
              <a:spcBef>
                <a:spcPct val="50000"/>
              </a:spcBef>
              <a:buSzTx/>
            </a:pPr>
            <a:r>
              <a:rPr lang="en-US" altLang="en-US" sz="2400"/>
              <a:t> </a:t>
            </a:r>
            <a:r>
              <a:rPr lang="en-US" altLang="en-US" sz="2400" b="1"/>
              <a:t>Hill’s equations of linear transverse particle motion</a:t>
            </a:r>
          </a:p>
          <a:p>
            <a:pPr>
              <a:lnSpc>
                <a:spcPct val="90000"/>
              </a:lnSpc>
              <a:spcBef>
                <a:spcPct val="50000"/>
              </a:spcBef>
              <a:buSzTx/>
            </a:pPr>
            <a:r>
              <a:rPr lang="en-US" altLang="en-US" sz="2400"/>
              <a:t>Linear equations with </a:t>
            </a:r>
            <a:r>
              <a:rPr lang="en-US" altLang="en-US" sz="2400" i="1"/>
              <a:t>s</a:t>
            </a:r>
            <a:r>
              <a:rPr lang="en-US" altLang="en-US" sz="2400"/>
              <a:t>-dependent coefficients (harmonic oscillator with time dependent frequency)</a:t>
            </a:r>
          </a:p>
          <a:p>
            <a:pPr>
              <a:lnSpc>
                <a:spcPct val="90000"/>
              </a:lnSpc>
              <a:spcBef>
                <a:spcPct val="50000"/>
              </a:spcBef>
              <a:buSzTx/>
            </a:pPr>
            <a:r>
              <a:rPr lang="en-US" altLang="en-US" sz="2400"/>
              <a:t>In a ring (or in transport line with symmetries), coefficients  are periodic</a:t>
            </a:r>
          </a:p>
          <a:p>
            <a:pPr>
              <a:lnSpc>
                <a:spcPct val="90000"/>
              </a:lnSpc>
              <a:spcBef>
                <a:spcPct val="50000"/>
              </a:spcBef>
              <a:buSzTx/>
            </a:pPr>
            <a:r>
              <a:rPr lang="en-US" altLang="en-US" sz="2400"/>
              <a:t>Not straightforward to derive analytical solutions for whole accelerator</a:t>
            </a:r>
          </a:p>
        </p:txBody>
      </p:sp>
      <p:grpSp>
        <p:nvGrpSpPr>
          <p:cNvPr id="486404" name="Group 4">
            <a:extLst>
              <a:ext uri="{FF2B5EF4-FFF2-40B4-BE49-F238E27FC236}">
                <a16:creationId xmlns:a16="http://schemas.microsoft.com/office/drawing/2014/main" id="{0672B113-EFE0-0C4E-BCD9-B277F1DE8289}"/>
              </a:ext>
            </a:extLst>
          </p:cNvPr>
          <p:cNvGrpSpPr>
            <a:grpSpLocks/>
          </p:cNvGrpSpPr>
          <p:nvPr/>
        </p:nvGrpSpPr>
        <p:grpSpPr bwMode="auto">
          <a:xfrm>
            <a:off x="7086600" y="685800"/>
            <a:ext cx="2057400" cy="2528888"/>
            <a:chOff x="4464" y="624"/>
            <a:chExt cx="1159" cy="1529"/>
          </a:xfrm>
        </p:grpSpPr>
        <p:pic>
          <p:nvPicPr>
            <p:cNvPr id="486405" name="Picture 5" descr="hill">
              <a:extLst>
                <a:ext uri="{FF2B5EF4-FFF2-40B4-BE49-F238E27FC236}">
                  <a16:creationId xmlns:a16="http://schemas.microsoft.com/office/drawing/2014/main" id="{75576DFA-60BE-9D48-B8B6-7B96412C1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624"/>
              <a:ext cx="1159" cy="1365"/>
            </a:xfrm>
            <a:prstGeom prst="rect">
              <a:avLst/>
            </a:prstGeom>
            <a:noFill/>
            <a:extLst>
              <a:ext uri="{909E8E84-426E-40DD-AFC4-6F175D3DCCD1}">
                <a14:hiddenFill xmlns:a14="http://schemas.microsoft.com/office/drawing/2010/main">
                  <a:solidFill>
                    <a:srgbClr val="FFFFFF"/>
                  </a:solidFill>
                </a14:hiddenFill>
              </a:ext>
            </a:extLst>
          </p:spPr>
        </p:pic>
        <p:sp>
          <p:nvSpPr>
            <p:cNvPr id="486406" name="Text Box 6">
              <a:extLst>
                <a:ext uri="{FF2B5EF4-FFF2-40B4-BE49-F238E27FC236}">
                  <a16:creationId xmlns:a16="http://schemas.microsoft.com/office/drawing/2014/main" id="{84DC5BB5-9318-1B43-A0EC-4593C9FAA8B1}"/>
                </a:ext>
              </a:extLst>
            </p:cNvPr>
            <p:cNvSpPr txBox="1">
              <a:spLocks noChangeArrowheads="1"/>
            </p:cNvSpPr>
            <p:nvPr/>
          </p:nvSpPr>
          <p:spPr bwMode="auto">
            <a:xfrm>
              <a:off x="4682" y="1975"/>
              <a:ext cx="742"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spcBef>
                  <a:spcPct val="0"/>
                </a:spcBef>
                <a:defRPr sz="2400">
                  <a:solidFill>
                    <a:schemeClr val="tx1"/>
                  </a:solidFill>
                  <a:latin typeface="Times New Roman" pitchFamily="2" charset="0"/>
                </a:defRPr>
              </a:lvl1pPr>
              <a:lvl2pPr algn="l">
                <a:spcBef>
                  <a:spcPct val="0"/>
                </a:spcBef>
                <a:defRPr sz="2400">
                  <a:solidFill>
                    <a:schemeClr val="tx1"/>
                  </a:solidFill>
                  <a:latin typeface="Times New Roman" pitchFamily="2" charset="0"/>
                </a:defRPr>
              </a:lvl2pPr>
              <a:lvl3pPr algn="l">
                <a:spcBef>
                  <a:spcPct val="0"/>
                </a:spcBef>
                <a:defRPr sz="2400">
                  <a:solidFill>
                    <a:schemeClr val="tx1"/>
                  </a:solidFill>
                  <a:latin typeface="Times New Roman" pitchFamily="2" charset="0"/>
                </a:defRPr>
              </a:lvl3pPr>
              <a:lvl4pPr algn="l">
                <a:spcBef>
                  <a:spcPct val="0"/>
                </a:spcBef>
                <a:defRPr sz="2400">
                  <a:solidFill>
                    <a:schemeClr val="tx1"/>
                  </a:solidFill>
                  <a:latin typeface="Times New Roman" pitchFamily="2" charset="0"/>
                </a:defRPr>
              </a:lvl4pPr>
              <a:lvl5pPr algn="l">
                <a:spcBef>
                  <a:spcPct val="0"/>
                </a:spcBef>
                <a:defRPr sz="2400">
                  <a:solidFill>
                    <a:schemeClr val="tx1"/>
                  </a:solidFill>
                  <a:latin typeface="Times New Roman" pitchFamily="2" charset="0"/>
                </a:defRPr>
              </a:lvl5pPr>
              <a:lvl6pPr fontAlgn="base">
                <a:spcBef>
                  <a:spcPct val="0"/>
                </a:spcBef>
                <a:spcAft>
                  <a:spcPct val="0"/>
                </a:spcAft>
                <a:defRPr sz="2400">
                  <a:solidFill>
                    <a:schemeClr val="tx1"/>
                  </a:solidFill>
                  <a:latin typeface="Times New Roman" pitchFamily="2" charset="0"/>
                </a:defRPr>
              </a:lvl6pPr>
              <a:lvl7pPr fontAlgn="base">
                <a:spcBef>
                  <a:spcPct val="0"/>
                </a:spcBef>
                <a:spcAft>
                  <a:spcPct val="0"/>
                </a:spcAft>
                <a:defRPr sz="2400">
                  <a:solidFill>
                    <a:schemeClr val="tx1"/>
                  </a:solidFill>
                  <a:latin typeface="Times New Roman" pitchFamily="2" charset="0"/>
                </a:defRPr>
              </a:lvl7pPr>
              <a:lvl8pPr fontAlgn="base">
                <a:spcBef>
                  <a:spcPct val="0"/>
                </a:spcBef>
                <a:spcAft>
                  <a:spcPct val="0"/>
                </a:spcAft>
                <a:defRPr sz="2400">
                  <a:solidFill>
                    <a:schemeClr val="tx1"/>
                  </a:solidFill>
                  <a:latin typeface="Times New Roman" pitchFamily="2" charset="0"/>
                </a:defRPr>
              </a:lvl8pPr>
              <a:lvl9pPr fontAlgn="base">
                <a:spcBef>
                  <a:spcPct val="0"/>
                </a:spcBef>
                <a:spcAft>
                  <a:spcPct val="0"/>
                </a:spcAft>
                <a:defRPr sz="2400">
                  <a:solidFill>
                    <a:schemeClr val="tx1"/>
                  </a:solidFill>
                  <a:latin typeface="Times New Roman" pitchFamily="2" charset="0"/>
                </a:defRPr>
              </a:lvl9pPr>
            </a:lstStyle>
            <a:p>
              <a:pPr>
                <a:lnSpc>
                  <a:spcPct val="95000"/>
                </a:lnSpc>
                <a:spcBef>
                  <a:spcPct val="50000"/>
                </a:spcBef>
                <a:buClrTx/>
                <a:buSzPct val="70000"/>
                <a:buFont typeface="Wingdings" pitchFamily="2" charset="2"/>
                <a:buNone/>
              </a:pPr>
              <a:r>
                <a:rPr lang="en-GB" altLang="en-US" sz="1400" b="1"/>
                <a:t>George Hill</a:t>
              </a:r>
            </a:p>
          </p:txBody>
        </p:sp>
      </p:grpSp>
      <p:pic>
        <p:nvPicPr>
          <p:cNvPr id="486407" name="Picture 7" descr="txp_fig">
            <a:extLst>
              <a:ext uri="{FF2B5EF4-FFF2-40B4-BE49-F238E27FC236}">
                <a16:creationId xmlns:a16="http://schemas.microsoft.com/office/drawing/2014/main" id="{EEBCD817-CEAE-CB48-8B35-53323D1923CE}"/>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322388" y="3397250"/>
            <a:ext cx="4849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6408" name="Picture 8" descr="txp_fig">
            <a:extLst>
              <a:ext uri="{FF2B5EF4-FFF2-40B4-BE49-F238E27FC236}">
                <a16:creationId xmlns:a16="http://schemas.microsoft.com/office/drawing/2014/main" id="{4F4325BA-B5A1-3248-B853-B8664B1894D9}"/>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479675" y="2370138"/>
            <a:ext cx="3311525" cy="982662"/>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6409" name="Picture 9" descr="txp_fig">
            <a:extLst>
              <a:ext uri="{FF2B5EF4-FFF2-40B4-BE49-F238E27FC236}">
                <a16:creationId xmlns:a16="http://schemas.microsoft.com/office/drawing/2014/main" id="{86DD3812-3AEB-BC44-9098-A111909099E2}"/>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339975" y="5737225"/>
            <a:ext cx="46704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85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True"/>
  <p:tag name="USEBOLDAMS" val="True"/>
  <p:tag name="DEFAULTDISPLAYSOURCE" val="\documentclass{slides}\pagestyle{empty}&#10;\begin{document}&#10;\end{document}&#10;"/>
  <p:tag name="TEX2PS" val="latex $(base).tex; dvips -D $(res) -E -o $(base).ps $(base).dvi"/>
  <p:tag name="TEX2PSBATCH" val="latex --interaction=nonstopmode $(base).tex; dvips -D $(res) -E -o $(base).ps $(base).dvi"/>
  <p:tag name="DEFAULTBITMAP" val="bmpmono"/>
  <p:tag name="DEFAULTBLEND" val="False"/>
  <p:tag name="DEFAULTTRANSPARENT" val="False"/>
  <p:tag name="DEFAULTRESOLUTION" val="300"/>
  <p:tag name="DEFAULTWIDTH" val="324"/>
  <p:tag name="DEFAULTHEIGHT" val="370"/>
  <p:tag name="DEFAULTMAGNIFICATION" val="2"/>
  <p:tag name="DEFAULTFONTSIZE" val="1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ot{\bf p} = \frac{d}{dt}(\gamma m_0 \dot{\bf R}) = \gamma m_0 \ddot{\bf R}&#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8"/>
  <p:tag name="PICTUREFILESIZE" val="83510"/>
</p:tagLst>
</file>

<file path=ppt/tags/tag100.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sqrt{\frac{\epsilon}{\bet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
  <p:tag name="PICTUREFILESIZE" val="16702"/>
</p:tagLst>
</file>

<file path=ppt/tags/tag101.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A=\pi\epsilon$$&#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1"/>
  <p:tag name="PICTUREFILESIZE" val="9106"/>
</p:tagLst>
</file>

<file path=ppt/tags/tag102.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sqrt{{\epsilon}/{\gamm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4"/>
  <p:tag name="PICTUREFILESIZE" val="11294"/>
</p:tagLst>
</file>

<file path=ppt/tags/tag103.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sqrt{{\epsilon}{\bet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0"/>
  <p:tag name="PICTUREFILESIZE" val="9566"/>
</p:tagLst>
</file>

<file path=ppt/tags/tag104.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phi$$&#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
  <p:tag name="PICTUREFILESIZE" val="2718"/>
</p:tagLst>
</file>

<file path=ppt/tags/tag105.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E(s) = \sqrt{{\epsilon}{\bet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7"/>
  <p:tag name="PICTUREFILESIZE" val="30302"/>
</p:tagLst>
</file>

<file path=ppt/tags/tag106.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A(s) = \sqrt{{\epsilon}{\gamm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6"/>
  <p:tag name="PICTUREFILESIZE" val="30302"/>
</p:tagLst>
</file>

<file path=ppt/tags/tag10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u(s) \\ u'(s)  \end{pmatrix}  = &#13;&#10;{\cal M}_{0\rightarrow s}  \begin{pmatrix}   u_0 \\ u'_0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1"/>
  <p:tag name="PICTUREFILESIZE" val="88254"/>
</p:tagLst>
</file>

<file path=ppt/tags/tag10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0\rightarrow s} =   \begin{pmatrix}   \sqrt{\frac{\beta(s)}{\beta_0}} (\cos\Delta\psi + \alpha_0\sin\Delta\psi ) &amp; \sqrt{{\beta(s)}{\beta_0}}\sin\Delta\psi \\ \frac{(a_0-a(s))\cos\Delta\psi - (1+\alpha_0\alpha(s))\sin\Delta\psi}{\sqrt{\beta(s)\beta_0}} &amp;  \sqrt{\frac{\beta_0}{\beta(s)}} (\cos\Delta\psi - \alpha_0\sin\Delta\psi )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20"/>
  <p:tag name="PICTUREFILESIZE" val="434262"/>
</p:tagLst>
</file>

<file path=ppt/tags/tag109.xml><?xml version="1.0" encoding="utf-8"?>
<p:tagLst xmlns:a="http://schemas.openxmlformats.org/drawingml/2006/main" xmlns:r="http://schemas.openxmlformats.org/officeDocument/2006/relationships" xmlns:p="http://schemas.openxmlformats.org/presentationml/2006/main">
  <p:tag name="SOURCE" val="\documentclass[5pt]{article}\pagestyle{empty}&#13;&#10;\begin{document}&#13;&#10;$$\cos(\psi(s)+\psi_0)  = \frac{u}{\sqrt{\epsilon\beta(s)}}\;,\;\; \sin(\psi(s)+\psi_0)  = \sqrt{\frac{\beta(s) }{\epsilon}}u' + \frac{\alpha(s)}{\sqrt{\epsilon\beta(s)}}u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93"/>
  <p:tag name="PICTUREFILESIZE" val="2852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f B} = (B_r,B_\phi,B_y) = (B_x,0,B_y)&#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5"/>
  <p:tag name="PICTUREFILESIZE" val="52034"/>
</p:tagLst>
</file>

<file path=ppt/tags/tag110.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Delta\psi = \int_0^s\frac{ds}{\bet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5"/>
  <p:tag name="PICTUREFILESIZE" val="56638"/>
</p:tagLst>
</file>

<file path=ppt/tags/tag111.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beta_0=\beta(C)=\beta\;,\;\; \alpha_0=\alpha(C)=\alph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3"/>
  <p:tag name="PICTUREFILESIZE" val="54962"/>
</p:tagLst>
</file>

<file path=ppt/tags/tag11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C} =   \begin{pmatrix}    \cos\mu + \alpha\sin\mu  &amp; \beta\sin\mu \\  - \gamma\sin\mu &amp;  \cos\mu - \alpha\sin\mu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7"/>
  <p:tag name="PICTUREFILESIZE" val="154814"/>
</p:tagLst>
</file>

<file path=ppt/tags/tag11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C} =   {\cal I} \cos\mu + {\cal J} \sin\mu$$&#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3"/>
  <p:tag name="PICTUREFILESIZE" val="35918"/>
</p:tagLst>
</file>

<file path=ppt/tags/tag11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I} =   \begin{pmatrix}   1&amp; 0 \\ 0 &amp; 1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3"/>
  <p:tag name="PICTUREFILESIZE" val="46654"/>
</p:tagLst>
</file>

<file path=ppt/tags/tag11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J} =   \begin{pmatrix}   \alpha &amp; \beta \\ -\gamma &amp; -\alpha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3"/>
  <p:tag name="PICTUREFILESIZE" val="63294"/>
</p:tagLst>
</file>

<file path=ppt/tags/tag116.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mu = \int_0^C\frac{ds}{\bet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8"/>
  <p:tag name="PICTUREFILESIZE" val="53754"/>
</p:tagLst>
</file>

<file path=ppt/tags/tag11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text{Trace}({\cal M}_C) = 2\cos\mu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2"/>
  <p:tag name="PICTUREFILESIZE" val="35198"/>
</p:tagLst>
</file>

<file path=ppt/tags/tag11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text{Trace}({\cal M}_C) | &lt; 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4"/>
  <p:tag name="PICTUREFILESIZE" val="28610"/>
</p:tagLst>
</file>

<file path=ppt/tags/tag119.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 Q =\frac{1}{2\pi} \oint\frac{ds}{\bet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8"/>
  <p:tag name="PICTUREFILESIZE" val="5766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gamma m_0 (\ddot{r}-r\dot\phi^2)  &amp;=&amp; - q r\dot\phi B_y \\&#13;&#10; \gamma m_0 \ddot{y}  &amp;=&amp;  \;\;\, q r\dot\phi B_x &#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2"/>
  <p:tag name="PICTUREFILESIZE" val="119358"/>
</p:tagLst>
</file>

<file path=ppt/tags/tag120.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cos\mu = \frac{1}{2}(m_{11}+m_{22})  ,\;&#13;&#10;\beta = \frac{m_{12}}{\sin\mu}  ,\; \alpha =\frac{m_{11}-m_{22}}{2\sin\mu}   ,\; \gamma = -\frac{m_{21}}{\sin\mu}$$&#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6"/>
  <p:tag name="PICTUREFILESIZE" val="220670"/>
</p:tagLst>
</file>

<file path=ppt/tags/tag12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C =   \begin{pmatrix}   m_{11} &amp; m_{12} \\ m_{21}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0"/>
  <p:tag name="PICTUREFILESIZE" val="78270"/>
</p:tagLst>
</file>

<file path=ppt/tags/tag12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s_1\rightarrow s_2} =   \begin{pmatrix}   m_{11} &amp; m_{12} \\ m_{21}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7"/>
  <p:tag name="PICTUREFILESIZE" val="93246"/>
</p:tagLst>
</file>

<file path=ppt/tags/tag12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s_2\rightarrow s_1} =   \begin{pmatrix}   m_{22} &amp; -m_{12} \\ -m_{21} &amp; m_{11}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2"/>
  <p:tag name="PICTUREFILESIZE" val="106558"/>
</p:tagLst>
</file>

<file path=ppt/tags/tag124.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epsilon = \gamma_{s_2} {u_{s_2}}^2 + 2\alpha_{s_2}  u_{s_2}  u_{s_2} '  + \beta_{s_2}  u_{s_2} '^2 = \gamma_{s_1} {u_{s_1}}^2 + 2\alpha_{s_1}  u_{s_1}  u_{s_1} '  + \beta_{s_1}  u_{s_1} '^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92"/>
  <p:tag name="PICTUREFILESIZE" val="142658"/>
</p:tagLst>
</file>

<file path=ppt/tags/tag12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beta \\ \alpha \\ \gamma  \end{pmatrix}_{s_2} &#13;&#10;=   \begin{pmatrix}   m_{11}^2 &amp; -2 m_{11} m_{12} &amp; m_{12}^2 \\ &#13;&#10;- m_{11} m_{21} &amp; m_{11} m_{22} +  m_{12} m_{21}  &amp; -m_{22} m_{12} \\ &#13;&#10; m_{21}^2 &amp; 2 m_{22}  m_{21}  &amp; m_{22}^2 \end{pmatrix}  \begin{pmatrix}   \beta \\ \alpha \\ \gamma \end{pmatrix}_{s_1}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8"/>
  <p:tag name="PICTUREFILESIZE" val="377062"/>
</p:tagLst>
</file>

<file path=ppt/tags/tag12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drift}}  = &#13;&#10;\begin{pmatrix} 1 &amp; s \\ 0 &amp; 1  \end{pmatrix}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4"/>
  <p:tag name="PICTUREFILESIZE" val="64958"/>
</p:tagLst>
</file>

<file path=ppt/tags/tag12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begin{pmatrix}   &#13;&#10;1 &amp; -2 s &amp; s^2 \\ &#13;&#10;0 &amp; 1     &amp; -s    \\ &#13;&#10;0 &amp; 0  &amp; 1 &#13;&#10;\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7"/>
  <p:tag name="PICTUREFILESIZE" val="86302"/>
</p:tagLst>
</file>

<file path=ppt/tags/tag12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 \begin{eqnarray*}   &#13;&#10;\beta(s) &amp; =&amp; \beta_0  -2 s \alpha_0  + s^2 \gamma_0 \\ &#13;&#10;\alpha(s) &amp; =&amp; \alpha_0  - s \gamma_0 \\&#13;&#10;\gamma(s) &amp; =&amp; \gamma_0 &#13;&#10;\end{eqnarray*}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0"/>
  <p:tag name="PICTUREFILESIZE" val="180494"/>
</p:tagLst>
</file>

<file path=ppt/tags/tag12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 = \begin{pmatrix}   \beta &amp; -\alpha \\ -\alpha &amp; \gamma \end{pmatri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2"/>
  <p:tag name="PICTUREFILESIZE" val="63294"/>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v_\phi &gt;&gt; v_r,\ v_y \rightarrow P/v_\phi \approx \gamma m_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8"/>
  <p:tag name="PICTUREFILESIZE" val="49106"/>
</p:tagLst>
</file>

<file path=ppt/tags/tag13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1\rightarrow 2} =   \begin{pmatrix}   m_{11} &amp; m_{12} \\ m_{21}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9"/>
  <p:tag name="PICTUREFILESIZE" val="86590"/>
</p:tagLst>
</file>

<file path=ppt/tags/tag13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_{2} =   {\cal M}_{1\rightarrow 2} \cdot {\cal B}_{1} \cdot {\cal M}^T_{1\rightarrow 2}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6"/>
  <p:tag name="PICTUREFILESIZE" val="48446"/>
</p:tagLst>
</file>

<file path=ppt/tags/tag13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 =   {\cal M}_{\text{drift}} \cdot {\cal B}_{0} \cdot {\cal M}^T_{\text{drift}} = &#13;&#10;\begin{pmatrix} 1 &amp; s \\ 0 &amp; 1  \end{pmatrix} &#13;&#10;\begin{pmatrix}   &#13;&#10;\beta_0 &amp; -\alpha_0 \\ -\alpha_0 &amp; \gamma_0 \end{pmatrix}&#13;&#10;\begin{pmatrix} 1 &amp; 0 \\ s &amp; 1  \end{pmatrix}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47"/>
  <p:tag name="PICTUREFILESIZE" val="214718"/>
</p:tagLst>
</file>

<file path=ppt/tags/tag13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 =   &#13;&#10;\begin{pmatrix} \beta_0 - 2s \alpha_0 + s^2\gamma_0  &amp; -\alpha_0 + s\gamma_0 \\ -\alpha_0 + s\gamma_0   &amp; \gamma_0  \end{pmatrix} &#13;&#10;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2"/>
  <p:tag name="PICTUREFILESIZE" val="141502"/>
</p:tagLst>
</file>

<file path=ppt/tags/tag13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T_{1\rightarrow 2} =   \begin{pmatrix}   m_{11} &amp; m_{21} \\ m_{12}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9"/>
  <p:tag name="PICTUREFILESIZE" val="86590"/>
</p:tagLst>
</file>

<file path=ppt/tags/tag13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s) =\beta_0   + \frac{s^2}{\beta_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6"/>
  <p:tag name="PICTUREFILESIZE" val="58302"/>
</p:tagLst>
</file>

<file path=ppt/tags/tag13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d \beta(s)}{d\beta_0} = 0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4"/>
  <p:tag name="PICTUREFILESIZE" val="36862"/>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beta_0  = \frac{L}{2}$$&#13;\end{document}"/>
  <p:tag name="FILENAME" val="txp_fig"/>
  <p:tag name="FORMAT" val="bmpmono"/>
  <p:tag name="RES" val="1200"/>
  <p:tag name="BLEND" val="0"/>
  <p:tag name="TRANSPARENT" val="0"/>
  <p:tag name="TBUG" val="0"/>
  <p:tag name="ALLOWFS" val="0"/>
  <p:tag name="ORIGWIDTH" val="32"/>
  <p:tag name="PICTUREFILESIZE" val="25018"/>
</p:tagLst>
</file>

<file path=ppt/tags/tag138.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mu = \int_0^{L/2}\frac{ds}{\beta(s)} = \arctan(\frac{L}{2\beta_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2"/>
  <p:tag name="PICTUREFILESIZE" val="124262"/>
</p:tagLst>
</file>

<file path=ppt/tags/tag139.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mu = \le \pi&#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3"/>
  <p:tag name="PICTUREFILESIZE" val="1086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frac{P}{v_\phi} (\ddot{x}-\frac{v_\phi^2}{\rho+x})  &amp;=&amp; - q v_\phi B_y \\&#13;&#10; \frac{P}{v_\phi} \ddot{y}  &amp;=&amp;  \;\;\, q v_\phi B_x &#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5"/>
  <p:tag name="PICTUREFILESIZE" val="237662"/>
</p:tagLst>
</file>

<file path=ppt/tags/tag14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rho =  \frac{P_0}{ q}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9"/>
  <p:tag name="PICTUREFILESIZE" val="33662"/>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theta \rho = l_{eff} = \text{const.} \Rightarrow \rho \Delta\theta + \theta\Delta\rho = 0 \Rightarrow \frac{\Delta\theta }{\theta} = -\frac{\Delta\rho}{\rho} = -\frac{\Delta P}{P_0}&#13;$$&#13;\end{document}&#13;"/>
  <p:tag name="FILENAME" val="txp_fig"/>
  <p:tag name="FORMAT" val="bmpmono"/>
  <p:tag name="RES" val="1200"/>
  <p:tag name="BLEND" val="0"/>
  <p:tag name="TRANSPARENT" val="0"/>
  <p:tag name="TBUG" val="0"/>
  <p:tag name="ALLOWFS" val="0"/>
  <p:tag name="ORIGWIDTH" val="269"/>
  <p:tag name="PICTUREFILESIZE" val="225662"/>
</p:tagLst>
</file>

<file path=ppt/tags/tag14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rho+\Delta\rho) =  \frac{P_0+\Delta P }{ q} \Rightarrow  \frac{\Delta \rho}{\rho} = \frac{\Delta P}{P_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4"/>
  <p:tag name="PICTUREFILESIZE" val="137662"/>
</p:tagLst>
</file>

<file path=ppt/tags/tag14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elta\theta = -{\theta}  \frac{\Delta P}{P_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7"/>
  <p:tag name="PICTUREFILESIZE" val="46022"/>
</p:tagLst>
</file>

<file path=ppt/tags/tag14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K =  \frac{q\ G}{P_0}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0"/>
  <p:tag name="PICTUREFILESIZE" val="32234"/>
</p:tagLst>
</file>

<file path=ppt/tags/tag14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elta K = \frac{dK}{dP}\Delta P = -\frac{q G}{P_0}\frac{\Delta P}{P_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8"/>
  <p:tag name="PICTUREFILESIZE" val="95046"/>
</p:tagLst>
</file>

<file path=ppt/tags/tag14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elta K = -K\frac{\Delta P}{P_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6"/>
  <p:tag name="PICTUREFILESIZE" val="53682"/>
</p:tagLst>
</file>

<file path=ppt/tags/tag14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x'' + K_x(s) x =  \frac{1}{\rho(s)}\frac{\Delta P}{P}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6"/>
  <p:tag name="PICTUREFILESIZE" val="89662"/>
</p:tagLst>
</file>

<file path=ppt/tags/tag14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x(s) =  x_{H}(s) + x_{I}(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2"/>
  <p:tag name="PICTUREFILESIZE" val="35198"/>
</p:tagLst>
</file>

<file path=ppt/tags/tag14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s)  + K_x(s) \ D(s) =  \frac{1}{\rho(s)}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1"/>
  <p:tag name="PICTUREFILESIZE" val="100862"/>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r\dot\phi = v_\phi\;, \, r=x+\rho&#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5"/>
  <p:tag name="PICTUREFILESIZE" val="38942"/>
</p:tagLst>
</file>

<file path=ppt/tags/tag15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s) = \frac{x_I(s)}{\Delta P / P}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4"/>
  <p:tag name="PICTUREFILESIZE" val="56638"/>
</p:tagLst>
</file>

<file path=ppt/tags/tag15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x_H'' + K_x(s) x_H &amp;=&amp;  0 \\&#13;&#10;x_I''  + K_x(s)  x_I \ &amp;=&amp;  \frac{1}{\rho(s)}\frac{\Delta P}{P} &#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0"/>
  <p:tag name="PICTUREFILESIZE" val="176862"/>
</p:tagLst>
</file>

<file path=ppt/tags/tag15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s)  + \frac{1}{\rho^2} D(s) =  \frac{1}{\rho}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1"/>
  <p:tag name="PICTUREFILESIZE" val="73598"/>
</p:tagLst>
</file>

<file path=ppt/tags/tag15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_p = \text{constant}&#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3"/>
  <p:tag name="PICTUREFILESIZE" val="24218"/>
</p:tagLst>
</file>

<file path=ppt/tags/tag15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_p = \rho&#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2"/>
  <p:tag name="PICTUREFILESIZE" val="12506"/>
</p:tagLst>
</file>

<file path=ppt/tags/tag15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D(s) &amp;=&amp;  D_0 \cos(\frac{s}{\rho}) +D_0' \rho\sin(\frac{s}{\rho})  + \rho (1-\cos(\frac{s}{\rho})  ) \\&#13;&#10;D'(s) &amp;=&amp;  -\frac{D_0}{\rho} \sin(\frac{s}{\rho}) +D_0' \cos(\frac{s}{\rho})  + \sin(\frac{s}{\rho}) &#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24"/>
  <p:tag name="PICTUREFILESIZE" val="374462"/>
</p:tagLst>
</file>

<file path=ppt/tags/tag15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_p = \rho&#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2"/>
  <p:tag name="PICTUREFILESIZE" val="12506"/>
</p:tagLst>
</file>

<file path=ppt/tags/tag15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s)  + \frac{1}{\rho^2} D(s) =  \frac{1}{\rho}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1"/>
  <p:tag name="PICTUREFILESIZE" val="73598"/>
</p:tagLst>
</file>

<file path=ppt/tags/tag15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x(s) =  x_{B}(s) + D(s)\frac{\Delta P}{P}$$&#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8"/>
  <p:tag name="PICTUREFILESIZE" val="83510"/>
</p:tagLst>
</file>

<file path=ppt/tags/tag15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 =   &#13;&#10;\begin{pmatrix}   &#13;&#10;C(s) &amp; S(s) \\ &#13;&#10;C'(s) &amp; S(s)'&#13;&#10;\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3"/>
  <p:tag name="PICTUREFILESIZE" val="81598"/>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dx}{ds} = x' \;,\; \frac{d^2x}{ds^2} = 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6"/>
  <p:tag name="PICTUREFILESIZE" val="69002"/>
</p:tagLst>
</file>

<file path=ppt/tags/tag16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s) = S(s) \int^s_{s_0} \frac{C(\bar s)}{\rho(\bar s)} d\bar s +  C(s) \int^s_{s_0} \frac{S(\bar s)}{\rho(\bar s)} d\bar s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5"/>
  <p:tag name="PICTUREFILESIZE" val="168066"/>
</p:tagLst>
</file>

<file path=ppt/tags/tag16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begin{pmatrix} x(s) \\ x'(s) \\\Delta p /p \end{pmatrix} =  {\cal M}_{3\times 3}&#13;&#10;\begin{pmatrix} &#13;&#10;x(s_0) \\ x'(s_0) \\ \Delta p /p &#13;&#10;\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1"/>
  <p:tag name="PICTUREFILESIZE" val="155294"/>
</p:tagLst>
</file>

<file path=ppt/tags/tag16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begin{pmatrix} D(s) \\ D'(s) \\1 \end{pmatrix} =  {\cal M}_{3\times 3}&#13;&#10;\begin{pmatrix} D_0 \\ D'_0 \\1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8"/>
  <p:tag name="PICTUREFILESIZE" val="140510"/>
</p:tagLst>
</file>

<file path=ppt/tags/tag16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3\times 3} = &#13;&#10;\begin{pmatrix} &#13;&#10;C(s) &amp; S(s) &amp;  D(s) \\ C'(s) &amp; S'(s) &amp; D'(s) \\&#13;&#10;0 &amp; 0 &amp; 1  &#13;&#10;\end{pmatrix}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4"/>
  <p:tag name="PICTUREFILESIZE" val="184862"/>
</p:tagLst>
</file>

<file path=ppt/tags/tag16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cal M}_\text{sector} = \begin{pmatrix}  \cos\theta &amp; \rho\sin\theta  &amp; \rho (1-\cos\theta)   \\  -\frac{1}{\rho} \sin\theta &amp; \cos\theta &amp; \sin\theta \\&#13;&#10;0&amp; 0 &amp; 1  \end{pmatrix} &#13;&#10;$$&#13;&#10;\end{document}&#13;&#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92"/>
  <p:tag name="PICTUREFILESIZE" val="246462"/>
</p:tagLst>
</file>

<file path=ppt/tags/tag16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drift,quad} =   &#13;&#10;\begin{pmatrix}   &#13;&#10;  &amp;    &amp; 0 \\ &#13;&#10; &amp; \hspace{-5pt} &amp; 0 \\&#13;&#10;0     &amp;  0    &amp; 1&#13;&#10;\end{pmatrix}   &#13;&#10;$$&#13;&#10;\end{document}"/>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11"/>
  <p:tag name="PICTUREFILESIZE" val="142974"/>
</p:tagLst>
</file>

<file path=ppt/tags/tag16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2\times 2}$$&#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6"/>
  <p:tag name="PICTUREFILESIZE" val="9358"/>
</p:tagLst>
</file>

<file path=ppt/tags/tag16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psi = \sqrt{|k + \frac{1}{\rho^2}|}l&#13;&#10;$$&#13;&#10;\end{document}&#13;&#10;"/>
  <p:tag name="EXTERNALNAME" val="txp_fig"/>
  <p:tag name="BLEND" val="0"/>
  <p:tag name="TRANSPARENT" val="0"/>
  <p:tag name="RESOLUTION" val="1200"/>
  <p:tag name="WORKAROUNDTRANSPARENCYBUG" val="0"/>
  <p:tag name="ALLOWFONTSUBSTITUTION" val="0"/>
  <p:tag name="BITMAPFORMAT" val="bmpmono"/>
  <p:tag name="ORIGWIDTH" val="69"/>
  <p:tag name="PICTUREFILESIZE" val="60110"/>
</p:tagLst>
</file>

<file path=ppt/tags/tag16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cal M}_\text{syD} = \begin{pmatrix}  \cosh\psi &amp; \frac{\sinh\psi}{\sqrt{|K|}}  &amp;  -\frac{1- \cosh\psi}{\rho |K|} \\   \sqrt{|K|} {\sinh\psi} &amp; \cosh\psi &amp; \frac{\sinh\psi}{\rho\sqrt{|K|}}  \\&#13;&#10;0&amp; 0 &amp; 1  \end{pmatrix} &#13;&#10;$$&#13;&#10;\end{document}&#13;&#10;"/>
  <p:tag name="EXTERNALNAME" val="txp_fig"/>
  <p:tag name="BLEND" val="0"/>
  <p:tag name="TRANSPARENT" val="0"/>
  <p:tag name="RESOLUTION" val="1200"/>
  <p:tag name="WORKAROUNDTRANSPARENCYBUG" val="0"/>
  <p:tag name="ALLOWFONTSUBSTITUTION" val="0"/>
  <p:tag name="BITMAPFORMAT" val="bmpmono"/>
  <p:tag name="ORIGWIDTH" val="195"/>
  <p:tag name="PICTUREFILESIZE" val="333398"/>
</p:tagLst>
</file>

<file path=ppt/tags/tag16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cal M}_\text{syF} = \begin{pmatrix}  \cos\psi &amp; \frac{\sin\psi}{\sqrt{K}}  &amp;  \frac{1- \cos\psi}{\rho K} \\   -\sqrt{K} {\sin\psi} &amp; \cos\psi &amp; \frac{\sin\psi}{\rho\sqrt{K}}  \\&#13;&#10;0&amp; 0 &amp; 1  \end{pmatrix} &#13;&#10;$$&#13;&#10;\end{document}&#13;&#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71"/>
  <p:tag name="PICTUREFILESIZE" val="257822"/>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s = \rho d\phi = \rho \dot\phi dt = v_\phi  \frac{\rho}{\rho+x} dt \approx  v_\phi (1-\frac{x}{\rho}) dt &#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96"/>
  <p:tag name="PICTUREFILESIZE" val="144262"/>
</p:tagLst>
</file>

<file path=ppt/tags/tag1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 \sqrt{K} = \sqrt{\frac{1}{\rho^2}-k}&#13;$$&#13;\end{document}&#13;"/>
  <p:tag name="FILENAME" val="txp_fig"/>
  <p:tag name="FORMAT" val="bmpmono"/>
  <p:tag name="RES" val="1200"/>
  <p:tag name="BLEND" val="0"/>
  <p:tag name="TRANSPARENT" val="0"/>
  <p:tag name="TBUG" val="0"/>
  <p:tag name="ALLOWFS" val="0"/>
  <p:tag name="ORIGWIDTH" val="70"/>
  <p:tag name="PICTUREFILESIZE" val="61778"/>
</p:tagLst>
</file>

<file path=ppt/tags/tag17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edge}=   &#13;&#10;\begin{pmatrix}   &#13;&#10; 1 &amp;  0  &amp; 0 \\ &#13;&#10;\frac{1}{\rho}\tan(\theta/2) &amp; 1 &amp; 0 \\&#13;&#10;0     &amp;  0    &amp; 1&#13;&#10;\end{pmatrix}   &#13;&#10;$$&#13;&#10;\end{document}"/>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31"/>
  <p:tag name="PICTUREFILESIZE" val="170078"/>
</p:tagLst>
</file>

<file path=ppt/tags/tag17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cal M}_\text{rect} =  {\cal M}_\text{edge} \cdot {\cal M}_\text{sect} \cdot {\cal M}_\text{edge} &#13;&#10;$$&#13;&#10;\end{document}&#13;&#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35"/>
  <p:tag name="PICTUREFILESIZE" val="52034"/>
</p:tagLst>
</file>

<file path=ppt/tags/tag17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cal M}_\text{rect} = \begin{pmatrix} 1 &amp; \rho\sin\theta  &amp; \rho (1-\cos\theta  ) \\  0 &amp; 1 &amp; 2\tan(\theta/2) \\&#13;&#10;0&amp; 0 &amp; 1  \end{pmatrix} &#13;&#10;$$&#13;&#10;\end{document}&#13;&#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55"/>
  <p:tag name="PICTUREFILESIZE" val="199646"/>
</p:tagLst>
</file>

<file path=ppt/tags/tag17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x_{D} =  D(s)\frac{\Delta P}{P}$$&#13;&#10;\end{document}&#13;&#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65"/>
  <p:tag name="PICTUREFILESIZE" val="49838"/>
</p:tagLst>
</file>

<file path=ppt/tags/tag175.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beta_0=\beta(s_0) = \beta(s_1)\;,\;\; \alpha_0=\alpha(s_0) = \alpha(s_1)&#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9"/>
  <p:tag name="PICTUREFILESIZE" val="68870"/>
</p:tagLst>
</file>

<file path=ppt/tags/tag176.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D_0=D(s_0) = D(s_1)\ ,\; D'_0=D'(s_0) = D'(s_1)&#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96"/>
  <p:tag name="PICTUREFILESIZE" val="82462"/>
</p:tagLst>
</file>

<file path=ppt/tags/tag17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_0 = \begin{pmatrix}   \beta_0 &amp; -\alpha_0 \\ -\alpha_0 &amp; \gamma_0 \end{pmatri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5"/>
  <p:tag name="PICTUREFILESIZE" val="74942"/>
</p:tagLst>
</file>

<file path=ppt/tags/tag17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1\rightarrow 2} =   \begin{pmatrix}   m_{11} &amp; m_{12} \\ m_{21}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9"/>
  <p:tag name="PICTUREFILESIZE" val="86590"/>
</p:tagLst>
</file>

<file path=ppt/tags/tag17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beta_0 &amp;=&amp; \frac{2m_{12}}{\sqrt{2-m^2_{11}- 2m_{12}m_{21} - m^2_{22}}}\\&#13;&#10;\alpha_0 &amp;=&amp; \frac{m_{11}-m_{22}}{\sqrt{2-m^2_{11}- 2m_{12}m_{21} - m^2_{22}}}\\&#13;&#10;\end{eqnarray*}&#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6"/>
  <p:tag name="PICTUREFILESIZE" val="307346"/>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d}{dt} = \frac{ds}{dt} \frac{d}{ds} = v_\phi   (1-\frac{x}{\rho}) \frac{d}{ds}\;,\;\; &#13;&#10;\frac{d^2}{dt^2} \approx v^2_\phi \frac{d^2}{ds^2}&#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5"/>
  <p:tag name="PICTUREFILESIZE" val="161470"/>
</p:tagLst>
</file>

<file path=ppt/tags/tag18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2-m^2_{11}- 2m_{12}m_{21} - m^2_{22}&gt;0&#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3"/>
  <p:tag name="PICTUREFILESIZE" val="60542"/>
</p:tagLst>
</file>

<file path=ppt/tags/tag18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_{0} =   {\cal M}_{0\rightarrow 1} \cdot {\cal B}_{0} \cdot {\cal M}^T_{0\rightarrow 1} \Rightarrow   \begin{pmatrix}  \beta_0 &amp; -\alpha_0 \\ -\alpha_0 &amp; \gamma_0 \end{pmatrix} = \begin{pmatrix}   m_{11} &amp; m_{12} \\ m_{21} &amp; m_{22}  \end{pmatrix}  \begin{pmatrix}  \beta_0 &amp; -\alpha_0 \\ -\alpha_0 &amp; \gamma_0 \end{pmatrix} \begin{pmatrix}   m_{11} &amp; m_{21} \\ m_{12}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69"/>
  <p:tag name="PICTUREFILESIZE" val="321214"/>
</p:tagLst>
</file>

<file path=ppt/tags/tag18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13;&#10; D_0\\ D_0' \\ 1&#13;&#10;\end{pmatrix}=&#13;&#10;\begin{pmatrix} &#13;&#10;m_{11}&amp; m_{12} &amp;  m_{13} \\ m_{21} &amp; m_{22} &amp; m_{23} \\&#13;&#10;0 &amp; 0 &amp; 1  &#13;&#10;\end{pmatrix} &#13;&#10;\begin{pmatrix}&#13;&#10; D_0 \\ D_0' \\ 1&#13;&#10;\end{pmatrix}&#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9"/>
  <p:tag name="PICTUREFILESIZE" val="204574"/>
</p:tagLst>
</file>

<file path=ppt/tags/tag18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D_0' &amp;=&amp; \frac{m_{21} m_{13}+ m_{23}(1-m_{11})}{2-m_{11}-m_{22}}\\&#13;&#10;D_0 &amp;=&amp; \frac{m_{12}D_0'+m_{13}}{1-m_{11}}\\&#13;&#10;\end{eqnarray*}&#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8"/>
  <p:tag name="PICTUREFILESIZE" val="259958"/>
</p:tagLst>
</file>

<file path=ppt/tags/tag18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m_{11}+ m_{22}\ne2\;\;\text{and}\;\;m_{11}\ne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7"/>
  <p:tag name="PICTUREFILESIZE" val="44550"/>
</p:tagLst>
</file>

<file path=ppt/tags/tag185.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13;&#10;D'(s_0) = D'(s_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8"/>
  <p:tag name="PICTUREFILESIZE" val="36862"/>
</p:tagLst>
</file>

<file path=ppt/tags/tag186.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 &#13;&#10;\alpha(s_0) = \alpha(s_1) = 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9"/>
  <p:tag name="PICTUREFILESIZE" val="30806"/>
</p:tagLst>
</file>

<file path=ppt/tags/tag18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_0 = \begin{pmatrix}   \beta_0 &amp; 0 \\ 0 &amp; 1/\beta_0 \end{pmatri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8"/>
  <p:tag name="PICTUREFILESIZE" val="68286"/>
</p:tagLst>
</file>

<file path=ppt/tags/tag18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_1 = \begin{pmatrix}   \beta_1 &amp; 0 \\ 0 &amp; 1/\beta_1 \end{pmatri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8"/>
  <p:tag name="PICTUREFILESIZE" val="68286"/>
</p:tagLst>
</file>

<file path=ppt/tags/tag18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B}_{1} =   {\cal M}_{0\rightarrow 1} \cdot {\cal B}_{0} \cdot {\cal M}^T_{0\rightarrow 1} \Rightarrow   \begin{pmatrix}  \beta_1 &amp; 0 \\ 0 &amp; 1/\beta_1 \end{pmatrix} = \begin{pmatrix}   m_{11} &amp; m_{12} \\ m_{21} &amp; m_{22}  \end{pmatrix}  \begin{pmatrix}  \beta_0 &amp; 0 \\ 0 &amp; 1/\beta_0 \end{pmatrix} \begin{pmatrix}   m_{11} &amp; m_{21} \\ m_{12} &amp; m_{2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55"/>
  <p:tag name="PICTUREFILESIZE" val="307902"/>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1}{\rho+x} = \frac{1}{\rho} (1-\frac{x}{\rho})&#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8"/>
  <p:tag name="PICTUREFILESIZE" val="62874"/>
</p:tagLst>
</file>

<file path=ppt/tags/tag19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m_{12}}{m_{21}}&lt;0 \;\;\text{and}\;\; \frac{m_{22}}{m_{11}}&gt;0&#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2"/>
  <p:tag name="PICTUREFILESIZE" val="75662"/>
</p:tagLst>
</file>

<file path=ppt/tags/tag19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_0 = \sqrt{-\frac{m_{12}m_{22}}{m_{21}m_{11}}}\;\;\text{and}\;\;&#13;&#10;\beta_1 = -\frac{1}{\beta_0}\frac{m_{12}}{m_{2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8"/>
  <p:tag name="PICTUREFILESIZE" val="146494"/>
</p:tagLst>
</file>

<file path=ppt/tags/tag19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13;&#10; D(s_1)\\ 0 \\ 1&#13;&#10;\end{pmatrix}=&#13;&#10;\begin{pmatrix} &#13;&#10;m_{11}&amp; m_{12} &amp;  m_{13} \\ m_{21} &amp; m_{22} &amp; m_{23} \\&#13;&#10;0 &amp; 0 &amp; 1  &#13;&#10;\end{pmatrix} &#13;&#10;\begin{pmatrix}&#13;&#10; D(s_0) \\ 0 \\ 1&#13;&#10;\end{pmatrix}&#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5"/>
  <p:tag name="PICTUREFILESIZE" val="239070"/>
</p:tagLst>
</file>

<file path=ppt/tags/tag19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D(s_0) &amp;=&amp; -\frac{m_{23}}{m_{21}}\\&#13;&#10;D(s_1) &amp;=&amp; -\frac{m_{11}m_{23}}{m_{21}}+m_{13}&#13;&#10;\end{eqnarray*}&#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7"/>
  <p:tag name="PICTUREFILESIZE" val="196506"/>
</p:tagLst>
</file>

<file path=ppt/tags/tag19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s+N\cdot 2L|s) = {\cal M}(s + 2L|s)^N&#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9"/>
  <p:tag name="PICTUREFILESIZE" val="67454"/>
</p:tagLst>
</file>

<file path=ppt/tags/tag19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 =   {\cal I} \cos\mu + {\cal J} \sin\mu$$&#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7"/>
  <p:tag name="PICTUREFILESIZE" val="33926"/>
</p:tagLst>
</file>

<file path=ppt/tags/tag19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N =   ( {\cal I} \cos\mu + {\cal J} \sin\mu )^N = {\cal I} \cos(N\mu) + {\cal J} \sin(N\mu)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4"/>
  <p:tag name="PICTUREFILESIZE" val="105470"/>
</p:tagLst>
</file>

<file path=ppt/tags/tag19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J} =   \begin{pmatrix}   \alpha &amp; \beta \\ -\gamma &amp; -\alpha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1"/>
  <p:tag name="PICTUREFILESIZE" val="71614"/>
</p:tagLst>
</file>

<file path=ppt/tags/tag1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det{(\cal M)} =1\rightarrow \beta\gamma - a^2 = 1&#13;$$&#13;\end{document}"/>
  <p:tag name="FILENAME" val="txp_fig"/>
  <p:tag name="FORMAT" val="bmpmono"/>
  <p:tag name="RES" val="1200"/>
  <p:tag name="BLEND" val="0"/>
  <p:tag name="TRANSPARENT" val="0"/>
  <p:tag name="TBUG" val="0"/>
  <p:tag name="ALLOWFS" val="0"/>
  <p:tag name="ORIGWIDTH" val="121"/>
  <p:tag name="PICTUREFILESIZE" val="55614"/>
</p:tagLst>
</file>

<file path=ppt/tags/tag19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J}^2 =-{\cal I}&#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1"/>
  <p:tag name="PICTUREFILESIZE" val="1616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f u_x}, {\bf u_y}, {\bf u_z}) \rightarrow ({\bf u_x}, {\bf u_y}, {\bf u_s})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6"/>
  <p:tag name="PICTUREFILESIZE" val="4471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x'' &amp;=&amp; \frac{1}{\rho} (1-\frac{x}{\rho})&#13;&#10; -  \frac{q B_y}{P} \\&#13;&#10;y''  &amp;=&amp;  \;\;\,  \frac{q B_x}{P}&#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0"/>
  <p:tag name="PICTUREFILESIZE" val="185662"/>
</p:tagLst>
</file>

<file path=ppt/tags/tag2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text{Trace}({\cal M}^N) | = 2\cos(N\mu) &lt; 2 $$&#13;\end{document}&#13;"/>
  <p:tag name="FILENAME" val="txp_fig"/>
  <p:tag name="FORMAT" val="bmpmono"/>
  <p:tag name="RES" val="1200"/>
  <p:tag name="BLEND" val="0"/>
  <p:tag name="TRANSPARENT" val="0"/>
  <p:tag name="TBUG" val="0"/>
  <p:tag name="ALLOWFS" val="0"/>
  <p:tag name="ORIGWIDTH" val="130"/>
  <p:tag name="PICTUREFILESIZE" val="59086"/>
</p:tagLst>
</file>

<file path=ppt/tags/tag20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FODO}  = {\cal M}_\text{HQF} \cdot  {\cal M}_\text{drift} \cdot {\cal M}_\text{QD}\cdot {\cal M}_\text{drift}\cdot  {\cal M}_\text{HQF}$$&#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7"/>
  <p:tag name="PICTUREFILESIZE" val="82778"/>
</p:tagLst>
</file>

<file path=ppt/tags/tag20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FODO}  = &#13;&#10;\begin{pmatrix} 1 - \frac{L^2}{2f^2}&amp; 2L (1+\frac{L}{2f})\\ \frac{L}{2f^2}(1 - \frac{L}{2f}) &amp; 1-\frac{L^2}{2f^2}  \end{pmatrix}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1"/>
  <p:tag name="PICTUREFILESIZE" val="185822"/>
</p:tagLst>
</file>

<file path=ppt/tags/tag20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_\text{QF} =  -f_\text{QD}=f&#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5"/>
  <p:tag name="PICTUREFILESIZE" val="29342"/>
</p:tagLst>
</file>

<file path=ppt/tags/tag20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tot}} = &#13;&#10;{\cal M}_{r}\cdot&#13;&#10;{\cal M} = &#13;&#10;\begin{pmatrix} ad+bc &amp; 2bd \\ 2ac &amp; ad+cb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1"/>
  <p:tag name="PICTUREFILESIZE" val="149822"/>
</p:tagLst>
</file>

<file path=ppt/tags/tag20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cal M} = &#13;&#10;\begin{pmatrix} a &amp; b \\ c &amp; d  \end{pmatrix}  &#13;&#10;\;\;\text{and}\;\;&#13;&#10;{\cal M}_r = &#13;&#10;\begin{pmatrix} d &amp; b \\ c &amp; a  \end{pmatrix}&#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3"/>
  <p:tag name="PICTUREFILESIZE" val="133182"/>
</p:tagLst>
</file>

<file path=ppt/tags/tag20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_0 = \frac{2m_{12}}{\sqrt{2-m^2_{11}- 2m_{12}m_{21} - m^2_{22}}}\;\;\text{and}\;\;&#13;&#10;\alpha_0 = \frac{m_{11}-m_{22}}{\sqrt{2-m^2_{11}- 2m_{12}m_{21} - m^2_{22}}}&#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30"/>
  <p:tag name="PICTUREFILESIZE" val="297966"/>
</p:tagLst>
</file>

<file path=ppt/tags/tag20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_x = \beta^{+} \;\;\text{and}\;\; \beta_y = \beta^{-}&#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0"/>
  <p:tag name="PICTUREFILESIZE" val="42462"/>
</p:tagLst>
</file>

<file path=ppt/tags/tag20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_x = \beta^{-} \;\;\text{and}\;\; \beta_y = \beta^{+}&#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0"/>
  <p:tag name="PICTUREFILESIZE" val="42462"/>
</p:tagLst>
</file>

<file path=ppt/tags/tag20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 = L\frac{\kappa(\kappa+1)}{\sqrt{\kappa^2-1}}\;\;\text{with}\;\; \kappa = f/L&gt;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7"/>
  <p:tag name="PICTUREFILESIZE" val="136510"/>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P = P_0 (1+\frac{\Delta P}{P})$$&#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5"/>
  <p:tag name="PICTUREFILESIZE" val="58622"/>
</p:tagLst>
</file>

<file path=ppt/tags/tag21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 = L\frac{\kappa(\kappa-1)}{\sqrt{\kappa^2-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1"/>
  <p:tag name="PICTUREFILESIZE" val="61630"/>
</p:tagLst>
</file>

<file path=ppt/tags/tag21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os\phi = 1-2\frac{L^2}{f^2} = \frac{\kappa^2 - 2}{\kappa^2}\;\;\text{or}\;\; \sin{\frac{\phi}{2}} = \frac{1}{\kappa}&#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8"/>
  <p:tag name="PICTUREFILESIZE" val="154814"/>
</p:tagLst>
</file>

<file path=ppt/tags/tag21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kappa &gt;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
  <p:tag name="PICTUREFILESIZE" val="6446"/>
</p:tagLst>
</file>

<file path=ppt/tags/tag21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kappa \rightarrow 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5"/>
  <p:tag name="PICTUREFILESIZE" val="6094"/>
</p:tagLst>
</file>

<file path=ppt/tags/tag21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sym}} =   \begin{pmatrix}    \cos\phi  &amp; \beta\sin\phi \\  - \frac{1}{\beta}\sin\phi &amp;  \cos\phi\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7"/>
  <p:tag name="PICTUREFILESIZE" val="111550"/>
</p:tagLst>
</file>

<file path=ppt/tags/tag21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d\beta^{+}}{d\kappa} =0 \rightarrow \kappa_0^2 -\kappa_0 -1 =0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2"/>
  <p:tag name="PICTUREFILESIZE" val="98110"/>
</p:tagLst>
</file>

<file path=ppt/tags/tag21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kappa_0 = \frac{1}{2} \pm \sqrt{\frac{1}{4}+ 1} \approx 1.6180&#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9"/>
  <p:tag name="PICTUREFILESIZE" val="103230"/>
</p:tagLst>
</file>

<file path=ppt/tags/tag21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phi_0 \approx 76.345^\circ&#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5"/>
  <p:tag name="PICTUREFILESIZE" val="19318"/>
</p:tagLst>
</file>

<file path=ppt/tags/tag21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psilon_x &gt;&gt;\epsilon_y\;\;\text{or}\;\;\epsilon_y&gt;&gt;\epsilon_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7"/>
  <p:tag name="PICTUREFILESIZE" val="30662"/>
</p:tagLst>
</file>

<file path=ppt/tags/tag21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 = L\frac{\kappa(\kappa+1)}{\sqrt{\kappa^2-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1"/>
  <p:tag name="PICTUREFILESIZE" val="61630"/>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_0 \rho =  \frac{P_0 }{ q}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3"/>
  <p:tag name="PICTUREFILESIZE" val="36862"/>
</p:tagLst>
</file>

<file path=ppt/tags/tag22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psilon_x \approx \epsilon_y&#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1"/>
  <p:tag name="PICTUREFILESIZE" val="10262"/>
</p:tagLst>
</file>

<file path=ppt/tags/tag22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_x^2 +E_y^2 = \epsilon_x\beta_x +\epsilon_y\beta_y\approx \epsilon (\beta_x+\beta_y)&#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9"/>
  <p:tag name="PICTUREFILESIZE" val="77418"/>
</p:tagLst>
</file>

<file path=ppt/tags/tag22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d  }{d\kappa}(\beta^{+}+\beta^{-}) =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6"/>
  <p:tag name="PICTUREFILESIZE" val="58622"/>
</p:tagLst>
</file>

<file path=ppt/tags/tag22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kappa_0 = \sqrt{2}&#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8"/>
  <p:tag name="PICTUREFILESIZE" val="16062"/>
</p:tagLst>
</file>

<file path=ppt/tags/tag22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phi_0 = 90^\circ&#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8"/>
  <p:tag name="PICTUREFILESIZE" val="13342"/>
</p:tagLst>
</file>

<file path=ppt/tags/tag22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ta^{\pm}_\text{opt} = L(2\pm\sqrt{2})$$&#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6"/>
  <p:tag name="PICTUREFILESIZE" val="37342"/>
</p:tagLst>
</file>

<file path=ppt/tags/tag22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_x^2 +E_y^2 = R^2 = \epsilon (\beta^{+}+\beta^{-})=\epsilon \ 4L&#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8"/>
  <p:tag name="PICTUREFILESIZE" val="77418"/>
</p:tagLst>
</file>

<file path=ppt/tags/tag22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psilon_\text{max} = \frac{R^2}{4L}&#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6"/>
  <p:tag name="PICTUREFILESIZE" val="36830"/>
</p:tagLst>
</file>

<file path=ppt/tags/tag22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sqrt{L}&#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
  <p:tag name="PICTUREFILESIZE" val="6650"/>
</p:tagLst>
</file>

<file path=ppt/tags/tag22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beta^{+}}{\beta^{+}_\text{opt}} = \frac{\kappa(\kappa+1)}{(2+\sqrt{2})\sqrt{\kappa^2-1}}\;\;\text{and}\;\;\frac{\beta^{-}}{\beta^{-}_\text{opt}} = \frac{\kappa(\kappa-1)}{(2-\sqrt{2})\sqrt{\kappa^2-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45"/>
  <p:tag name="PICTUREFILESIZE" val="230462"/>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 B_y = B_0(s) - g(s) x \;,\;\;&#13; B_x =   -g(s) y&#13;$$&#13;\end{document}&#13;"/>
  <p:tag name="FILENAME" val="txp_fig"/>
  <p:tag name="FORMAT" val="bmpmono"/>
  <p:tag name="RES" val="1200"/>
  <p:tag name="BLEND" val="0"/>
  <p:tag name="TRANSPARENT" val="0"/>
  <p:tag name="TBUG" val="0"/>
  <p:tag name="ALLOWFS" val="0"/>
  <p:tag name="ORIGWIDTH" val="155"/>
  <p:tag name="PICTUREFILESIZE" val="59354"/>
</p:tagLst>
</file>

<file path=ppt/tags/tag23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s+N\cdot 2L|s) = {\cal M}(s + 2L|s)^N&#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9"/>
  <p:tag name="PICTUREFILESIZE" val="67454"/>
</p:tagLst>
</file>

<file path=ppt/tags/tag23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 =   {\cal I} \cos\mu + {\cal J} \sin\mu$$&#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7"/>
  <p:tag name="PICTUREFILESIZE" val="33926"/>
</p:tagLst>
</file>

<file path=ppt/tags/tag23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N =   ( {\cal I} \cos\mu + {\cal J} \sin\mu )^N = {\cal I} \cos(N\mu) + {\cal J} \sin(N\mu)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4"/>
  <p:tag name="PICTUREFILESIZE" val="105470"/>
</p:tagLst>
</file>

<file path=ppt/tags/tag23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J} =   \begin{pmatrix}   \alpha &amp; \beta \\ -\gamma &amp; -\alpha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1"/>
  <p:tag name="PICTUREFILESIZE" val="71614"/>
</p:tagLst>
</file>

<file path=ppt/tags/tag23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et{(\cal M)} =1\rightarrow \beta\gamma - a^2 = 1&#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9"/>
  <p:tag name="PICTUREFILESIZE" val="53630"/>
</p:tagLst>
</file>

<file path=ppt/tags/tag23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J}^2 =-{\cal I}&#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1"/>
  <p:tag name="PICTUREFILESIZE" val="16166"/>
</p:tagLst>
</file>

<file path=ppt/tags/tag23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text{Trace}({\cal M}^N) | = 2\cos(N\phi) &lt; 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0"/>
  <p:tag name="PICTUREFILESIZE" val="58814"/>
</p:tagLst>
</file>

<file path=ppt/tags/tag23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1}{f^\star}  =  \frac{1}{f_1} +  \frac{1}{f_2} - \frac{L}{f_1\ f_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7"/>
  <p:tag name="PICTUREFILESIZE" val="81662"/>
</p:tagLst>
</file>

<file path=ppt/tags/tag23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1/2}  = &#13;&#10;\begin{pmatrix} 1 &amp; 0\\ - \frac{1}{f_2} &amp; 1  \end{pmatrix}  &#13;&#10;\begin{pmatrix} 1 &amp; L\\ 0 &amp; 1  \end{pmatrix}  &#13;&#10;\begin{pmatrix} 1 &amp; 0\\ - \frac{1}{f_1} &amp; 1  \end{pmatrix} &#13;&#10;=&#13;&#10; \begin{pmatrix} 1-\frac{L}{f_1} &amp; L\\ - \frac{1}{f^\star} &amp; 1-\frac{L}{f_2}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65"/>
  <p:tag name="PICTUREFILESIZE" val="284894"/>
</p:tagLst>
</file>

<file path=ppt/tags/tag23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r_{1/2}  = &#13;&#10; \begin{pmatrix} 1-\frac{L}{f_2} &amp; L\\ - \frac{1}{f^\star} &amp; 1-\frac{L}{f_1}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7"/>
  <p:tag name="PICTUREFILESIZE" val="125966"/>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k(s) =  \frac{g(s) }{B_0\rho} $$&#13;\end{document}&#13;"/>
  <p:tag name="FILENAME" val="txp_fig"/>
  <p:tag name="FORMAT" val="bmpmono"/>
  <p:tag name="RES" val="1200"/>
  <p:tag name="BLEND" val="0"/>
  <p:tag name="TRANSPARENT" val="0"/>
  <p:tag name="TBUG" val="0"/>
  <p:tag name="ALLOWFS" val="0"/>
  <p:tag name="ORIGWIDTH" val="51"/>
  <p:tag name="PICTUREFILESIZE" val="43262"/>
</p:tagLst>
</file>

<file path=ppt/tags/tag24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FODO}  = &#13;&#10; \begin{pmatrix} 1-\frac{2L}{f^\star} &amp; 2L(1-\frac{L}{f_2})\\ - \frac{2}{f^\star}(1-\frac{L}{f_1}) &amp; 1-\frac{2L}{f^\star}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4"/>
  <p:tag name="PICTUREFILESIZE" val="187886"/>
</p:tagLst>
</file>

<file path=ppt/tags/tag24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frac{L}{f_1} =F \;\;\text{and}\;\;-\frac{L}{f_2} = D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5"/>
  <p:tag name="PICTUREFILESIZE" val="88062"/>
</p:tagLst>
</file>

<file path=ppt/tags/tag24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1/2FODO}  = &#13;&#10; \begin{pmatrix} 1-F &amp; L\\  -\frac{1}{L}(F-D+FD) &amp; 1 + D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90"/>
  <p:tag name="PICTUREFILESIZE" val="164798"/>
</p:tagLst>
</file>

<file path=ppt/tags/tag24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1/2FODO}=   \begin{pmatrix}   \sqrt\frac{\beta^-}{\beta^+} \cos\mu/2 &amp; \sqrt{{\beta^+}{\beta^-}}\sin\mu/2 \\ -\frac{ \sin\mu/2}{\sqrt{\beta^-\beta^+}} &amp;  \sqrt{\frac{\beta^+}{\beta^-}} \cos\mu/2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1"/>
  <p:tag name="PICTUREFILESIZE" val="286062"/>
</p:tagLst>
</file>

<file path=ppt/tags/tag24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0&lt;F-D+FD = \sin^2\mu^+/2 &lt;1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7"/>
  <p:tag name="PICTUREFILESIZE" val="66590"/>
</p:tagLst>
</file>

<file path=ppt/tags/tag24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0&lt;D-F+FD = \sin^2\mu^-/2&lt;1$$&#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7"/>
  <p:tag name="PICTUREFILESIZE" val="66590"/>
</p:tagLst>
</file>

<file path=ppt/tags/tag24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sin^2\mu^+/2=0 \rightarrow F=\frac{D}{1+D}$$&#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4"/>
  <p:tag name="PICTUREFILESIZE" val="95222"/>
</p:tagLst>
</file>

<file path=ppt/tags/tag24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sin^2\mu^-/2=0 \rightarrow D=\frac{F}{1+F}$$&#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4"/>
  <p:tag name="PICTUREFILESIZE" val="95222"/>
</p:tagLst>
</file>

<file path=ppt/tags/tag24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sin^2\mu^+/2=1 \rightarrow F=1$$&#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1"/>
  <p:tag name="PICTUREFILESIZE" val="45854"/>
</p:tagLst>
</file>

<file path=ppt/tags/tag24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sin^2\mu^-/2=1 \rightarrow D=1$$&#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1"/>
  <p:tag name="PICTUREFILESIZE" val="45854"/>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x'' - \left( k(s)- \frac{1}{\rho(s)^2}\right)x &amp;=&amp;  \frac{1}{\rho(s)}\frac{\Delta P}{P} \\&#13;&#10;y''  + k(s) \ y &amp;=&amp;  0&#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5"/>
  <p:tag name="PICTUREFILESIZE" val="229166"/>
</p:tagLst>
</file>

<file path=ppt/tags/tag25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HFODO}  = &#13;&#10;\begin{pmatrix} 1 &amp; 0 &amp;0 \\ &#13;&#10;\frac{1}{f} &amp; 1 &amp; 0 \\&#13;&#10;0 &amp; 0 &amp; 1   \end{pmatrix} &#13;&#10;\begin{pmatrix} 1 &amp; L &amp; \frac{L^2}{2\rho} \\ &#13;&#10;0 &amp; 1 &amp; \frac{L}{\rho} \\&#13;&#10;0 &amp; 0 &amp; 1   &#13;&#10;\end{pmatrix} &#13;&#10;\begin{pmatrix} 1 &amp; 0 &amp;0 \\ &#13;&#10;-\frac{1}{f} &amp; 1 &amp; 0 \\&#13;&#10;0 &amp; 0 &amp; 1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3"/>
  <p:tag name="PICTUREFILESIZE" val="349470"/>
</p:tagLst>
</file>

<file path=ppt/tags/tag25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HFODO}  = {\cal M}_\text{HQF} \cdot  {\cal M}_\text{sector} \cdot {\cal M}_\text{HQD}$$&#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2"/>
  <p:tag name="PICTUREFILESIZE" val="62282"/>
</p:tagLst>
</file>

<file path=ppt/tags/tag25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HFODO}=\begin{pmatrix} &#13;&#10;1-\frac{L}{f} &amp; L &amp; \frac{L^2}{(2\rho)} \\ &#13;&#10;-\frac{L}{f^2} &amp; 1+\frac{L}{f} &amp; \frac{L}{\rho}(1+\frac{L}{2f}) \\&#13;&#10;0 &amp; 0 &amp; 1   &#13;&#10;\end{pmatrix}&#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4"/>
  <p:tag name="PICTUREFILESIZE" val="275006"/>
</p:tagLst>
</file>

<file path=ppt/tags/tag25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13;&#10;\eta^- \\ 0 \\ 1  &#13;&#10;\end{pmatrix} = {\cal M}_\text{HFODO} &#13;&#10;\begin{pmatrix} &#13;&#10;\eta^+ \\ 0  \\ 1  &#13;&#10;\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1"/>
  <p:tag name="PICTUREFILESIZE" val="142974"/>
</p:tagLst>
</file>

<file path=ppt/tags/tag25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ta^{+} = \frac{L^2}{2\rho} \kappa(2\kappa+1)&#13;&#10; \;\;\text{and}\;\;&#13;&#10;\eta^{-} = \frac{L^2}{2\rho} \kappa(2\kappa-1)\;\;\text{with}\;\; \kappa=f/L&#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55"/>
  <p:tag name="PICTUREFILESIZE" val="221374"/>
</p:tagLst>
</file>

<file path=ppt/tags/tag25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kappa_0=\sqrt{2}&#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8"/>
  <p:tag name="PICTUREFILESIZE" val="16062"/>
</p:tagLst>
</file>

<file path=ppt/tags/tag25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eta^{+}_\text{opt} = \frac{L^2}{2\rho} (4+\sqrt{2})&#13;&#10; \;\;\text{and}\;\;&#13;&#10;\eta^{-}_\text{opt} = \frac{L^2}{2\rho} (4-\sqrt{2})$$&#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91"/>
  <p:tag name="PICTUREFILESIZE" val="166462"/>
</p:tagLst>
</file>

<file path=ppt/tags/tag25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eta^+}{\eta^{+}_\text{opt}} = \frac{\kappa (2\kappa+1)}{(4+\sqrt{2})}&#13;&#10; \;\;\text{and}\;\;&#13;&#10;\frac{\eta^-}{\eta^{-}_\text{opt}} = \frac{\kappa (2\kappa-1)}{(4-\sqrt{2})}$$&#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9"/>
  <p:tag name="PICTUREFILESIZE" val="169262"/>
</p:tagLst>
</file>

<file path=ppt/tags/tag25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theta_1 &amp;=&amp; \theta (1-\frac{1}{4\sin^2\mu_\text{HFODO}}) \\ \theta_2 &amp;=&amp;  \frac{\theta}{4\sin^2\mu_\text{HFODO}}&#13;&#10;\end{eqnarray*}&#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9"/>
  <p:tag name="PICTUREFILESIZE" val="231262"/>
</p:tagLst>
</file>

<file path=ppt/tags/tag259.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cal U}=\frac{u}{\sqrt{\beta}} \;, \;\; {\cal U'} = \frac{d\cal U}{d \phi} = \frac{\alpha}{\sqrt{\beta}}u + \sqrt{\beta}u'\;, \;\; \phi = \frac{\psi}{\nu}=\frac{1}{\nu}\int\frac{ds}{\beta(s)}&#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58"/>
  <p:tag name="PICTUREFILESIZE" val="21606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K_x(s) = -\left( k(s)- \frac{1}{\rho(s)^2}\right) \;,\;\; K_y(s) = k(s)&#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9"/>
  <p:tag name="PICTUREFILESIZE" val="164798"/>
</p:tagLst>
</file>

<file path=ppt/tags/tag26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frac{d^2 {\cal U}}{d\phi^2} + \nu^2 {\cal U}  = 0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6"/>
  <p:tag name="PICTUREFILESIZE" val="58302"/>
</p:tagLst>
</file>

<file path=ppt/tags/tag26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cal U} \\ {\cal U}'  \end{pmatrix}  = &#13;&#10;\sqrt{\epsilon}\begin{pmatrix} \;\;\; \cos(\nu\phi) \\&#13;&#10; -\sin(\nu\phi)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5"/>
  <p:tag name="PICTUREFILESIZE" val="91582"/>
</p:tagLst>
</file>

<file path=ppt/tags/tag262.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cal U}= \frac{D}{\sqrt{\beta}}\frac{\Delta P}{P}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6"/>
  <p:tag name="PICTUREFILESIZE" val="48062"/>
</p:tagLst>
</file>

<file path=ppt/tags/tag26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frac{d^2 {D}}{d\phi^2} + \nu^2 {D}  = -\frac{\nu^2 \beta^{3/2}}{\rho(s)}&#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2"/>
  <p:tag name="PICTUREFILESIZE" val="93590"/>
</p:tagLst>
</file>

<file path=ppt/tags/tag26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D(s) = \frac{\sqrt{\beta(s)}\nu}{2\sin(\pi\nu)}\oint \frac{\sqrt{\beta(\sigma)}}{\rho(\sigma)}\cos[\nu(\phi(s) - \phi(\sigma) +\pi)]d\sigma&#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4"/>
  <p:tag name="PICTUREFILESIZE" val="211366"/>
</p:tagLst>
</file>

<file path=ppt/tags/tag265.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cal U}$$&#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
  <p:tag name="PICTUREFILESIZE" val="2722"/>
</p:tagLst>
</file>

<file path=ppt/tags/tag266.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cal U}'$$&#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
  <p:tag name="PICTUREFILESIZE" val="3662"/>
</p:tagLst>
</file>

<file path=ppt/tags/tag267.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u'$$&#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
  <p:tag name="PICTUREFILESIZE" val="3062"/>
</p:tagLst>
</file>

<file path=ppt/tags/tag268.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u$$&#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
  <p:tag name="PICTUREFILESIZE" val="1390"/>
</p:tagLst>
</file>

<file path=ppt/tags/tag269.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 Q_{x,y} =\frac{1}{2\pi} \oint\frac{ds}{\beta_{x,y}(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1"/>
  <p:tag name="PICTUREFILESIZE" val="79934"/>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x'' + K_x(s) \ x &amp;=&amp; 0 \\&#13;&#10;y''  + K_y(s) \ y &amp;=&amp;  0&#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1"/>
  <p:tag name="PICTUREFILESIZE" val="86462"/>
</p:tagLst>
</file>

<file path=ppt/tags/tag27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 2\pi Q = \frac{C}{\langle\beta\rangle}\rightarrow Q = \frac{R}{\langle\beta\rangle}$$&#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1"/>
  <p:tag name="PICTUREFILESIZE" val="84862"/>
</p:tagLst>
</file>

<file path=ppt/tags/tag27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beta(0) \\ \alpha(0) \\ \gamma(0) &#13;&#10;\end{pmatri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1"/>
  <p:tag name="PICTUREFILESIZE" val="41950"/>
</p:tagLst>
</file>

<file path=ppt/tags/tag27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beta(\text{end}) \\ \alpha(\text{end})  \\ \gamma(\text{end}) &#13;&#10;\end{pmatrix}&#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3"/>
  <p:tag name="PICTUREFILESIZE" val="56734"/>
</p:tagLst>
</file>

<file path=ppt/tags/tag273.xml><?xml version="1.0" encoding="utf-8"?>
<p:tagLst xmlns:a="http://schemas.openxmlformats.org/drawingml/2006/main" xmlns:r="http://schemas.openxmlformats.org/officeDocument/2006/relationships" xmlns:p="http://schemas.openxmlformats.org/presentationml/2006/main">
  <p:tag name="SOURCE" val="\documentclass{slides}\pagestyle{empty}&#13;&#10;\usepackage{amsmath}&#13;&#10;\begin{document}&#13;&#10;\begin{equation*}&#13;&#10;\begin{split}&#13;&#10;&amp;\beta_0\;,\\&#13;&#10;&amp;\alpha_0\;,\\&#13;&#10;&amp;\eta_0\;,\\&#13;&#10;&amp;\eta_0'&#13;&#10;\end{split}&#13;&#10;\end{equation*}&#13;&#10;\end{document}&#13;&#10;"/>
  <p:tag name="EXTERNALNAME" val="txp_fig"/>
  <p:tag name="BLEND" val="False"/>
  <p:tag name="TRANSPARENT" val="False"/>
  <p:tag name="KEEPFILES" val="False"/>
  <p:tag name="DEBUGPAUSE" val="False"/>
  <p:tag name="RESOLUTION" val="300"/>
  <p:tag name="TIMEOUT" val="---"/>
  <p:tag name="BITMAPFORMAT" val="bmpmono"/>
  <p:tag name="DEBUGINTERACTIVE" val="True"/>
  <p:tag name="ORIGWIDTH" val="34.75"/>
  <p:tag name="PICTUREFILESIZE" val="9562"/>
</p:tagLst>
</file>

<file path=ppt/tags/tag274.xml><?xml version="1.0" encoding="utf-8"?>
<p:tagLst xmlns:a="http://schemas.openxmlformats.org/drawingml/2006/main" xmlns:r="http://schemas.openxmlformats.org/officeDocument/2006/relationships" xmlns:p="http://schemas.openxmlformats.org/presentationml/2006/main">
  <p:tag name="SOURCE" val="\documentclass{slides}\pagestyle{empty}&#13;&#10;\usepackage{amsmath}&#13;&#10;\begin{document}&#13;&#10;\begin{equation*}&#13;&#10;\begin{split}&#13;&#10;&amp;\beta_{SP}\;,\\&#13;&#10;&amp;\alpha_{SP}=0\;,\\&#13;&#10;&amp;\eta_{SP}=\sqrt{\beta_{SP}\;\cal{H}} \;,\\&#13;&#10;&amp;\eta_{SP}' = 0&#13;&#10;\end{split}&#13;&#10;\end{equation*}&#13;&#10;\end{document}&#13;&#10;"/>
  <p:tag name="EXTERNALNAME" val="txp_fig"/>
  <p:tag name="BLEND" val="False"/>
  <p:tag name="TRANSPARENT" val="False"/>
  <p:tag name="KEEPFILES" val="False"/>
  <p:tag name="DEBUGPAUSE" val="False"/>
  <p:tag name="RESOLUTION" val="300"/>
  <p:tag name="TIMEOUT" val="---"/>
  <p:tag name="BITMAPFORMAT" val="bmpmono"/>
  <p:tag name="DEBUGINTERACTIVE" val="True"/>
  <p:tag name="ORIGWIDTH" val="157"/>
  <p:tag name="PICTUREFILESIZE" val="41306"/>
</p:tagLst>
</file>

<file path=ppt/tags/tag275.xml><?xml version="1.0" encoding="utf-8"?>
<p:tagLst xmlns:a="http://schemas.openxmlformats.org/drawingml/2006/main" xmlns:r="http://schemas.openxmlformats.org/officeDocument/2006/relationships" xmlns:p="http://schemas.openxmlformats.org/presentationml/2006/main">
  <p:tag name="SOURCE" val="\documentclass{slides}\pagestyle{empty}&#13;&#10;\usepackage{amsmath}&#13;&#10;\begin{document}&#13;&#10;\begin{equation*}&#13;&#10;\begin{split}&#13;&#10;&amp;\beta_0\;,\\&#13;&#10;&amp;\alpha_0\;,\\&#13;&#10;&amp;\eta_0\;,\\&#13;&#10;&amp;\eta_0'&#13;&#10;\end{split}&#13;&#10;\end{equation*}&#13;&#10;\end{document}&#13;&#10;"/>
  <p:tag name="EXTERNALNAME" val="txp_fig"/>
  <p:tag name="BLEND" val="False"/>
  <p:tag name="TRANSPARENT" val="False"/>
  <p:tag name="KEEPFILES" val="False"/>
  <p:tag name="DEBUGPAUSE" val="False"/>
  <p:tag name="RESOLUTION" val="300"/>
  <p:tag name="TIMEOUT" val="---"/>
  <p:tag name="BITMAPFORMAT" val="bmpmono"/>
  <p:tag name="DEBUGINTERACTIVE" val="True"/>
  <p:tag name="ORIGWIDTH" val="34.75"/>
  <p:tag name="PICTUREFILESIZE" val="9562"/>
</p:tagLst>
</file>

<file path=ppt/tags/tag276.xml><?xml version="1.0" encoding="utf-8"?>
<p:tagLst xmlns:a="http://schemas.openxmlformats.org/drawingml/2006/main" xmlns:r="http://schemas.openxmlformats.org/officeDocument/2006/relationships" xmlns:p="http://schemas.openxmlformats.org/presentationml/2006/main">
  <p:tag name="SOURCE" val="\documentclass{slides}\pagestyle{empty}&#13;&#10;\usepackage{amsmath}&#13;&#10;\begin{document}&#13;&#10;\begin{equation*}&#13;&#10;\begin{split}&#13;&#10;&amp;\beta_{ID2}\;,\\&#13;&#10;&amp;\alpha_{ID2}=0\;,\\&#13;&#10;&amp;\eta_{ID2}=\sqrt{\beta_{ID2}\;\cal{H}}\\&#13;&#10;&amp;\eta_{ID2}' = 0&#13;&#10;\end{split}&#13;&#10;\end{equation*}&#13;&#10;\end{document}&#13;&#10;"/>
  <p:tag name="EXTERNALNAME" val="txp_fig"/>
  <p:tag name="BLEND" val="False"/>
  <p:tag name="TRANSPARENT" val="False"/>
  <p:tag name="KEEPFILES" val="False"/>
  <p:tag name="DEBUGPAUSE" val="False"/>
  <p:tag name="RESOLUTION" val="300"/>
  <p:tag name="TIMEOUT" val="---"/>
  <p:tag name="BITMAPFORMAT" val="bmpmono"/>
  <p:tag name="DEBUGINTERACTIVE" val="True"/>
  <p:tag name="ORIGWIDTH" val="163.875"/>
  <p:tag name="PICTUREFILESIZE" val="42918"/>
</p:tagLst>
</file>

<file path=ppt/tags/tag277.xml><?xml version="1.0" encoding="utf-8"?>
<p:tagLst xmlns:a="http://schemas.openxmlformats.org/drawingml/2006/main" xmlns:r="http://schemas.openxmlformats.org/officeDocument/2006/relationships" xmlns:p="http://schemas.openxmlformats.org/presentationml/2006/main">
  <p:tag name="SOURCE" val="\documentclass{slides}\pagestyle{empty}&#13;&#10;\usepackage{amsmath}&#13;&#10;\begin{document}&#13;&#10;\begin{equation*}&#13;&#10;\begin{split}&#13;&#10;&amp;\beta_{ID1}\;,\\&#13;&#10;&amp;\alpha_{ID1}=0\;,\\&#13;&#10;&amp;\eta_{ID1}=\sqrt{\beta_{ID1}\;\cal{H}},\\&#13;&#10;&amp;\eta_{ID1}' = 0&#13;&#10;\end{split}&#13;&#10;\end{equation*}&#13;&#10;\end{document}&#13;&#10;"/>
  <p:tag name="EXTERNALNAME" val="txp_fig"/>
  <p:tag name="BLEND" val="False"/>
  <p:tag name="TRANSPARENT" val="False"/>
  <p:tag name="KEEPFILES" val="False"/>
  <p:tag name="DEBUGPAUSE" val="False"/>
  <p:tag name="RESOLUTION" val="300"/>
  <p:tag name="TIMEOUT" val="---"/>
  <p:tag name="BITMAPFORMAT" val="bmpmono"/>
  <p:tag name="DEBUGINTERACTIVE" val="True"/>
  <p:tag name="ORIGWIDTH" val="169"/>
  <p:tag name="PICTUREFILESIZE" val="42918"/>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K_x(s) = K_x(s+C) \;,\;\; K_y(s) = K_y(s+C)&#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2"/>
  <p:tag name="PICTUREFILESIZE" val="69602"/>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u'' + k_0 \ u = 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1"/>
  <p:tag name="PICTUREFILESIZE" val="2348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f  k} = -\frac{d^2{\bf s}}{ds^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3"/>
  <p:tag name="PICTUREFILESIZE" val="3529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u(s) &amp;=&amp; C(s) \ u(0) + S(s) \ u'(0) \\&#13;&#10;u'(s) &amp;=&amp; C'(s)  u(0) + S'(s) u'(0)&#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6"/>
  <p:tag name="PICTUREFILESIZE" val="138662"/>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C(s) &amp;=&amp; \cos(\sqrt{k_0} s) \;\;   ,\;\;\;\;\;&#13;&#10;S(s) = \frac{1}{\sqrt{k_0}}\sin(\sqrt{k_0} s)    \\&#13;&#10;C(s) &amp;=&amp; \cosh(\sqrt{|k_0|} s)\;\;,\;&#13;&#10;S(s) =  \frac{1}{\sqrt{|k_0|}}\sinh(\sqrt{|k_0|} s)    &#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4"/>
  <p:tag name="PICTUREFILESIZE" val="422670"/>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u(s) \\ u'(s)  \end{pmatrix}  = &#13;&#10;\begin{pmatrix} C(s) &amp; S(s) \\ C'(s) &amp; S'(s)  \end{pmatrix}  \begin{pmatrix}   u(0) \\ u'(0)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3"/>
  <p:tag name="PICTUREFILESIZE" val="133182"/>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cal M}(s_n|s_0) = {\cal M}(s_n|s_{n-1}) \dots  {\cal M} (s_3|s_2) \cdot {\cal M}(s_2|s_1) \cdot {\cal M}(s_1|s_0)  &#13;$$&#13;\end{document}&#13;"/>
  <p:tag name="FILENAME" val="txp_fig"/>
  <p:tag name="FORMAT" val="bmpmono"/>
  <p:tag name="RES" val="1200"/>
  <p:tag name="BLEND" val="0"/>
  <p:tag name="TRANSPARENT" val="0"/>
  <p:tag name="TBUG" val="0"/>
  <p:tag name="ALLOWFS" val="0"/>
  <p:tag name="ORIGWIDTH" val="259"/>
  <p:tag name="PICTUREFILESIZE" val="9888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u \\ u'  \end{pmatrix}_s  = {\cal M}(s|s_0) \begin{pmatrix}   u \\ u'  \end{pmatrix}_{s_0}  &#13;&#10;=&#13;&#10;\begin{pmatrix} C(s | s_0) &amp; S(s | s_0) \\ C'(s | s_0) &amp; S'(s | s_0)  \end{pmatrix}  \begin{pmatrix}   u \\ u'  \end{pmatrix}_{s_0}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48"/>
  <p:tag name="PICTUREFILESIZE" val="234062"/>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et({\cal M}(s|s_0)) =  C(s | s_0) S'(s | s_0) - S(s | s_0) C'(s | s_0)  =1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3"/>
  <p:tag name="PICTUREFILESIZE" val="97662"/>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cal M}(s_0|s_0) =&#13;&#10;\begin{pmatrix} 1 &amp; 0 \\ 0 &amp; 1 \end{pmatrix}  = {\cal I}$$&#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9"/>
  <p:tag name="PICTUREFILESIZE" val="94910"/>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 = &#13;&#10;\begin{pmatrix} a &amp; b \\ c &amp; d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9"/>
  <p:tag name="PICTUREFILESIZE" val="51646"/>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r = &#13;&#10;\begin{pmatrix} d &amp; b \\ c &amp; a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3"/>
  <p:tag name="PICTUREFILESIZE" val="54974"/>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 = &#13;&#10;\begin{pmatrix} a &amp; b \\ c &amp; d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9"/>
  <p:tag name="PICTUREFILESIZE" val="51646"/>
</p:tagLst>
</file>

<file path=ppt/tags/tag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d{\bf p}}{dt} = m \gamma \frac{d^2{\bf s}}{dt^2} = m \gamma v^2_s \frac{d^2{\bf s}}{ds^2} =   - m \gamma v^2_s {\bf k} = q |{\bf v} \times {\bf B}|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3"/>
  <p:tag name="PICTUREFILESIZE" val="170114"/>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 = &#13;&#10;\begin{pmatrix} a &amp; b \\ c &amp; d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9"/>
  <p:tag name="PICTUREFILESIZE" val="51646"/>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tot}} = &#13;&#10;{\cal M}_{r}\cdot&#13;&#10;{\cal M} = &#13;&#10;\begin{pmatrix} ad+bc &amp; 2bd \\ 2ac &amp; ad+cb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1"/>
  <p:tag name="PICTUREFILESIZE" val="149822"/>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tot}} = &#13;&#10;{\cal M}\cdot&#13;&#10;{\cal M} = {\cal M}^2 =&#13;&#10;\begin{pmatrix} a^2+bc &amp; b(a+d) \\ c(a+d) &amp; d^2+bc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03"/>
  <p:tag name="PICTUREFILESIZE" val="176446"/>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x(s) \\ x'(s)  \end{pmatrix}  = &#13;&#10;\begin{pmatrix} C_x(s) &amp; S_x(s) \\ C_x'(s) &amp; S_x'(s)  \end{pmatrix}  \begin{pmatrix}   x_0 \\ x'_0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5"/>
  <p:tag name="PICTUREFILESIZE" val="126526"/>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y(s) \\ y'(s)  \end{pmatrix}  = &#13;&#10;\begin{pmatrix} C_y(s) &amp; S_y(s) \\ C_y'(s) &amp; S_y'(s)  \end{pmatrix}  \begin{pmatrix}   y_0 \\ y'_0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3"/>
  <p:tag name="PICTUREFILESIZE" val="124862"/>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x(s) \\ x'(s) \\ y(s) \\ y'(s) \end{pmatrix}  = &#13;&#10;\begin{pmatrix} C_x(s) &amp; S_x(s) &amp; 0 &amp; 0 \\ C_x'(s) &amp; S_x'(s)  &amp; 0 &amp; 0 \\ 0 &amp; 0 &amp; C_y(s) &amp; S_y(s) \\ 0 &amp; 0 &amp; C'_y(s) &amp; S'_y(s) \end{pmatrix}  \begin{pmatrix}   x_0 \\ x'_0  \\ y_0 \\ y'_0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9"/>
  <p:tag name="PICTUREFILESIZE" val="375422"/>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u(s) &amp;=&amp; u_0 + (s-s_0) u'_0 = u_0  + L u'_0\\&#13;&#10;u'(s)&amp; =&amp; u'_0&#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67"/>
  <p:tag name="PICTUREFILESIZE" val="156662"/>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drift}}(s|s_0)  = &#13;&#10;\begin{pmatrix} 1 &amp; s-s_0 \\ 0 &amp; 1  \end{pmatrix}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0"/>
  <p:tag name="PICTUREFILESIZE" val="104894"/>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u(s) \\ u'(s)  \end{pmatrix}  = &#13;&#10;\begin{pmatrix} 1 &amp; s-s_0 \\ 0 &amp; 1  \end{pmatrix}  \begin{pmatrix}   u_0 \\ u'_0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8"/>
  <p:tag name="PICTUREFILESIZE" val="111550"/>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lens}}(s|s_0)  = &#13;&#10;\begin{pmatrix} 1 &amp; 0\\ \mp \frac{1}{f} &amp; 1  \end{pmatrix}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7"/>
  <p:tag name="PICTUREFILESIZE" val="9324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bf k} = - \frac{q}{p}   |\frac{\bf v}{v_s} \times {\bf B}|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2"/>
  <p:tag name="PICTUREFILESIZE" val="53262"/>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u(s) \\ u'(s)  \end{pmatrix}  = &#13;&#10;\begin{pmatrix} 1 &amp; 0\\ \mp\frac{1}{f} &amp; 1  \end{pmatrix}  \begin{pmatrix}   u_0 \\ u'_0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7"/>
  <p:tag name="PICTUREFILESIZE" val="101566"/>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u(s) &amp;=&amp; u_0 \\&#13;&#10;u'(s)&amp; =&amp; \mp \frac{1}{f} u_0 + u'_0&#13;&#10;\end{eqnarray*}&#13;&#10;\end{document}&#13;&#10;"/>
  <p:tag name="EXTERNALNAME" val="txp_fig"/>
  <p:tag name="BLEND" val="0"/>
  <p:tag name="TRANSPARENT" val="0"/>
  <p:tag name="RESOLUTION" val="1200"/>
  <p:tag name="WORKAROUNDTRANSPARENCYBUG" val="0"/>
  <p:tag name="ALLOWFONTSUBSTITUTION" val="0"/>
  <p:tag name="BITMAPFORMAT" val="bmpmono"/>
  <p:tag name="ORIGWIDTH" val="97"/>
  <p:tag name="PICTUREFILESIZE" val="125930"/>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egin{pmatrix} u(s) \\ u'(s)  \end{pmatrix}  = &#13;&#10;\begin{pmatrix} \cos(\sqrt{k} (s-s_0) )  &amp; \frac{1}{\sqrt{k}}\sin(\sqrt{k} (s-s_0) ) \\ \sqrt{k} \sin(\sqrt{k} (s-s_0) )    &amp; \cos(\sqrt{k} (s-s_0) ) \end{pmatrix}  \begin{pmatrix}   u_0 \\ u'_0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63"/>
  <p:tag name="PICTUREFILESIZE" val="282830"/>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k(s) =  \frac{g(s)}{B_0\rho} $$&#13;\end{document}&#13;"/>
  <p:tag name="FILENAME" val="txp_fig"/>
  <p:tag name="FORMAT" val="bmpmono"/>
  <p:tag name="RES" val="1200"/>
  <p:tag name="BLEND" val="0"/>
  <p:tag name="TRANSPARENT" val="0"/>
  <p:tag name="TBUG" val="0"/>
  <p:tag name="ALLOWFS" val="0"/>
  <p:tag name="ORIGWIDTH" val="51"/>
  <p:tag name="PICTUREFILESIZE" val="43262"/>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 B_y = - g(s) x \;,\;\;&#13; B_x =   -g(s) y&#13;$$&#13;\end{document}&#13;"/>
  <p:tag name="FILENAME" val="txp_fig"/>
  <p:tag name="FORMAT" val="bmpmono"/>
  <p:tag name="RES" val="1200"/>
  <p:tag name="BLEND" val="0"/>
  <p:tag name="TRANSPARENT" val="0"/>
  <p:tag name="TBUG" val="0"/>
  <p:tag name="ALLOWFS" val="0"/>
  <p:tag name="ORIGWIDTH" val="126"/>
  <p:tag name="PICTUREFILESIZE" val="48374"/>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QD}  = &#13;&#10;\begin{pmatrix} \cosh(\sqrt{|k|} L)  &amp; \frac{1}{\sqrt{|k|}}\sinh(\sqrt{|k|} L ) \\ \sqrt{|k|} \sinh(\sqrt{|k|} L )    &amp; \cosh(\sqrt{|k|} L) \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3"/>
  <p:tag name="PICTUREFILESIZE" val="229166"/>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sqrt{k} L \rightarrow 0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1"/>
  <p:tag name="PICTUREFILESIZE" val="16166"/>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QF,QD}  =&#13;&#10;\begin{pmatrix} 1 &amp; 0\\ - k L &amp; 1  \end{pmatrix}   =&#13;&#10;\begin{pmatrix} 1 &amp; 0\\ - \frac{1}{f} &amp; 1  \end{pmatrix}   = {\cal M}_\text{lens}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98"/>
  <p:tag name="PICTUREFILESIZE" val="17311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10;\usepackage{amsmath}&#13;&#10;\begin{document}&#13;&#10;$$&#13;&#10;{\cal M}_\text{QF}  = &#13;&#10;\begin{pmatrix} \cos(\sqrt{k} L)  &amp; \frac{1}{\sqrt{k}}\sin(\sqrt{k} L ) \\ -\sqrt{k} \sin(\sqrt{k} L )    &amp; \cos(\sqrt{k} L) \end{pmatrix}   &#13;&#10;$$&#13;&#10;\end{document}"/>
  <p:tag name="FILENAME" val="txp_fig"/>
  <p:tag name="FORMAT" val="bmpmono"/>
  <p:tag name="RES" val="1200"/>
  <p:tag name="BLEND" val="0"/>
  <p:tag name="TRANSPARENT" val="0"/>
  <p:tag name="TBUG" val="0"/>
  <p:tag name="ALLOWFS" val="0"/>
  <p:tag name="ORIGWIDTH" val="181"/>
  <p:tag name="PICTUREFILESIZE" val="196142"/>
</p:tagLst>
</file>

<file path=ppt/tags/tag5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k =  \frac{1 }{\rho^2}&gt;0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9"/>
  <p:tag name="PICTUREFILESIZE" val="3989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bf R} = {\bf R_0} + r {\bf u_r} + y {\bf u_y}&#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2"/>
  <p:tag name="PICTUREFILESIZE" val="35198"/>
</p:tagLst>
</file>

<file path=ppt/tags/tag6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theta =  \frac{L}{\rho}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
  <p:tag name="PICTUREFILESIZE" val="24062"/>
</p:tagLst>
</file>

<file path=ppt/tags/tag6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sector}  = &#13;&#10;\begin{pmatrix} \cos\theta  &amp; \rho \sin\theta \\ -\frac{1}{\rho} \sin\theta    &amp; \cos\theta &#13;&#10;\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0"/>
  <p:tag name="PICTUREFILESIZE" val="117838"/>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sector}  =&#13;&#10;\begin{pmatrix} 1 &amp; L \\ 0 &amp; 1  \end{pmatrix} = {\cal M}_\text{drift}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3"/>
  <p:tag name="PICTUREFILESIZE" val="108222"/>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1}{\rho}\rightarrow 0 $$&#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8"/>
  <p:tag name="PICTUREFILESIZE" val="23042"/>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edge}  =&#13;&#10;\begin{pmatrix} 1 &amp; 0 \\ \frac{-\tan(\delta)}{\rho} &amp; 1  \end{pmatrix}&#13;&#10;$$&#13;&#10;\end{document}"/>
  <p:tag name="EXTERNALNAME" val="txp_fig"/>
  <p:tag name="BLEND" val="0"/>
  <p:tag name="TRANSPARENT" val="0"/>
  <p:tag name="RESOLUTION" val="1200"/>
  <p:tag name="WORKAROUNDTRANSPARENCYBUG" val="0"/>
  <p:tag name="ALLOWFONTSUBSTITUTION" val="0"/>
  <p:tag name="BITMAPFORMAT" val="bmpmono"/>
  <p:tag name="ORIGWIDTH" val="102"/>
  <p:tag name="PICTUREFILESIZE" val="111734"/>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alpha =  \frac{\Delta L}{\rho} = \frac{\theta\tan\delta}{\rho}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0"/>
  <p:tag name="PICTUREFILESIZE" val="67262"/>
</p:tagLst>
</file>

<file path=ppt/tags/tag6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 \frac{1}{f} = \frac{\tan\delta}{\rho}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3"/>
  <p:tag name="PICTUREFILESIZE" val="36862"/>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x;\text{rect}}  = &#13;&#10;\begin{pmatrix} 1  &amp; \rho \sin\theta \\ 0    &amp; 1 &#13;&#10;\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0"/>
  <p:tag name="PICTUREFILESIZE" val="88254"/>
</p:tagLst>
</file>

<file path=ppt/tags/tag6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y;\text{rect}}  = &#13;&#10;\begin{pmatrix} \cos\theta  &amp; \rho \sin\theta \\ -\frac{1}{\rho} \sin\theta    &amp; \cos\theta &#13;&#10;\end{pmatrix}   &#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9"/>
  <p:tag name="PICTUREFILESIZE" val="117838"/>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rect}  = {\cal M}_\text{edge}\cdot&#13;&#10;{\cal M}_\text{sector}\cdot {\cal M}_\text{edge}&#13;&#10;$$&#13;&#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2"/>
  <p:tag name="PICTUREFILESIZE" val="54230"/>
</p:tagLst>
</file>

<file path=ppt/tags/tag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bf u_r} = d\phi {\bf u_{\phi}}\;,\;\; &#13;&#10;d{\bf u_{\phi}} = -d\phi {\bf u_r}\;,\;\; &#13;&#10;d{\bf u_y} = 0&#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3"/>
  <p:tag name="PICTUREFILESIZE" val="66674"/>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doublet}  = &#13;&#10;\begin{pmatrix} 1 &amp; 0\\ - \frac{1}{f_2} &amp; 1  \end{pmatrix}  &#13;&#10;\begin{pmatrix} 1 &amp; L\\ 0 &amp; 1  \end{pmatrix}  &#13;&#10;\begin{pmatrix} 1 &amp; 0\\ - \frac{1}{f_1} &amp; 1  \end{pmatrix} &#13;&#10;=&#13;&#10; \begin{pmatrix} 1-\frac{L}{f_1} &amp; L\\ - \frac{1}{f^\star} &amp; 1-\frac{L}{f_2}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9"/>
  <p:tag name="PICTUREFILESIZE" val="301406"/>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1}{f^\star}  =  \frac{1}{f_1} +  \frac{1}{f_2} - \frac{L}{f_1\ f_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7"/>
  <p:tag name="PICTUREFILESIZE" val="81662"/>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frac{1}{f^\star}  =  \frac{L}{f^2}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7"/>
  <p:tag name="PICTUREFILESIZE" val="32062"/>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FODO}  = {\cal M}_\text{HQF} \cdot  {\cal M}_\text{drift} \cdot {\cal M}_\text{QD}\cdot {\cal M}_\text{drift}\cdot  {\cal M}_\text{HQF}$$&#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7"/>
  <p:tag name="PICTUREFILESIZE" val="82778"/>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cal M}_\text{HQF}  = &#13;&#10;\begin{pmatrix} 1 &amp; 0\\ - \frac{1}{2f} &amp; 1  \end{pmatrix}\;,\;\; &#13;&#10;{\cal M}_\text{drift}  = &#13;&#10;\begin{pmatrix} 1 &amp; L\\ 0 &amp; 1  \end{pmatrix}  \;,\;\; &#13;&#10;{\cal M}_\text{QD}  = \begin{pmatrix} 1 &amp; 0\\  \frac{1}{f} &amp; 1  \end{pmatrix}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1"/>
  <p:tag name="PICTUREFILESIZE" val="236350"/>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3;\usepackage{amsmath}&#13;\begin{document}&#13;$$&#13;{\cal M}_\text{FODO}  = &#13;\begin{pmatrix} 1 - \frac{L^2}{2f^2}&amp; 2L (1+\frac{L}{2f})\\ -\frac{L}{2f^2}(1 - \frac{L}{2f}) &amp; 1-\frac{L^2}{2f^2}  \end{pmatrix} $$&#13;\end{document}&#13;"/>
  <p:tag name="FILENAME" val="txp_fig"/>
  <p:tag name="FORMAT" val="bmpmono"/>
  <p:tag name="RES" val="1200"/>
  <p:tag name="BLEND" val="0"/>
  <p:tag name="TRANSPARENT" val="0"/>
  <p:tag name="TBUG" val="0"/>
  <p:tag name="ALLOWFS" val="0"/>
  <p:tag name="ORIGWIDTH" val="179"/>
  <p:tag name="PICTUREFILESIZE" val="194454"/>
</p:tagLst>
</file>

<file path=ppt/tags/tag76.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 x'' + K_x(s) \ x &amp;=&amp; 0 \\&#13;&#10;y''  + K_y(s) \ y &amp;=&amp;  0&#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1"/>
  <p:tag name="PICTUREFILESIZE" val="86462"/>
</p:tagLst>
</file>

<file path=ppt/tags/tag77.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K_x(s) = K_x(s+C) \;,\;\; K_y(s) = K_y(s+C)&#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2"/>
  <p:tag name="PICTUREFILESIZE" val="69602"/>
</p:tagLst>
</file>

<file path=ppt/tags/tag78.xml><?xml version="1.0" encoding="utf-8"?>
<p:tagLst xmlns:a="http://schemas.openxmlformats.org/drawingml/2006/main" xmlns:r="http://schemas.openxmlformats.org/officeDocument/2006/relationships" xmlns:p="http://schemas.openxmlformats.org/presentationml/2006/main">
  <p:tag name="SOURCE" val="\documentclass[5pt]{article}\pagestyle{empty}&#13;&#10;\begin{document}&#13;&#10;$$&#13;&#10;w(s) = w(s+C) \;,\;\; \psi(s) = \psi(s+C)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7"/>
  <p:tag name="PICTUREFILESIZE" val="60086"/>
</p:tagLst>
</file>

<file path=ppt/tags/tag79.xml><?xml version="1.0" encoding="utf-8"?>
<p:tagLst xmlns:a="http://schemas.openxmlformats.org/drawingml/2006/main" xmlns:r="http://schemas.openxmlformats.org/officeDocument/2006/relationships" xmlns:p="http://schemas.openxmlformats.org/presentationml/2006/main">
  <p:tag name="SOURCE" val="\documentclass[5pt]{article}\pagestyle{empty}&#13;&#10;\begin{document}&#13;&#10;$$u(s)=A w(s) \cos(\psi(s) + \psi_0)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4"/>
  <p:tag name="PICTUREFILESIZE" val="4764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ot{\bf R} =  \dot{r} {\bf u_r} + r\dot\phi {\bf u_\phi} + \dot{y} {\bf u_y}&#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1"/>
  <p:tag name="PICTUREFILESIZE" val="45854"/>
</p:tagLst>
</file>

<file path=ppt/tags/tag80.xml><?xml version="1.0" encoding="utf-8"?>
<p:tagLst xmlns:a="http://schemas.openxmlformats.org/drawingml/2006/main" xmlns:r="http://schemas.openxmlformats.org/officeDocument/2006/relationships" xmlns:p="http://schemas.openxmlformats.org/presentationml/2006/main">
  <p:tag name="SOURCE" val="\documentclass[5pt]{article}\pagestyle{empty}&#13;&#10;\begin{document}&#13;&#10;$$u(s)=A \cos(\psi(s) + \psi_0)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4"/>
  <p:tag name="PICTUREFILESIZE" val="40322"/>
</p:tagLst>
</file>

<file path=ppt/tags/tag81.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u'' + K(s) \ u = A (2w' \psi' + w\psi'') \sin(\psi+\psi_0) + A (w''-w\psi'^2+K w) \cos(\psi+\psi_0) = 0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45"/>
  <p:tag name="PICTUREFILESIZE" val="155582"/>
</p:tagLst>
</file>

<file path=ppt/tags/tag8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2w' w \psi' + w^2\psi'' = (w^2\psi')' = 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2"/>
  <p:tag name="PICTUREFILESIZE" val="59678"/>
</p:tagLst>
</file>

<file path=ppt/tags/tag83.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psi = \int\frac{ds}{w^2(s)}&#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58"/>
  <p:tag name="PICTUREFILESIZE" val="49662"/>
</p:tagLst>
</file>

<file path=ppt/tags/tag84.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w^3(w''+K_x w) = 1 &#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3"/>
  <p:tag name="PICTUREFILESIZE" val="38078"/>
</p:tagLst>
</file>

<file path=ppt/tags/tag85.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begin{eqnarray*}&#13;&#10;\beta(s)     &amp;\equiv&amp; w^2(s) \\&#13;&#10;\alpha(s)    &amp;\equiv&amp; -\frac{1}{2}\frac{d\beta(s)}{ds} \\&#13;&#10;\gamma(s) &amp;\equiv&amp; \frac{1+\alpha^2(s)}{\beta(s)} \\&#13;&#10;\end{eqnarray*}&#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9"/>
  <p:tag name="PICTUREFILESIZE" val="206862"/>
</p:tagLst>
</file>

<file path=ppt/tags/tag86.xml><?xml version="1.0" encoding="utf-8"?>
<p:tagLst xmlns:a="http://schemas.openxmlformats.org/drawingml/2006/main" xmlns:r="http://schemas.openxmlformats.org/officeDocument/2006/relationships" xmlns:p="http://schemas.openxmlformats.org/presentationml/2006/main">
  <p:tag name="SOURCE" val="\documentclass{slides}\pagestyle{empty}&#13;&#10;\begin{document}&#13;&#10;$$\alpha,\;\beta,\;\gamm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8"/>
  <p:tag name="PICTUREFILESIZE" val="45566"/>
</p:tagLst>
</file>

<file path=ppt/tags/tag87.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alpha(s)=-\frac{\beta(s)'}{2},\;\;\gamma=\frac{1+\alpha(s)^2}{\bet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5"/>
  <p:tag name="PICTUREFILESIZE" val="118206"/>
</p:tagLst>
</file>

<file path=ppt/tags/tag88.xml><?xml version="1.0" encoding="utf-8"?>
<p:tagLst xmlns:a="http://schemas.openxmlformats.org/drawingml/2006/main" xmlns:r="http://schemas.openxmlformats.org/officeDocument/2006/relationships" xmlns:p="http://schemas.openxmlformats.org/presentationml/2006/main">
  <p:tag name="SOURCE" val="\documentclass{slides}\pagestyle{empty}&#13;&#10;\begin{document}&#13;&#10;$$\psi$$&#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
  <p:tag name="PICTUREFILESIZE" val="10174"/>
</p:tagLst>
</file>

<file path=ppt/tags/tag89.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psi(s) = \int\frac{ds}{\beta(s)}$$&#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5"/>
  <p:tag name="PICTUREFILESIZE" val="5446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ddot{\bf R} =  (\ddot{r}-r\dot\phi^2) {\bf u_r} + (2\dot{r}\dot\phi + r\ddot\phi) {\bf u_\phi} + \ddot{y} {\bf u_y}&#13;&#10;$$&#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1"/>
  <p:tag name="PICTUREFILESIZE" val="77822"/>
</p:tagLst>
</file>

<file path=ppt/tags/tag90.xml><?xml version="1.0" encoding="utf-8"?>
<p:tagLst xmlns:a="http://schemas.openxmlformats.org/drawingml/2006/main" xmlns:r="http://schemas.openxmlformats.org/officeDocument/2006/relationships" xmlns:p="http://schemas.openxmlformats.org/presentationml/2006/main">
  <p:tag name="SOURCE" val="\documentclass[5pt]{article}\pagestyle{empty}&#13;&#10;\begin{document}&#13;&#10;$$u(s)=\sqrt{\epsilon\beta(s)}\cos(\psi(s)+\psi_0) $$&#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9"/>
  <p:tag name="PICTUREFILESIZE" val="58814"/>
</p:tagLst>
</file>

<file path=ppt/tags/tag91.xml><?xml version="1.0" encoding="utf-8"?>
<p:tagLst xmlns:a="http://schemas.openxmlformats.org/drawingml/2006/main" xmlns:r="http://schemas.openxmlformats.org/officeDocument/2006/relationships" xmlns:p="http://schemas.openxmlformats.org/presentationml/2006/main">
  <p:tag name="SOURCE" val="\documentclass[5pt]{article}\pagestyle{empty}&#13;&#10;\begin{document}&#13;&#10;$$&#13;&#10;u'(s)=\sqrt{\frac{\epsilon}{\beta(s)}}\left(\sin(\psi(s) +\psi_0) +\alpha(s) \cos(\psi(s)+\psi_0)\right)&#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3"/>
  <p:tag name="PICTUREFILESIZE" val="203070"/>
</p:tagLst>
</file>

<file path=ppt/tags/tag92.xml><?xml version="1.0" encoding="utf-8"?>
<p:tagLst xmlns:a="http://schemas.openxmlformats.org/drawingml/2006/main" xmlns:r="http://schemas.openxmlformats.org/officeDocument/2006/relationships" xmlns:p="http://schemas.openxmlformats.org/presentationml/2006/main">
  <p:tag name="SOURCE" val="\documentclass{article}\pagestyle{empty}&#13;&#10;\usepackage{amsmath}&#13;&#10;\begin{document}&#13;&#10;$$&#13;&#10; 2\beta\beta'' - \beta'^2 + 4\beta^2K = 4&#13;&#10;$$&#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3"/>
  <p:tag name="PICTUREFILESIZE" val="43262"/>
</p:tagLst>
</file>

<file path=ppt/tags/tag93.xml><?xml version="1.0" encoding="utf-8"?>
<p:tagLst xmlns:a="http://schemas.openxmlformats.org/drawingml/2006/main" xmlns:r="http://schemas.openxmlformats.org/officeDocument/2006/relationships" xmlns:p="http://schemas.openxmlformats.org/presentationml/2006/main">
  <p:tag name="SOURCE" val="\documentclass{slides}\pagestyle{empty}&#13;&#10;\begin{document}&#13;&#10;$$\bet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
  <p:tag name="PICTUREFILESIZE" val="8910"/>
</p:tagLst>
</file>

<file path=ppt/tags/tag94.xml><?xml version="1.0" encoding="utf-8"?>
<p:tagLst xmlns:a="http://schemas.openxmlformats.org/drawingml/2006/main" xmlns:r="http://schemas.openxmlformats.org/officeDocument/2006/relationships" xmlns:p="http://schemas.openxmlformats.org/presentationml/2006/main">
  <p:tag name="SOURCE" val="\documentclass{slides}\pagestyle{empty}&#13;&#10;\begin{document}&#13;&#10;$$\alpha,\;\beta,\;\gamm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8"/>
  <p:tag name="PICTUREFILESIZE" val="45566"/>
</p:tagLst>
</file>

<file path=ppt/tags/tag95.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gamma {u}^2 + 2\alpha u u'  + \beta u'^2 = \epsilon$$&#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3"/>
  <p:tag name="PICTUREFILESIZE" val="43262"/>
</p:tagLst>
</file>

<file path=ppt/tags/tag96.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tan(2\phi)=\frac{2\alpha}{\gamma-\bet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2"/>
  <p:tag name="PICTUREFILESIZE" val="58278"/>
</p:tagLst>
</file>

<file path=ppt/tags/tag97.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alpha\sqrt{\frac{\epsilon}{\bet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3"/>
  <p:tag name="PICTUREFILESIZE" val="30014"/>
</p:tagLst>
</file>

<file path=ppt/tags/tag98.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alpha\sqrt{\frac{\epsilon}{\gamm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2"/>
  <p:tag name="PICTUREFILESIZE" val="28350"/>
</p:tagLst>
</file>

<file path=ppt/tags/tag99.xml><?xml version="1.0" encoding="utf-8"?>
<p:tagLst xmlns:a="http://schemas.openxmlformats.org/drawingml/2006/main" xmlns:r="http://schemas.openxmlformats.org/officeDocument/2006/relationships" xmlns:p="http://schemas.openxmlformats.org/presentationml/2006/main">
  <p:tag name="SOURCE" val="\documentclass{article}\pagestyle{empty}&#13;&#10;\begin{document}&#13;&#10;$$\sqrt{{\epsilon}{\gamma}}$$&#13;&#10;\end{document}&#13;&#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
  <p:tag name="PICTUREFILESIZE" val="7382"/>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bg2"/>
          </a:buClr>
          <a:buSzPct val="75000"/>
          <a:buFont typeface="Wingdings" pitchFamily="-112" charset="2"/>
          <a:buChar char="n"/>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bg2"/>
          </a:buClr>
          <a:buSzPct val="75000"/>
          <a:buFont typeface="Wingdings" pitchFamily="-112" charset="2"/>
          <a:buChar char="n"/>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32454</TotalTime>
  <Words>2491</Words>
  <Application>Microsoft Macintosh PowerPoint</Application>
  <PresentationFormat>On-screen Show (4:3)</PresentationFormat>
  <Paragraphs>813</Paragraphs>
  <Slides>69</Slides>
  <Notes>44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84" baseType="lpstr">
      <vt:lpstr>ＭＳ Ｐゴシック</vt:lpstr>
      <vt:lpstr>Arial</vt:lpstr>
      <vt:lpstr>Calibri</vt:lpstr>
      <vt:lpstr>Helvetica</vt:lpstr>
      <vt:lpstr>Lucida Grande</vt:lpstr>
      <vt:lpstr>MT Extra</vt:lpstr>
      <vt:lpstr>Palatino</vt:lpstr>
      <vt:lpstr>Symbol</vt:lpstr>
      <vt:lpstr>Tahoma</vt:lpstr>
      <vt:lpstr>Times</vt:lpstr>
      <vt:lpstr>Times New Roman</vt:lpstr>
      <vt:lpstr>Wingdings</vt:lpstr>
      <vt:lpstr>Pixel</vt:lpstr>
      <vt:lpstr>Equation</vt:lpstr>
      <vt:lpstr>Bitmap Image</vt:lpstr>
      <vt:lpstr>Εισαγωγή στη Φυσική των Επιταχυντών Δρ. Γιάννης ΠΑΠΑΦΙΛΙΠΠΟΥ Τμήμα Δεσμών – Ομάδα Φυσικής Επιταχυντών CERN</vt:lpstr>
      <vt:lpstr>References</vt:lpstr>
      <vt:lpstr>Outline - part I</vt:lpstr>
      <vt:lpstr>Coordinate system</vt:lpstr>
      <vt:lpstr>Rotating coordinate system</vt:lpstr>
      <vt:lpstr>Equations of motion</vt:lpstr>
      <vt:lpstr>General equations of motion</vt:lpstr>
      <vt:lpstr>Equations of motion – Linear fields </vt:lpstr>
      <vt:lpstr>Hill’s equations</vt:lpstr>
      <vt:lpstr>Harmonic oscillator – spring</vt:lpstr>
      <vt:lpstr>Matrix formalism</vt:lpstr>
      <vt:lpstr>Symmetric lines</vt:lpstr>
      <vt:lpstr>4x4 Matrices</vt:lpstr>
      <vt:lpstr>Transfer matrix of a drift</vt:lpstr>
      <vt:lpstr>(De)focusing thin lens</vt:lpstr>
      <vt:lpstr>Quadrupole</vt:lpstr>
      <vt:lpstr>(De)focusing Quadrupoles</vt:lpstr>
      <vt:lpstr>Sector Dipole</vt:lpstr>
      <vt:lpstr>Rectangular Dipole</vt:lpstr>
      <vt:lpstr>Quadrupole doublet</vt:lpstr>
      <vt:lpstr>FODO Cell</vt:lpstr>
      <vt:lpstr>Outline - part II</vt:lpstr>
      <vt:lpstr>Solution of Betatron equations</vt:lpstr>
      <vt:lpstr>Betatron functions</vt:lpstr>
      <vt:lpstr>Betatron motion</vt:lpstr>
      <vt:lpstr>Courant-Snyder invariant</vt:lpstr>
      <vt:lpstr>General transfer matrix</vt:lpstr>
      <vt:lpstr>Periodic transfer matrix</vt:lpstr>
      <vt:lpstr>Stability conditions</vt:lpstr>
      <vt:lpstr>Transport of Betatron functions</vt:lpstr>
      <vt:lpstr>Example I: Drift</vt:lpstr>
      <vt:lpstr>Simplified method for betatron transport</vt:lpstr>
      <vt:lpstr>Example II: Beam waist</vt:lpstr>
      <vt:lpstr>Effect of dipole on off-momentum particles</vt:lpstr>
      <vt:lpstr>Off-momentum particles and quadrupoles</vt:lpstr>
      <vt:lpstr>Dispersion equation</vt:lpstr>
      <vt:lpstr>Dispersion solution for a bend</vt:lpstr>
      <vt:lpstr>General dispersion solution</vt:lpstr>
      <vt:lpstr>3x3 transfer matrices - Drift, quad and sector bend</vt:lpstr>
      <vt:lpstr>3x3 transfer matrices - Synchrotron magnet</vt:lpstr>
      <vt:lpstr>3x3 transfer matrices - Rectangular magnet</vt:lpstr>
      <vt:lpstr>Chromatic closed orbit</vt:lpstr>
      <vt:lpstr>Outline – part III</vt:lpstr>
      <vt:lpstr>Periodic solutions</vt:lpstr>
      <vt:lpstr>Periodic solutions for dispersion</vt:lpstr>
      <vt:lpstr>Symmetric solutions</vt:lpstr>
      <vt:lpstr>Symmetric solutions for dispersion</vt:lpstr>
      <vt:lpstr>Periodic lattices’ stability criterion revisited</vt:lpstr>
      <vt:lpstr>FODO Cell</vt:lpstr>
      <vt:lpstr>FODO transfer matrix</vt:lpstr>
      <vt:lpstr>Betatron function for a FODO</vt:lpstr>
      <vt:lpstr>Example of Betatron functions evolution</vt:lpstr>
      <vt:lpstr>Phase advance for a FODO</vt:lpstr>
      <vt:lpstr>Optimum betatron functions in a FODO</vt:lpstr>
      <vt:lpstr>Optimum betatron functions for round beams</vt:lpstr>
      <vt:lpstr>Scaling of betatron functions in a FODO</vt:lpstr>
      <vt:lpstr>Periodic lattices’ stability criterion revisited</vt:lpstr>
      <vt:lpstr>General FODO cell</vt:lpstr>
      <vt:lpstr>Stability for a general FODO cell</vt:lpstr>
      <vt:lpstr>3X3 FODO cell matrix</vt:lpstr>
      <vt:lpstr>Dispersion in a FODO cell</vt:lpstr>
      <vt:lpstr>Dispersion suppressors</vt:lpstr>
      <vt:lpstr>General solution for the dispersion</vt:lpstr>
      <vt:lpstr>Tune and working point</vt:lpstr>
      <vt:lpstr>Example: SNS Ring Tune Space</vt:lpstr>
      <vt:lpstr>Matching the optics</vt:lpstr>
      <vt:lpstr>Matching example – the SNS ring</vt:lpstr>
      <vt:lpstr>ESRF storage ring lattice upgrade</vt:lpstr>
      <vt:lpstr>LHC lattice examples</vt:lpstr>
    </vt:vector>
  </TitlesOfParts>
  <Company>SNS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FACILITIES OVERVIEW</dc:title>
  <dc:creator>Yannis Papaphilippou</dc:creator>
  <cp:lastModifiedBy>Yannis Papaphilippou</cp:lastModifiedBy>
  <cp:revision>2379</cp:revision>
  <cp:lastPrinted>2018-04-20T08:36:42Z</cp:lastPrinted>
  <dcterms:created xsi:type="dcterms:W3CDTF">2010-08-23T08:06:50Z</dcterms:created>
  <dcterms:modified xsi:type="dcterms:W3CDTF">2018-04-20T12:49:18Z</dcterms:modified>
</cp:coreProperties>
</file>